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89" r:id="rId7"/>
    <p:sldId id="290" r:id="rId8"/>
    <p:sldId id="262" r:id="rId9"/>
    <p:sldId id="263" r:id="rId10"/>
    <p:sldId id="264" r:id="rId11"/>
    <p:sldId id="265" r:id="rId12"/>
    <p:sldId id="291" r:id="rId13"/>
    <p:sldId id="292" r:id="rId14"/>
    <p:sldId id="266" r:id="rId15"/>
    <p:sldId id="267" r:id="rId16"/>
    <p:sldId id="268" r:id="rId17"/>
    <p:sldId id="269" r:id="rId18"/>
    <p:sldId id="293" r:id="rId19"/>
    <p:sldId id="270" r:id="rId20"/>
    <p:sldId id="271" r:id="rId21"/>
    <p:sldId id="272" r:id="rId22"/>
    <p:sldId id="273" r:id="rId23"/>
    <p:sldId id="274" r:id="rId24"/>
    <p:sldId id="294" r:id="rId25"/>
    <p:sldId id="27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147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C0D153-E3D1-4EC2-8B2E-83C229B82B37}"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C48890-3C73-4FB4-A5CB-47F6FB0FB03A}" type="slidenum">
              <a:rPr lang="en-GB" smtClean="0"/>
              <a:t>‹#›</a:t>
            </a:fld>
            <a:endParaRPr lang="en-GB"/>
          </a:p>
        </p:txBody>
      </p:sp>
    </p:spTree>
    <p:extLst>
      <p:ext uri="{BB962C8B-B14F-4D97-AF65-F5344CB8AC3E}">
        <p14:creationId xmlns:p14="http://schemas.microsoft.com/office/powerpoint/2010/main" val="1121199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C0D153-E3D1-4EC2-8B2E-83C229B82B37}"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C48890-3C73-4FB4-A5CB-47F6FB0FB03A}" type="slidenum">
              <a:rPr lang="en-GB" smtClean="0"/>
              <a:t>‹#›</a:t>
            </a:fld>
            <a:endParaRPr lang="en-GB"/>
          </a:p>
        </p:txBody>
      </p:sp>
    </p:spTree>
    <p:extLst>
      <p:ext uri="{BB962C8B-B14F-4D97-AF65-F5344CB8AC3E}">
        <p14:creationId xmlns:p14="http://schemas.microsoft.com/office/powerpoint/2010/main" val="2078832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C0D153-E3D1-4EC2-8B2E-83C229B82B37}"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C48890-3C73-4FB4-A5CB-47F6FB0FB03A}" type="slidenum">
              <a:rPr lang="en-GB" smtClean="0"/>
              <a:t>‹#›</a:t>
            </a:fld>
            <a:endParaRPr lang="en-GB"/>
          </a:p>
        </p:txBody>
      </p:sp>
    </p:spTree>
    <p:extLst>
      <p:ext uri="{BB962C8B-B14F-4D97-AF65-F5344CB8AC3E}">
        <p14:creationId xmlns:p14="http://schemas.microsoft.com/office/powerpoint/2010/main" val="136566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C0D153-E3D1-4EC2-8B2E-83C229B82B37}"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C48890-3C73-4FB4-A5CB-47F6FB0FB03A}" type="slidenum">
              <a:rPr lang="en-GB" smtClean="0"/>
              <a:t>‹#›</a:t>
            </a:fld>
            <a:endParaRPr lang="en-GB"/>
          </a:p>
        </p:txBody>
      </p:sp>
    </p:spTree>
    <p:extLst>
      <p:ext uri="{BB962C8B-B14F-4D97-AF65-F5344CB8AC3E}">
        <p14:creationId xmlns:p14="http://schemas.microsoft.com/office/powerpoint/2010/main" val="143088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C0D153-E3D1-4EC2-8B2E-83C229B82B37}"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C48890-3C73-4FB4-A5CB-47F6FB0FB03A}" type="slidenum">
              <a:rPr lang="en-GB" smtClean="0"/>
              <a:t>‹#›</a:t>
            </a:fld>
            <a:endParaRPr lang="en-GB"/>
          </a:p>
        </p:txBody>
      </p:sp>
    </p:spTree>
    <p:extLst>
      <p:ext uri="{BB962C8B-B14F-4D97-AF65-F5344CB8AC3E}">
        <p14:creationId xmlns:p14="http://schemas.microsoft.com/office/powerpoint/2010/main" val="69778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C0D153-E3D1-4EC2-8B2E-83C229B82B37}" type="datetimeFigureOut">
              <a:rPr lang="en-GB" smtClean="0"/>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C48890-3C73-4FB4-A5CB-47F6FB0FB03A}" type="slidenum">
              <a:rPr lang="en-GB" smtClean="0"/>
              <a:t>‹#›</a:t>
            </a:fld>
            <a:endParaRPr lang="en-GB"/>
          </a:p>
        </p:txBody>
      </p:sp>
    </p:spTree>
    <p:extLst>
      <p:ext uri="{BB962C8B-B14F-4D97-AF65-F5344CB8AC3E}">
        <p14:creationId xmlns:p14="http://schemas.microsoft.com/office/powerpoint/2010/main" val="31825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C0D153-E3D1-4EC2-8B2E-83C229B82B37}" type="datetimeFigureOut">
              <a:rPr lang="en-GB" smtClean="0"/>
              <a:t>26/02/2020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C48890-3C73-4FB4-A5CB-47F6FB0FB03A}" type="slidenum">
              <a:rPr lang="en-GB" smtClean="0"/>
              <a:t>‹#›</a:t>
            </a:fld>
            <a:endParaRPr lang="en-GB"/>
          </a:p>
        </p:txBody>
      </p:sp>
    </p:spTree>
    <p:extLst>
      <p:ext uri="{BB962C8B-B14F-4D97-AF65-F5344CB8AC3E}">
        <p14:creationId xmlns:p14="http://schemas.microsoft.com/office/powerpoint/2010/main" val="50685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C0D153-E3D1-4EC2-8B2E-83C229B82B37}" type="datetimeFigureOut">
              <a:rPr lang="en-GB" smtClean="0"/>
              <a:t>26/02/2020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C48890-3C73-4FB4-A5CB-47F6FB0FB03A}" type="slidenum">
              <a:rPr lang="en-GB" smtClean="0"/>
              <a:t>‹#›</a:t>
            </a:fld>
            <a:endParaRPr lang="en-GB"/>
          </a:p>
        </p:txBody>
      </p:sp>
    </p:spTree>
    <p:extLst>
      <p:ext uri="{BB962C8B-B14F-4D97-AF65-F5344CB8AC3E}">
        <p14:creationId xmlns:p14="http://schemas.microsoft.com/office/powerpoint/2010/main" val="228621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0D153-E3D1-4EC2-8B2E-83C229B82B37}" type="datetimeFigureOut">
              <a:rPr lang="en-GB" smtClean="0"/>
              <a:t>26/02/2020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C48890-3C73-4FB4-A5CB-47F6FB0FB03A}" type="slidenum">
              <a:rPr lang="en-GB" smtClean="0"/>
              <a:t>‹#›</a:t>
            </a:fld>
            <a:endParaRPr lang="en-GB"/>
          </a:p>
        </p:txBody>
      </p:sp>
    </p:spTree>
    <p:extLst>
      <p:ext uri="{BB962C8B-B14F-4D97-AF65-F5344CB8AC3E}">
        <p14:creationId xmlns:p14="http://schemas.microsoft.com/office/powerpoint/2010/main" val="379538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C0D153-E3D1-4EC2-8B2E-83C229B82B37}" type="datetimeFigureOut">
              <a:rPr lang="en-GB" smtClean="0"/>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C48890-3C73-4FB4-A5CB-47F6FB0FB03A}" type="slidenum">
              <a:rPr lang="en-GB" smtClean="0"/>
              <a:t>‹#›</a:t>
            </a:fld>
            <a:endParaRPr lang="en-GB"/>
          </a:p>
        </p:txBody>
      </p:sp>
    </p:spTree>
    <p:extLst>
      <p:ext uri="{BB962C8B-B14F-4D97-AF65-F5344CB8AC3E}">
        <p14:creationId xmlns:p14="http://schemas.microsoft.com/office/powerpoint/2010/main" val="323874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C0D153-E3D1-4EC2-8B2E-83C229B82B37}" type="datetimeFigureOut">
              <a:rPr lang="en-GB" smtClean="0"/>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C48890-3C73-4FB4-A5CB-47F6FB0FB03A}" type="slidenum">
              <a:rPr lang="en-GB" smtClean="0"/>
              <a:t>‹#›</a:t>
            </a:fld>
            <a:endParaRPr lang="en-GB"/>
          </a:p>
        </p:txBody>
      </p:sp>
    </p:spTree>
    <p:extLst>
      <p:ext uri="{BB962C8B-B14F-4D97-AF65-F5344CB8AC3E}">
        <p14:creationId xmlns:p14="http://schemas.microsoft.com/office/powerpoint/2010/main" val="1713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0D153-E3D1-4EC2-8B2E-83C229B82B37}" type="datetimeFigureOut">
              <a:rPr lang="en-GB" smtClean="0"/>
              <a:t>26/02/2020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48890-3C73-4FB4-A5CB-47F6FB0FB03A}" type="slidenum">
              <a:rPr lang="en-GB" smtClean="0"/>
              <a:t>‹#›</a:t>
            </a:fld>
            <a:endParaRPr lang="en-GB"/>
          </a:p>
        </p:txBody>
      </p:sp>
    </p:spTree>
    <p:extLst>
      <p:ext uri="{BB962C8B-B14F-4D97-AF65-F5344CB8AC3E}">
        <p14:creationId xmlns:p14="http://schemas.microsoft.com/office/powerpoint/2010/main" val="217848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3903" y="173457"/>
            <a:ext cx="8798942" cy="1629464"/>
          </a:xfrm>
        </p:spPr>
        <p:txBody>
          <a:bodyPr>
            <a:normAutofit fontScale="90000"/>
          </a:bodyPr>
          <a:lstStyle/>
          <a:p>
            <a:r>
              <a:rPr lang="en-GB" b="1" dirty="0" smtClean="0">
                <a:solidFill>
                  <a:srgbClr val="002060"/>
                </a:solidFill>
              </a:rPr>
              <a:t>Introduction to Latin American Liberation Theology</a:t>
            </a:r>
            <a:endParaRPr lang="en-GB" b="1" dirty="0">
              <a:solidFill>
                <a:srgbClr val="002060"/>
              </a:solidFill>
            </a:endParaRPr>
          </a:p>
        </p:txBody>
      </p:sp>
      <p:sp>
        <p:nvSpPr>
          <p:cNvPr id="3" name="Subtitle 2"/>
          <p:cNvSpPr>
            <a:spLocks noGrp="1"/>
          </p:cNvSpPr>
          <p:nvPr>
            <p:ph type="subTitle" idx="1"/>
          </p:nvPr>
        </p:nvSpPr>
        <p:spPr>
          <a:xfrm>
            <a:off x="996351" y="6858000"/>
            <a:ext cx="6858000" cy="45719"/>
          </a:xfrm>
        </p:spPr>
        <p:txBody>
          <a:bodyPr>
            <a:normAutofit fontScale="25000" lnSpcReduction="20000"/>
          </a:bodyPr>
          <a:lstStyle/>
          <a:p>
            <a:endParaRPr lang="en-GB" dirty="0"/>
          </a:p>
        </p:txBody>
      </p:sp>
    </p:spTree>
    <p:extLst>
      <p:ext uri="{BB962C8B-B14F-4D97-AF65-F5344CB8AC3E}">
        <p14:creationId xmlns:p14="http://schemas.microsoft.com/office/powerpoint/2010/main" val="3963704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309" y="250166"/>
            <a:ext cx="8445261" cy="785004"/>
          </a:xfrm>
        </p:spPr>
        <p:txBody>
          <a:bodyPr>
            <a:normAutofit/>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graphicFrame>
        <p:nvGraphicFramePr>
          <p:cNvPr id="6" name="Zástupný symbol pro obsah 5"/>
          <p:cNvGraphicFramePr>
            <a:graphicFrameLocks noGrp="1"/>
          </p:cNvGraphicFramePr>
          <p:nvPr>
            <p:ph idx="1"/>
          </p:nvPr>
        </p:nvGraphicFramePr>
        <p:xfrm>
          <a:off x="1252637" y="1035047"/>
          <a:ext cx="6646663" cy="5676906"/>
        </p:xfrm>
        <a:graphic>
          <a:graphicData uri="http://schemas.openxmlformats.org/drawingml/2006/table">
            <a:tbl>
              <a:tblPr firstRow="1" firstCol="1" bandRow="1">
                <a:tableStyleId>{5C22544A-7EE6-4342-B048-85BDC9FD1C3A}</a:tableStyleId>
              </a:tblPr>
              <a:tblGrid>
                <a:gridCol w="2550989">
                  <a:extLst>
                    <a:ext uri="{9D8B030D-6E8A-4147-A177-3AD203B41FA5}">
                      <a16:colId xmlns:a16="http://schemas.microsoft.com/office/drawing/2014/main" xmlns="" val="20000"/>
                    </a:ext>
                  </a:extLst>
                </a:gridCol>
                <a:gridCol w="4095674">
                  <a:extLst>
                    <a:ext uri="{9D8B030D-6E8A-4147-A177-3AD203B41FA5}">
                      <a16:colId xmlns:a16="http://schemas.microsoft.com/office/drawing/2014/main" xmlns="" val="20001"/>
                    </a:ext>
                  </a:extLst>
                </a:gridCol>
              </a:tblGrid>
              <a:tr h="241899">
                <a:tc>
                  <a:txBody>
                    <a:bodyPr/>
                    <a:lstStyle/>
                    <a:p>
                      <a:pPr algn="ctr">
                        <a:lnSpc>
                          <a:spcPct val="115000"/>
                        </a:lnSpc>
                        <a:spcAft>
                          <a:spcPts val="0"/>
                        </a:spcAft>
                      </a:pPr>
                      <a:r>
                        <a:rPr lang="en-GB" sz="1000">
                          <a:effectLst/>
                        </a:rPr>
                        <a:t>Country </a:t>
                      </a:r>
                      <a:endParaRPr lang="cs-CZ" sz="900">
                        <a:effectLst/>
                        <a:latin typeface="Palatino Linotype"/>
                        <a:ea typeface="Calibri"/>
                        <a:cs typeface="Times New Roman"/>
                      </a:endParaRPr>
                    </a:p>
                  </a:txBody>
                  <a:tcPr marL="32167" marR="32167" marT="32167" marB="32167" anchor="ctr"/>
                </a:tc>
                <a:tc>
                  <a:txBody>
                    <a:bodyPr/>
                    <a:lstStyle/>
                    <a:p>
                      <a:pPr algn="ctr">
                        <a:lnSpc>
                          <a:spcPct val="115000"/>
                        </a:lnSpc>
                        <a:spcAft>
                          <a:spcPts val="0"/>
                        </a:spcAft>
                      </a:pPr>
                      <a:r>
                        <a:rPr lang="en-GB" sz="1000">
                          <a:effectLst/>
                        </a:rPr>
                        <a:t>Independence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00"/>
                  </a:ext>
                </a:extLst>
              </a:tr>
              <a:tr h="241899">
                <a:tc>
                  <a:txBody>
                    <a:bodyPr/>
                    <a:lstStyle/>
                    <a:p>
                      <a:pPr algn="l">
                        <a:lnSpc>
                          <a:spcPct val="115000"/>
                        </a:lnSpc>
                        <a:spcAft>
                          <a:spcPts val="0"/>
                        </a:spcAft>
                      </a:pPr>
                      <a:r>
                        <a:rPr lang="en-GB" sz="1000">
                          <a:effectLst/>
                        </a:rPr>
                        <a:t>Haiti</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I January 1804 (from France)</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01"/>
                  </a:ext>
                </a:extLst>
              </a:tr>
              <a:tr h="241899">
                <a:tc>
                  <a:txBody>
                    <a:bodyPr/>
                    <a:lstStyle/>
                    <a:p>
                      <a:pPr algn="l">
                        <a:lnSpc>
                          <a:spcPct val="115000"/>
                        </a:lnSpc>
                        <a:spcAft>
                          <a:spcPts val="0"/>
                        </a:spcAft>
                      </a:pPr>
                      <a:r>
                        <a:rPr lang="en-GB" sz="1000">
                          <a:effectLst/>
                        </a:rPr>
                        <a:t>Colombia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20 July 1810 (from Spain)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02"/>
                  </a:ext>
                </a:extLst>
              </a:tr>
              <a:tr h="241899">
                <a:tc>
                  <a:txBody>
                    <a:bodyPr/>
                    <a:lstStyle/>
                    <a:p>
                      <a:pPr algn="l">
                        <a:lnSpc>
                          <a:spcPct val="115000"/>
                        </a:lnSpc>
                        <a:spcAft>
                          <a:spcPts val="0"/>
                        </a:spcAft>
                      </a:pPr>
                      <a:r>
                        <a:rPr lang="en-GB" sz="1000">
                          <a:effectLst/>
                        </a:rPr>
                        <a:t>Mexico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16 September 1810 (from Spain)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03"/>
                  </a:ext>
                </a:extLst>
              </a:tr>
              <a:tr h="241899">
                <a:tc>
                  <a:txBody>
                    <a:bodyPr/>
                    <a:lstStyle/>
                    <a:p>
                      <a:pPr algn="l">
                        <a:lnSpc>
                          <a:spcPct val="115000"/>
                        </a:lnSpc>
                        <a:spcAft>
                          <a:spcPts val="0"/>
                        </a:spcAft>
                      </a:pPr>
                      <a:r>
                        <a:rPr lang="en-GB" sz="1000">
                          <a:effectLst/>
                        </a:rPr>
                        <a:t>Chile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18 September 1810 (from Spain)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04"/>
                  </a:ext>
                </a:extLst>
              </a:tr>
              <a:tr h="241899">
                <a:tc>
                  <a:txBody>
                    <a:bodyPr/>
                    <a:lstStyle/>
                    <a:p>
                      <a:pPr algn="l">
                        <a:lnSpc>
                          <a:spcPct val="115000"/>
                        </a:lnSpc>
                        <a:spcAft>
                          <a:spcPts val="0"/>
                        </a:spcAft>
                      </a:pPr>
                      <a:r>
                        <a:rPr lang="en-GB" sz="1000">
                          <a:effectLst/>
                        </a:rPr>
                        <a:t>Paraguay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14 May 1811 (from Spain)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05"/>
                  </a:ext>
                </a:extLst>
              </a:tr>
              <a:tr h="241899">
                <a:tc>
                  <a:txBody>
                    <a:bodyPr/>
                    <a:lstStyle/>
                    <a:p>
                      <a:pPr algn="l">
                        <a:lnSpc>
                          <a:spcPct val="115000"/>
                        </a:lnSpc>
                        <a:spcAft>
                          <a:spcPts val="0"/>
                        </a:spcAft>
                      </a:pPr>
                      <a:r>
                        <a:rPr lang="en-GB" sz="1000">
                          <a:effectLst/>
                        </a:rPr>
                        <a:t>Venezuela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5 July 1811 (from Spain)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06"/>
                  </a:ext>
                </a:extLst>
              </a:tr>
              <a:tr h="241899">
                <a:tc>
                  <a:txBody>
                    <a:bodyPr/>
                    <a:lstStyle/>
                    <a:p>
                      <a:pPr algn="l">
                        <a:lnSpc>
                          <a:spcPct val="115000"/>
                        </a:lnSpc>
                        <a:spcAft>
                          <a:spcPts val="0"/>
                        </a:spcAft>
                      </a:pPr>
                      <a:r>
                        <a:rPr lang="en-GB" sz="1000">
                          <a:effectLst/>
                        </a:rPr>
                        <a:t>Argentina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9 July 1816 (from Spain)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07"/>
                  </a:ext>
                </a:extLst>
              </a:tr>
              <a:tr h="241899">
                <a:tc>
                  <a:txBody>
                    <a:bodyPr/>
                    <a:lstStyle/>
                    <a:p>
                      <a:pPr algn="l">
                        <a:lnSpc>
                          <a:spcPct val="115000"/>
                        </a:lnSpc>
                        <a:spcAft>
                          <a:spcPts val="0"/>
                        </a:spcAft>
                      </a:pPr>
                      <a:r>
                        <a:rPr lang="en-GB" sz="1000">
                          <a:effectLst/>
                        </a:rPr>
                        <a:t>Peru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28 July 1821 (from Spain)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08"/>
                  </a:ext>
                </a:extLst>
              </a:tr>
              <a:tr h="241899">
                <a:tc>
                  <a:txBody>
                    <a:bodyPr/>
                    <a:lstStyle/>
                    <a:p>
                      <a:pPr algn="l">
                        <a:lnSpc>
                          <a:spcPct val="115000"/>
                        </a:lnSpc>
                        <a:spcAft>
                          <a:spcPts val="0"/>
                        </a:spcAft>
                      </a:pPr>
                      <a:r>
                        <a:rPr lang="en-GB" sz="1000">
                          <a:effectLst/>
                        </a:rPr>
                        <a:t>El Salvador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15 September 1821 (from Spain)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09"/>
                  </a:ext>
                </a:extLst>
              </a:tr>
              <a:tr h="241899">
                <a:tc>
                  <a:txBody>
                    <a:bodyPr/>
                    <a:lstStyle/>
                    <a:p>
                      <a:pPr algn="l">
                        <a:lnSpc>
                          <a:spcPct val="115000"/>
                        </a:lnSpc>
                        <a:spcAft>
                          <a:spcPts val="0"/>
                        </a:spcAft>
                      </a:pPr>
                      <a:r>
                        <a:rPr lang="en-GB" sz="1000">
                          <a:effectLst/>
                        </a:rPr>
                        <a:t>Guatemala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15 September 1821 (from Spain)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10"/>
                  </a:ext>
                </a:extLst>
              </a:tr>
              <a:tr h="241899">
                <a:tc>
                  <a:txBody>
                    <a:bodyPr/>
                    <a:lstStyle/>
                    <a:p>
                      <a:pPr algn="l">
                        <a:lnSpc>
                          <a:spcPct val="115000"/>
                        </a:lnSpc>
                        <a:spcAft>
                          <a:spcPts val="0"/>
                        </a:spcAft>
                      </a:pPr>
                      <a:r>
                        <a:rPr lang="en-GB" sz="1000">
                          <a:effectLst/>
                        </a:rPr>
                        <a:t>Honduras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15 September 1821 (from Spain)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11"/>
                  </a:ext>
                </a:extLst>
              </a:tr>
              <a:tr h="241899">
                <a:tc>
                  <a:txBody>
                    <a:bodyPr/>
                    <a:lstStyle/>
                    <a:p>
                      <a:pPr algn="l">
                        <a:lnSpc>
                          <a:spcPct val="115000"/>
                        </a:lnSpc>
                        <a:spcAft>
                          <a:spcPts val="0"/>
                        </a:spcAft>
                      </a:pPr>
                      <a:r>
                        <a:rPr lang="en-GB" sz="1000">
                          <a:effectLst/>
                        </a:rPr>
                        <a:t>Brazil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7 September 1822 (from Portugal)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12"/>
                  </a:ext>
                </a:extLst>
              </a:tr>
              <a:tr h="241899">
                <a:tc>
                  <a:txBody>
                    <a:bodyPr/>
                    <a:lstStyle/>
                    <a:p>
                      <a:pPr algn="l">
                        <a:lnSpc>
                          <a:spcPct val="115000"/>
                        </a:lnSpc>
                        <a:spcAft>
                          <a:spcPts val="0"/>
                        </a:spcAft>
                      </a:pPr>
                      <a:r>
                        <a:rPr lang="en-GB" sz="1000">
                          <a:effectLst/>
                        </a:rPr>
                        <a:t>Costa Rica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15 September 1821 (from Spain)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13"/>
                  </a:ext>
                </a:extLst>
              </a:tr>
              <a:tr h="241899">
                <a:tc>
                  <a:txBody>
                    <a:bodyPr/>
                    <a:lstStyle/>
                    <a:p>
                      <a:pPr algn="l">
                        <a:lnSpc>
                          <a:spcPct val="115000"/>
                        </a:lnSpc>
                        <a:spcAft>
                          <a:spcPts val="0"/>
                        </a:spcAft>
                      </a:pPr>
                      <a:r>
                        <a:rPr lang="en-GB" sz="1000">
                          <a:effectLst/>
                        </a:rPr>
                        <a:t>Nicaragua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15 September 1821 (from Spain)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14"/>
                  </a:ext>
                </a:extLst>
              </a:tr>
              <a:tr h="241899">
                <a:tc>
                  <a:txBody>
                    <a:bodyPr/>
                    <a:lstStyle/>
                    <a:p>
                      <a:pPr algn="l">
                        <a:lnSpc>
                          <a:spcPct val="115000"/>
                        </a:lnSpc>
                        <a:spcAft>
                          <a:spcPts val="0"/>
                        </a:spcAft>
                      </a:pPr>
                      <a:r>
                        <a:rPr lang="en-GB" sz="1000">
                          <a:effectLst/>
                        </a:rPr>
                        <a:t>Bolivia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6 August 1825 (from Spain)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15"/>
                  </a:ext>
                </a:extLst>
              </a:tr>
              <a:tr h="241899">
                <a:tc>
                  <a:txBody>
                    <a:bodyPr/>
                    <a:lstStyle/>
                    <a:p>
                      <a:pPr algn="l">
                        <a:lnSpc>
                          <a:spcPct val="115000"/>
                        </a:lnSpc>
                        <a:spcAft>
                          <a:spcPts val="0"/>
                        </a:spcAft>
                      </a:pPr>
                      <a:r>
                        <a:rPr lang="en-GB" sz="1000">
                          <a:effectLst/>
                        </a:rPr>
                        <a:t>Uruguay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25 August 1825 (from Brazil)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16"/>
                  </a:ext>
                </a:extLst>
              </a:tr>
              <a:tr h="241899">
                <a:tc>
                  <a:txBody>
                    <a:bodyPr/>
                    <a:lstStyle/>
                    <a:p>
                      <a:pPr algn="l">
                        <a:lnSpc>
                          <a:spcPct val="115000"/>
                        </a:lnSpc>
                        <a:spcAft>
                          <a:spcPts val="0"/>
                        </a:spcAft>
                      </a:pPr>
                      <a:r>
                        <a:rPr lang="en-GB" sz="1000">
                          <a:effectLst/>
                        </a:rPr>
                        <a:t>Dominican Republic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27 February 1844 (from Haiti)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17"/>
                  </a:ext>
                </a:extLst>
              </a:tr>
              <a:tr h="419463">
                <a:tc>
                  <a:txBody>
                    <a:bodyPr/>
                    <a:lstStyle/>
                    <a:p>
                      <a:pPr algn="l">
                        <a:lnSpc>
                          <a:spcPct val="115000"/>
                        </a:lnSpc>
                        <a:spcAft>
                          <a:spcPts val="0"/>
                        </a:spcAft>
                      </a:pPr>
                      <a:r>
                        <a:rPr lang="en-GB" sz="1000">
                          <a:effectLst/>
                        </a:rPr>
                        <a:t>Cuba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20 May 1902 (from Spain 10 December 1898; administered by the US from 1898 to 1902)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18"/>
                  </a:ext>
                </a:extLst>
              </a:tr>
              <a:tr h="419463">
                <a:tc>
                  <a:txBody>
                    <a:bodyPr/>
                    <a:lstStyle/>
                    <a:p>
                      <a:pPr algn="l">
                        <a:lnSpc>
                          <a:spcPct val="115000"/>
                        </a:lnSpc>
                        <a:spcAft>
                          <a:spcPts val="0"/>
                        </a:spcAft>
                      </a:pPr>
                      <a:r>
                        <a:rPr lang="en-GB" sz="1000">
                          <a:effectLst/>
                        </a:rPr>
                        <a:t>Panama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3 November 1903 (from Colombia; became independent from Spain 28 November 1821)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19"/>
                  </a:ext>
                </a:extLst>
              </a:tr>
              <a:tr h="241899">
                <a:tc>
                  <a:txBody>
                    <a:bodyPr/>
                    <a:lstStyle/>
                    <a:p>
                      <a:pPr algn="l">
                        <a:lnSpc>
                          <a:spcPct val="115000"/>
                        </a:lnSpc>
                        <a:spcAft>
                          <a:spcPts val="0"/>
                        </a:spcAft>
                      </a:pPr>
                      <a:r>
                        <a:rPr lang="en-GB" sz="1000">
                          <a:effectLst/>
                        </a:rPr>
                        <a:t>Belize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a:effectLst/>
                        </a:rPr>
                        <a:t>21 September 1981 (from UK) </a:t>
                      </a:r>
                      <a:endParaRPr lang="cs-CZ" sz="90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20"/>
                  </a:ext>
                </a:extLst>
              </a:tr>
              <a:tr h="241899">
                <a:tc>
                  <a:txBody>
                    <a:bodyPr/>
                    <a:lstStyle/>
                    <a:p>
                      <a:pPr algn="l">
                        <a:lnSpc>
                          <a:spcPct val="115000"/>
                        </a:lnSpc>
                        <a:spcAft>
                          <a:spcPts val="0"/>
                        </a:spcAft>
                      </a:pPr>
                      <a:r>
                        <a:rPr lang="en-GB" sz="1000">
                          <a:effectLst/>
                        </a:rPr>
                        <a:t>Puerto Rico </a:t>
                      </a:r>
                      <a:endParaRPr lang="cs-CZ" sz="900">
                        <a:effectLst/>
                        <a:latin typeface="Palatino Linotype"/>
                        <a:ea typeface="Calibri"/>
                        <a:cs typeface="Times New Roman"/>
                      </a:endParaRPr>
                    </a:p>
                  </a:txBody>
                  <a:tcPr marL="32167" marR="32167" marT="32167" marB="32167"/>
                </a:tc>
                <a:tc>
                  <a:txBody>
                    <a:bodyPr/>
                    <a:lstStyle/>
                    <a:p>
                      <a:pPr algn="l">
                        <a:lnSpc>
                          <a:spcPct val="115000"/>
                        </a:lnSpc>
                        <a:spcAft>
                          <a:spcPts val="0"/>
                        </a:spcAft>
                      </a:pPr>
                      <a:r>
                        <a:rPr lang="en-GB" sz="1000" dirty="0">
                          <a:effectLst/>
                        </a:rPr>
                        <a:t>none (territory of the US with commonwealth status) </a:t>
                      </a:r>
                      <a:endParaRPr lang="cs-CZ" sz="900" dirty="0">
                        <a:effectLst/>
                        <a:latin typeface="Palatino Linotype"/>
                        <a:ea typeface="Calibri"/>
                        <a:cs typeface="Times New Roman"/>
                      </a:endParaRPr>
                    </a:p>
                  </a:txBody>
                  <a:tcPr marL="32167" marR="32167" marT="32167" marB="32167" anchor="ctr"/>
                </a:tc>
                <a:extLst>
                  <a:ext uri="{0D108BD9-81ED-4DB2-BD59-A6C34878D82A}">
                    <a16:rowId xmlns:a16="http://schemas.microsoft.com/office/drawing/2014/main" xmlns="" val="10021"/>
                  </a:ext>
                </a:extLst>
              </a:tr>
            </a:tbl>
          </a:graphicData>
        </a:graphic>
      </p:graphicFrame>
    </p:spTree>
    <p:extLst>
      <p:ext uri="{BB962C8B-B14F-4D97-AF65-F5344CB8AC3E}">
        <p14:creationId xmlns:p14="http://schemas.microsoft.com/office/powerpoint/2010/main" val="2485531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3914" y="95705"/>
            <a:ext cx="8523514" cy="647245"/>
          </a:xfrm>
        </p:spPr>
        <p:txBody>
          <a:bodyPr>
            <a:normAutofit fontScale="90000"/>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sp>
        <p:nvSpPr>
          <p:cNvPr id="3" name="Content Placeholder 2"/>
          <p:cNvSpPr>
            <a:spLocks noGrp="1"/>
          </p:cNvSpPr>
          <p:nvPr>
            <p:ph sz="half" idx="1"/>
          </p:nvPr>
        </p:nvSpPr>
        <p:spPr>
          <a:xfrm>
            <a:off x="362309" y="987879"/>
            <a:ext cx="4580627" cy="5189084"/>
          </a:xfrm>
        </p:spPr>
        <p:txBody>
          <a:bodyPr>
            <a:normAutofit fontScale="92500" lnSpcReduction="10000"/>
          </a:bodyPr>
          <a:lstStyle/>
          <a:p>
            <a:pPr marL="0" indent="0" hangingPunct="0">
              <a:buNone/>
            </a:pPr>
            <a:r>
              <a:rPr lang="en-GB" b="1" i="1" dirty="0" smtClean="0">
                <a:solidFill>
                  <a:srgbClr val="7030A0"/>
                </a:solidFill>
              </a:rPr>
              <a:t>Industrialisation </a:t>
            </a:r>
            <a:r>
              <a:rPr lang="en-GB" b="1" i="1" dirty="0">
                <a:solidFill>
                  <a:srgbClr val="7030A0"/>
                </a:solidFill>
              </a:rPr>
              <a:t>and debt - Latin America since 1945</a:t>
            </a:r>
            <a:endParaRPr lang="cs-CZ" b="1" dirty="0">
              <a:solidFill>
                <a:srgbClr val="7030A0"/>
              </a:solidFill>
            </a:endParaRPr>
          </a:p>
          <a:p>
            <a:pPr marL="0" indent="0" hangingPunct="0">
              <a:buNone/>
            </a:pPr>
            <a:r>
              <a:rPr lang="en-GB" b="1" dirty="0">
                <a:solidFill>
                  <a:srgbClr val="FF0000"/>
                </a:solidFill>
              </a:rPr>
              <a:t>Following WWII, many of the economies in Latin America moved from an export base (normally of crops, such as coffee or sugar) to one called import-substitution industrialisation (ISI). </a:t>
            </a:r>
            <a:endParaRPr lang="en-GB" b="1" dirty="0" smtClean="0">
              <a:solidFill>
                <a:srgbClr val="FF0000"/>
              </a:solidFill>
            </a:endParaRPr>
          </a:p>
          <a:p>
            <a:pPr marL="0" indent="0" hangingPunct="0">
              <a:buNone/>
            </a:pPr>
            <a:r>
              <a:rPr lang="en-GB" b="1" dirty="0" smtClean="0">
                <a:solidFill>
                  <a:srgbClr val="002060"/>
                </a:solidFill>
              </a:rPr>
              <a:t>This </a:t>
            </a:r>
            <a:r>
              <a:rPr lang="en-GB" b="1" dirty="0">
                <a:solidFill>
                  <a:srgbClr val="002060"/>
                </a:solidFill>
              </a:rPr>
              <a:t>entailed a massive programme of industrialisation so that the country could produce its own goods instead of importing them (hence the name). </a:t>
            </a:r>
            <a:endParaRPr lang="cs-CZ" b="1" dirty="0">
              <a:solidFill>
                <a:srgbClr val="002060"/>
              </a:solidFill>
            </a:endParaRPr>
          </a:p>
          <a:p>
            <a:pPr marL="0" indent="0">
              <a:buNone/>
            </a:pPr>
            <a:endParaRPr lang="en-GB" dirty="0"/>
          </a:p>
        </p:txBody>
      </p:sp>
      <p:pic>
        <p:nvPicPr>
          <p:cNvPr id="5" name="Zástupný symbol pro obsah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68017" y="2490107"/>
            <a:ext cx="3368397" cy="2558937"/>
          </a:xfrm>
        </p:spPr>
      </p:pic>
    </p:spTree>
    <p:extLst>
      <p:ext uri="{BB962C8B-B14F-4D97-AF65-F5344CB8AC3E}">
        <p14:creationId xmlns:p14="http://schemas.microsoft.com/office/powerpoint/2010/main" val="198009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47" y="163286"/>
            <a:ext cx="7885509" cy="620486"/>
          </a:xfrm>
        </p:spPr>
        <p:txBody>
          <a:bodyPr>
            <a:noAutofit/>
          </a:bodyPr>
          <a:lstStyle/>
          <a:p>
            <a:pPr algn="ctr"/>
            <a:r>
              <a:rPr lang="en-GB" sz="4000" b="1" dirty="0" smtClean="0">
                <a:solidFill>
                  <a:schemeClr val="accent6">
                    <a:lumMod val="50000"/>
                  </a:schemeClr>
                </a:solidFill>
              </a:rPr>
              <a:t>Latin American Liberation Theology</a:t>
            </a:r>
            <a:endParaRPr lang="en-GB" sz="4000" b="1" dirty="0">
              <a:solidFill>
                <a:schemeClr val="accent6">
                  <a:lumMod val="50000"/>
                </a:schemeClr>
              </a:solidFill>
            </a:endParaRPr>
          </a:p>
        </p:txBody>
      </p:sp>
      <p:pic>
        <p:nvPicPr>
          <p:cNvPr id="7" name="Zástupný symbol pro obrázek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38779" y="2085127"/>
            <a:ext cx="3788792" cy="2837937"/>
          </a:xfrm>
        </p:spPr>
      </p:pic>
      <p:sp>
        <p:nvSpPr>
          <p:cNvPr id="3" name="Content Placeholder 2"/>
          <p:cNvSpPr>
            <a:spLocks noGrp="1"/>
          </p:cNvSpPr>
          <p:nvPr>
            <p:ph type="body" sz="half" idx="2"/>
          </p:nvPr>
        </p:nvSpPr>
        <p:spPr>
          <a:xfrm>
            <a:off x="719648" y="2147208"/>
            <a:ext cx="2949178" cy="2800350"/>
          </a:xfrm>
        </p:spPr>
        <p:txBody>
          <a:bodyPr>
            <a:normAutofit/>
          </a:bodyPr>
          <a:lstStyle/>
          <a:p>
            <a:pPr hangingPunct="0"/>
            <a:r>
              <a:rPr lang="en-GB" sz="2800" b="1" i="1" dirty="0">
                <a:solidFill>
                  <a:srgbClr val="7030A0"/>
                </a:solidFill>
              </a:rPr>
              <a:t>Industrialisation and debt - Latin America since 1945</a:t>
            </a:r>
            <a:endParaRPr lang="cs-CZ" sz="2800" b="1" dirty="0">
              <a:solidFill>
                <a:srgbClr val="7030A0"/>
              </a:solidFill>
            </a:endParaRPr>
          </a:p>
          <a:p>
            <a:pPr marL="0" indent="0" hangingPunct="0">
              <a:buNone/>
            </a:pPr>
            <a:r>
              <a:rPr lang="en-GB" sz="2800" b="1" dirty="0" smtClean="0">
                <a:solidFill>
                  <a:srgbClr val="002060"/>
                </a:solidFill>
              </a:rPr>
              <a:t>Rapid </a:t>
            </a:r>
            <a:r>
              <a:rPr lang="en-GB" sz="2800" b="1" dirty="0">
                <a:solidFill>
                  <a:srgbClr val="002060"/>
                </a:solidFill>
              </a:rPr>
              <a:t>progress of urbanisation. </a:t>
            </a:r>
            <a:endParaRPr lang="cs-CZ" sz="2800" b="1" dirty="0">
              <a:solidFill>
                <a:srgbClr val="002060"/>
              </a:solidFill>
            </a:endParaRPr>
          </a:p>
          <a:p>
            <a:pPr marL="0" indent="0">
              <a:buNone/>
            </a:pPr>
            <a:endParaRPr lang="en-GB" dirty="0"/>
          </a:p>
        </p:txBody>
      </p:sp>
    </p:spTree>
    <p:extLst>
      <p:ext uri="{BB962C8B-B14F-4D97-AF65-F5344CB8AC3E}">
        <p14:creationId xmlns:p14="http://schemas.microsoft.com/office/powerpoint/2010/main" val="4029596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47" y="163286"/>
            <a:ext cx="7885509" cy="767442"/>
          </a:xfrm>
        </p:spPr>
        <p:txBody>
          <a:bodyPr>
            <a:normAutofit/>
          </a:bodyPr>
          <a:lstStyle/>
          <a:p>
            <a:pPr algn="ctr"/>
            <a:r>
              <a:rPr lang="en-GB" sz="4000" b="1" dirty="0" smtClean="0">
                <a:solidFill>
                  <a:schemeClr val="accent6">
                    <a:lumMod val="50000"/>
                  </a:schemeClr>
                </a:solidFill>
              </a:rPr>
              <a:t>Latin American Liberation Theology</a:t>
            </a:r>
            <a:endParaRPr lang="en-GB" sz="4000" b="1" dirty="0">
              <a:solidFill>
                <a:schemeClr val="accent6">
                  <a:lumMod val="50000"/>
                </a:schemeClr>
              </a:solidFill>
            </a:endParaRPr>
          </a:p>
        </p:txBody>
      </p:sp>
      <p:sp>
        <p:nvSpPr>
          <p:cNvPr id="3" name="Content Placeholder 2"/>
          <p:cNvSpPr>
            <a:spLocks noGrp="1"/>
          </p:cNvSpPr>
          <p:nvPr>
            <p:ph type="body" sz="half" idx="2"/>
          </p:nvPr>
        </p:nvSpPr>
        <p:spPr>
          <a:xfrm>
            <a:off x="269421" y="930728"/>
            <a:ext cx="4535492" cy="5711612"/>
          </a:xfrm>
        </p:spPr>
        <p:txBody>
          <a:bodyPr>
            <a:normAutofit/>
          </a:bodyPr>
          <a:lstStyle/>
          <a:p>
            <a:pPr hangingPunct="0"/>
            <a:r>
              <a:rPr lang="en-GB" sz="2400" b="1" i="1" dirty="0">
                <a:solidFill>
                  <a:srgbClr val="7030A0"/>
                </a:solidFill>
              </a:rPr>
              <a:t>Industrialisation and debt - Latin America since 1945</a:t>
            </a:r>
            <a:endParaRPr lang="cs-CZ" sz="2400" b="1" dirty="0">
              <a:solidFill>
                <a:srgbClr val="7030A0"/>
              </a:solidFill>
            </a:endParaRPr>
          </a:p>
          <a:p>
            <a:pPr hangingPunct="0"/>
            <a:r>
              <a:rPr lang="en-GB" sz="2400" b="1" dirty="0" smtClean="0">
                <a:solidFill>
                  <a:srgbClr val="FF0000"/>
                </a:solidFill>
              </a:rPr>
              <a:t>Required </a:t>
            </a:r>
            <a:r>
              <a:rPr lang="en-GB" sz="2400" b="1" dirty="0">
                <a:solidFill>
                  <a:srgbClr val="FF0000"/>
                </a:solidFill>
              </a:rPr>
              <a:t>huge capital investment through loans from outside. Petrodollars, mid- to late seventies. Hugely increased oil revenues led to investments by mainly Arab countries in western banks, who were keen to lend this money at advantageous rates to countries in the south. The debt crisis stems from that period, allied to subsequent global recessions and changes in terms of trade which have hit Latin American countries very hard.</a:t>
            </a:r>
            <a:endParaRPr lang="cs-CZ" sz="2400" b="1" dirty="0">
              <a:solidFill>
                <a:srgbClr val="FF0000"/>
              </a:solidFill>
            </a:endParaRPr>
          </a:p>
          <a:p>
            <a:pPr marL="0" indent="0">
              <a:buNone/>
            </a:pPr>
            <a:endParaRPr lang="en-GB" dirty="0"/>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21036" y="1938066"/>
            <a:ext cx="3994338" cy="3074805"/>
          </a:xfrm>
        </p:spPr>
      </p:pic>
    </p:spTree>
    <p:extLst>
      <p:ext uri="{BB962C8B-B14F-4D97-AF65-F5344CB8AC3E}">
        <p14:creationId xmlns:p14="http://schemas.microsoft.com/office/powerpoint/2010/main" val="3412508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660" y="166718"/>
            <a:ext cx="8824822" cy="687297"/>
          </a:xfrm>
        </p:spPr>
        <p:txBody>
          <a:bodyPr>
            <a:normAutofit fontScale="90000"/>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sp>
        <p:nvSpPr>
          <p:cNvPr id="3" name="Content Placeholder 2"/>
          <p:cNvSpPr>
            <a:spLocks noGrp="1"/>
          </p:cNvSpPr>
          <p:nvPr>
            <p:ph sz="half" idx="1"/>
          </p:nvPr>
        </p:nvSpPr>
        <p:spPr>
          <a:xfrm>
            <a:off x="388189" y="1233577"/>
            <a:ext cx="4839419" cy="5262563"/>
          </a:xfrm>
        </p:spPr>
        <p:txBody>
          <a:bodyPr>
            <a:normAutofit/>
          </a:bodyPr>
          <a:lstStyle/>
          <a:p>
            <a:pPr marL="0" indent="0">
              <a:buNone/>
            </a:pPr>
            <a:r>
              <a:rPr lang="en-GB" b="1" i="1" u="sng" dirty="0" smtClean="0">
                <a:solidFill>
                  <a:srgbClr val="002060"/>
                </a:solidFill>
              </a:rPr>
              <a:t>Immediate background</a:t>
            </a:r>
          </a:p>
          <a:p>
            <a:pPr marL="0" indent="0">
              <a:buNone/>
            </a:pPr>
            <a:r>
              <a:rPr lang="en-GB" b="1" dirty="0" smtClean="0">
                <a:solidFill>
                  <a:srgbClr val="FF0000"/>
                </a:solidFill>
              </a:rPr>
              <a:t>Founding </a:t>
            </a:r>
            <a:r>
              <a:rPr lang="en-GB" b="1" dirty="0">
                <a:solidFill>
                  <a:srgbClr val="FF0000"/>
                </a:solidFill>
              </a:rPr>
              <a:t>fathers </a:t>
            </a:r>
            <a:r>
              <a:rPr lang="en-GB" b="1" dirty="0" smtClean="0">
                <a:solidFill>
                  <a:srgbClr val="FF0000"/>
                </a:solidFill>
              </a:rPr>
              <a:t>born </a:t>
            </a:r>
            <a:r>
              <a:rPr lang="en-GB" b="1" dirty="0">
                <a:solidFill>
                  <a:srgbClr val="FF0000"/>
                </a:solidFill>
              </a:rPr>
              <a:t>in the late 1920s or early </a:t>
            </a:r>
            <a:r>
              <a:rPr lang="en-GB" b="1" dirty="0" smtClean="0">
                <a:solidFill>
                  <a:srgbClr val="FF0000"/>
                </a:solidFill>
              </a:rPr>
              <a:t>1930s.</a:t>
            </a:r>
          </a:p>
          <a:p>
            <a:pPr marL="0" indent="0">
              <a:buNone/>
            </a:pPr>
            <a:r>
              <a:rPr lang="en-GB" b="1" dirty="0" smtClean="0">
                <a:solidFill>
                  <a:srgbClr val="002060"/>
                </a:solidFill>
              </a:rPr>
              <a:t>The </a:t>
            </a:r>
            <a:r>
              <a:rPr lang="en-GB" b="1" dirty="0">
                <a:solidFill>
                  <a:srgbClr val="002060"/>
                </a:solidFill>
              </a:rPr>
              <a:t>youngest of the famous first generation of theologians, Leonardo Boff, was born in 1938, ten years after Gustavo </a:t>
            </a:r>
            <a:r>
              <a:rPr lang="en-GB" b="1" dirty="0" smtClean="0">
                <a:solidFill>
                  <a:srgbClr val="002060"/>
                </a:solidFill>
              </a:rPr>
              <a:t>Gutiérrez. </a:t>
            </a:r>
          </a:p>
          <a:p>
            <a:pPr marL="0" indent="0">
              <a:buNone/>
            </a:pPr>
            <a:r>
              <a:rPr lang="en-GB" b="1" dirty="0" smtClean="0">
                <a:solidFill>
                  <a:srgbClr val="FF0000"/>
                </a:solidFill>
              </a:rPr>
              <a:t>So</a:t>
            </a:r>
            <a:r>
              <a:rPr lang="en-GB" b="1" dirty="0">
                <a:solidFill>
                  <a:srgbClr val="FF0000"/>
                </a:solidFill>
              </a:rPr>
              <a:t>, they were beginning their theological studies in the fifties. </a:t>
            </a:r>
            <a:endParaRPr lang="cs-CZ" b="1" dirty="0">
              <a:solidFill>
                <a:srgbClr val="FF0000"/>
              </a:solidFill>
            </a:endParaRPr>
          </a:p>
          <a:p>
            <a:pPr marL="0" indent="0">
              <a:buNone/>
            </a:pPr>
            <a:endParaRPr lang="en-GB" dirty="0"/>
          </a:p>
        </p:txBody>
      </p:sp>
      <p:pic>
        <p:nvPicPr>
          <p:cNvPr id="5" name="Zástupný symbol pro obsah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8025" y="2644460"/>
            <a:ext cx="2473779" cy="1649186"/>
          </a:xfrm>
        </p:spPr>
      </p:pic>
    </p:spTree>
    <p:extLst>
      <p:ext uri="{BB962C8B-B14F-4D97-AF65-F5344CB8AC3E}">
        <p14:creationId xmlns:p14="http://schemas.microsoft.com/office/powerpoint/2010/main" val="1202580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3914" y="128363"/>
            <a:ext cx="8678636" cy="663574"/>
          </a:xfrm>
        </p:spPr>
        <p:txBody>
          <a:bodyPr>
            <a:normAutofit fontScale="90000"/>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sp>
        <p:nvSpPr>
          <p:cNvPr id="3" name="Content Placeholder 2"/>
          <p:cNvSpPr>
            <a:spLocks noGrp="1"/>
          </p:cNvSpPr>
          <p:nvPr>
            <p:ph sz="half" idx="1"/>
          </p:nvPr>
        </p:nvSpPr>
        <p:spPr>
          <a:xfrm>
            <a:off x="244929" y="857250"/>
            <a:ext cx="4853282" cy="5698825"/>
          </a:xfrm>
        </p:spPr>
        <p:txBody>
          <a:bodyPr>
            <a:normAutofit fontScale="92500" lnSpcReduction="20000"/>
          </a:bodyPr>
          <a:lstStyle/>
          <a:p>
            <a:pPr marL="0" indent="0" hangingPunct="0">
              <a:buNone/>
            </a:pPr>
            <a:r>
              <a:rPr lang="en-GB" b="1" i="1" u="sng" dirty="0">
                <a:solidFill>
                  <a:srgbClr val="002060"/>
                </a:solidFill>
              </a:rPr>
              <a:t>Catholic Action</a:t>
            </a:r>
            <a:endParaRPr lang="cs-CZ" b="1" u="sng" dirty="0">
              <a:solidFill>
                <a:srgbClr val="002060"/>
              </a:solidFill>
            </a:endParaRPr>
          </a:p>
          <a:p>
            <a:pPr marL="0" indent="0" hangingPunct="0">
              <a:buNone/>
            </a:pPr>
            <a:r>
              <a:rPr lang="en-GB" b="1" dirty="0">
                <a:solidFill>
                  <a:srgbClr val="FF0000"/>
                </a:solidFill>
              </a:rPr>
              <a:t>Begun under Pius X, but main impetus from the pontificate of Pius XI, who saw it as an important tool for the Church’s engagement with the world. </a:t>
            </a:r>
            <a:endParaRPr lang="cs-CZ" b="1" dirty="0">
              <a:solidFill>
                <a:srgbClr val="FF0000"/>
              </a:solidFill>
            </a:endParaRPr>
          </a:p>
          <a:p>
            <a:pPr marL="0" indent="0" hangingPunct="0">
              <a:buNone/>
            </a:pPr>
            <a:r>
              <a:rPr lang="en-GB" b="1" dirty="0">
                <a:solidFill>
                  <a:srgbClr val="002060"/>
                </a:solidFill>
              </a:rPr>
              <a:t>Intended for Catholic laypeople (principally men), to promote the Church’s social teaching. The idea was to enthuse especially Catholic intellectuals with the need to spread the gospel in the modern world. </a:t>
            </a:r>
            <a:endParaRPr lang="en-GB" b="1" dirty="0" smtClean="0">
              <a:solidFill>
                <a:srgbClr val="002060"/>
              </a:solidFill>
            </a:endParaRPr>
          </a:p>
          <a:p>
            <a:pPr marL="0" indent="0" hangingPunct="0">
              <a:buNone/>
            </a:pPr>
            <a:r>
              <a:rPr lang="en-GB" b="1" dirty="0" smtClean="0">
                <a:solidFill>
                  <a:srgbClr val="FF0000"/>
                </a:solidFill>
              </a:rPr>
              <a:t>It </a:t>
            </a:r>
            <a:r>
              <a:rPr lang="en-GB" b="1" dirty="0">
                <a:solidFill>
                  <a:srgbClr val="FF0000"/>
                </a:solidFill>
              </a:rPr>
              <a:t>certainly had an effect on Gutiérrez who, before entering the seminary, had begun medical studies in Lima and took part in a group of Catholic Action.</a:t>
            </a:r>
            <a:endParaRPr lang="cs-CZ" b="1" dirty="0">
              <a:solidFill>
                <a:srgbClr val="FF0000"/>
              </a:solidFill>
            </a:endParaRPr>
          </a:p>
          <a:p>
            <a:pPr marL="0" indent="0">
              <a:buNone/>
            </a:pPr>
            <a:endParaRPr lang="en-GB" dirty="0"/>
          </a:p>
        </p:txBody>
      </p:sp>
      <p:pic>
        <p:nvPicPr>
          <p:cNvPr id="5" name="Zástupný symbol pro obsah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27184" y="2326821"/>
            <a:ext cx="3653165" cy="2171813"/>
          </a:xfrm>
        </p:spPr>
      </p:pic>
    </p:spTree>
    <p:extLst>
      <p:ext uri="{BB962C8B-B14F-4D97-AF65-F5344CB8AC3E}">
        <p14:creationId xmlns:p14="http://schemas.microsoft.com/office/powerpoint/2010/main" val="3813723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421" y="71212"/>
            <a:ext cx="8621486" cy="549274"/>
          </a:xfrm>
        </p:spPr>
        <p:txBody>
          <a:bodyPr>
            <a:normAutofit fontScale="90000"/>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sp>
        <p:nvSpPr>
          <p:cNvPr id="3" name="Content Placeholder 2"/>
          <p:cNvSpPr>
            <a:spLocks noGrp="1"/>
          </p:cNvSpPr>
          <p:nvPr>
            <p:ph sz="half" idx="1"/>
          </p:nvPr>
        </p:nvSpPr>
        <p:spPr>
          <a:xfrm>
            <a:off x="269421" y="872810"/>
            <a:ext cx="5337749" cy="5717772"/>
          </a:xfrm>
        </p:spPr>
        <p:txBody>
          <a:bodyPr>
            <a:normAutofit fontScale="92500" lnSpcReduction="20000"/>
          </a:bodyPr>
          <a:lstStyle/>
          <a:p>
            <a:pPr marL="0" indent="0" hangingPunct="0">
              <a:buNone/>
            </a:pPr>
            <a:r>
              <a:rPr lang="en-GB" b="1" i="1" u="sng" dirty="0">
                <a:solidFill>
                  <a:srgbClr val="002060"/>
                </a:solidFill>
              </a:rPr>
              <a:t>Young Christian Workers and the Pastoral Cycle</a:t>
            </a:r>
            <a:endParaRPr lang="cs-CZ" b="1" u="sng" dirty="0">
              <a:solidFill>
                <a:srgbClr val="002060"/>
              </a:solidFill>
            </a:endParaRPr>
          </a:p>
          <a:p>
            <a:pPr marL="0" indent="0" hangingPunct="0">
              <a:buNone/>
            </a:pPr>
            <a:r>
              <a:rPr lang="en-GB" b="1" dirty="0">
                <a:solidFill>
                  <a:srgbClr val="FF0000"/>
                </a:solidFill>
              </a:rPr>
              <a:t>Founded by Father (later Cardinal) Joseph </a:t>
            </a:r>
            <a:r>
              <a:rPr lang="en-GB" b="1" dirty="0" err="1">
                <a:solidFill>
                  <a:srgbClr val="FF0000"/>
                </a:solidFill>
              </a:rPr>
              <a:t>Cardijn</a:t>
            </a:r>
            <a:r>
              <a:rPr lang="en-GB" b="1" dirty="0">
                <a:solidFill>
                  <a:srgbClr val="FF0000"/>
                </a:solidFill>
              </a:rPr>
              <a:t> in Belgium. </a:t>
            </a:r>
            <a:endParaRPr lang="en-GB" b="1" dirty="0" smtClean="0">
              <a:solidFill>
                <a:srgbClr val="FF0000"/>
              </a:solidFill>
            </a:endParaRPr>
          </a:p>
          <a:p>
            <a:pPr marL="0" indent="0" hangingPunct="0">
              <a:buNone/>
            </a:pPr>
            <a:r>
              <a:rPr lang="en-GB" b="1" dirty="0" smtClean="0">
                <a:solidFill>
                  <a:srgbClr val="002060"/>
                </a:solidFill>
              </a:rPr>
              <a:t>To offer a serious </a:t>
            </a:r>
            <a:r>
              <a:rPr lang="en-GB" b="1" dirty="0">
                <a:solidFill>
                  <a:srgbClr val="002060"/>
                </a:solidFill>
              </a:rPr>
              <a:t>alternative to socialism for young Christians in their </a:t>
            </a:r>
            <a:r>
              <a:rPr lang="en-GB" b="1" dirty="0" smtClean="0">
                <a:solidFill>
                  <a:srgbClr val="002060"/>
                </a:solidFill>
              </a:rPr>
              <a:t>workplaces.</a:t>
            </a:r>
          </a:p>
          <a:p>
            <a:pPr marL="0" indent="0" hangingPunct="0">
              <a:buNone/>
            </a:pPr>
            <a:r>
              <a:rPr lang="en-GB" b="1" dirty="0" smtClean="0">
                <a:solidFill>
                  <a:srgbClr val="FF0000"/>
                </a:solidFill>
              </a:rPr>
              <a:t>Pastoral Cycle:</a:t>
            </a:r>
            <a:r>
              <a:rPr lang="en-GB" b="1" dirty="0" smtClean="0">
                <a:solidFill>
                  <a:schemeClr val="accent2">
                    <a:lumMod val="50000"/>
                  </a:schemeClr>
                </a:solidFill>
              </a:rPr>
              <a:t> </a:t>
            </a:r>
            <a:r>
              <a:rPr lang="en-GB" b="1" cap="all" dirty="0" smtClean="0">
                <a:solidFill>
                  <a:schemeClr val="accent2">
                    <a:lumMod val="50000"/>
                  </a:schemeClr>
                </a:solidFill>
              </a:rPr>
              <a:t>See </a:t>
            </a:r>
            <a:r>
              <a:rPr lang="en-GB" b="1" cap="all" dirty="0">
                <a:solidFill>
                  <a:schemeClr val="accent2">
                    <a:lumMod val="50000"/>
                  </a:schemeClr>
                </a:solidFill>
              </a:rPr>
              <a:t>Judge Act </a:t>
            </a:r>
            <a:endParaRPr lang="en-GB" b="1" cap="all" dirty="0" smtClean="0">
              <a:solidFill>
                <a:schemeClr val="accent2">
                  <a:lumMod val="50000"/>
                </a:schemeClr>
              </a:solidFill>
            </a:endParaRPr>
          </a:p>
          <a:p>
            <a:pPr marL="0" indent="0" hangingPunct="0">
              <a:buNone/>
            </a:pPr>
            <a:r>
              <a:rPr lang="en-GB" b="1" dirty="0" smtClean="0">
                <a:solidFill>
                  <a:srgbClr val="002060"/>
                </a:solidFill>
              </a:rPr>
              <a:t>The </a:t>
            </a:r>
            <a:r>
              <a:rPr lang="en-GB" b="1" dirty="0">
                <a:solidFill>
                  <a:srgbClr val="002060"/>
                </a:solidFill>
              </a:rPr>
              <a:t>Young Christian Workers gave rise to various other similar </a:t>
            </a:r>
            <a:r>
              <a:rPr lang="en-GB" b="1" dirty="0" smtClean="0">
                <a:solidFill>
                  <a:srgbClr val="002060"/>
                </a:solidFill>
              </a:rPr>
              <a:t>groups, </a:t>
            </a:r>
            <a:r>
              <a:rPr lang="en-GB" b="1" dirty="0">
                <a:solidFill>
                  <a:srgbClr val="002060"/>
                </a:solidFill>
              </a:rPr>
              <a:t>including Young Christian Students, a university based version. Gutiérrez and others were heavily involved with these groups in the early sixties.</a:t>
            </a:r>
            <a:endParaRPr lang="cs-CZ" b="1" dirty="0">
              <a:solidFill>
                <a:srgbClr val="002060"/>
              </a:solidFill>
            </a:endParaRPr>
          </a:p>
          <a:p>
            <a:pPr marL="0" indent="0" hangingPunct="0">
              <a:buNone/>
            </a:pPr>
            <a:r>
              <a:rPr lang="en-GB" b="1" dirty="0" smtClean="0">
                <a:solidFill>
                  <a:srgbClr val="FF0000"/>
                </a:solidFill>
              </a:rPr>
              <a:t>Both </a:t>
            </a:r>
            <a:r>
              <a:rPr lang="en-GB" b="1" dirty="0">
                <a:solidFill>
                  <a:srgbClr val="FF0000"/>
                </a:solidFill>
              </a:rPr>
              <a:t>groups called for active presence of the Church, specifically of the laity, in the </a:t>
            </a:r>
            <a:r>
              <a:rPr lang="en-GB" b="1" dirty="0" smtClean="0">
                <a:solidFill>
                  <a:srgbClr val="FF0000"/>
                </a:solidFill>
              </a:rPr>
              <a:t>world.</a:t>
            </a:r>
            <a:endParaRPr lang="en-GB" dirty="0"/>
          </a:p>
        </p:txBody>
      </p:sp>
      <p:pic>
        <p:nvPicPr>
          <p:cNvPr id="5" name="Zástupný symbol pro obsah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74111" y="2016522"/>
            <a:ext cx="2247594" cy="3233170"/>
          </a:xfrm>
        </p:spPr>
      </p:pic>
    </p:spTree>
    <p:extLst>
      <p:ext uri="{BB962C8B-B14F-4D97-AF65-F5344CB8AC3E}">
        <p14:creationId xmlns:p14="http://schemas.microsoft.com/office/powerpoint/2010/main" val="1466175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571" y="365126"/>
            <a:ext cx="8629650" cy="639081"/>
          </a:xfrm>
        </p:spPr>
        <p:txBody>
          <a:bodyPr>
            <a:normAutofit fontScale="90000"/>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sp>
        <p:nvSpPr>
          <p:cNvPr id="3" name="Content Placeholder 2"/>
          <p:cNvSpPr>
            <a:spLocks noGrp="1"/>
          </p:cNvSpPr>
          <p:nvPr>
            <p:ph sz="half" idx="1"/>
          </p:nvPr>
        </p:nvSpPr>
        <p:spPr>
          <a:xfrm>
            <a:off x="326571" y="1053193"/>
            <a:ext cx="4857749" cy="5123770"/>
          </a:xfrm>
        </p:spPr>
        <p:txBody>
          <a:bodyPr>
            <a:normAutofit fontScale="92500" lnSpcReduction="10000"/>
          </a:bodyPr>
          <a:lstStyle/>
          <a:p>
            <a:pPr marL="0" indent="0" hangingPunct="0">
              <a:buNone/>
            </a:pPr>
            <a:r>
              <a:rPr lang="en-GB" b="1" i="1" u="sng" dirty="0">
                <a:solidFill>
                  <a:srgbClr val="002060"/>
                </a:solidFill>
              </a:rPr>
              <a:t>The French connection</a:t>
            </a:r>
            <a:endParaRPr lang="cs-CZ" b="1" u="sng" dirty="0">
              <a:solidFill>
                <a:srgbClr val="002060"/>
              </a:solidFill>
            </a:endParaRPr>
          </a:p>
          <a:p>
            <a:pPr marL="0" indent="0" hangingPunct="0">
              <a:buNone/>
            </a:pPr>
            <a:r>
              <a:rPr lang="en-GB" b="1" dirty="0" smtClean="0">
                <a:solidFill>
                  <a:srgbClr val="FF0000"/>
                </a:solidFill>
              </a:rPr>
              <a:t>Study in France in 1950s.</a:t>
            </a:r>
          </a:p>
          <a:p>
            <a:pPr marL="0" indent="0" hangingPunct="0">
              <a:buNone/>
            </a:pPr>
            <a:r>
              <a:rPr lang="en-GB" b="1" dirty="0" smtClean="0">
                <a:solidFill>
                  <a:srgbClr val="002060"/>
                </a:solidFill>
              </a:rPr>
              <a:t>Influence of </a:t>
            </a:r>
            <a:r>
              <a:rPr lang="en-GB" b="1" i="1" dirty="0" smtClean="0">
                <a:solidFill>
                  <a:srgbClr val="002060"/>
                </a:solidFill>
              </a:rPr>
              <a:t>nouvelle </a:t>
            </a:r>
            <a:r>
              <a:rPr lang="en-GB" b="1" i="1" dirty="0" err="1" smtClean="0">
                <a:solidFill>
                  <a:srgbClr val="002060"/>
                </a:solidFill>
              </a:rPr>
              <a:t>théologie</a:t>
            </a:r>
            <a:r>
              <a:rPr lang="en-GB" b="1" dirty="0" smtClean="0">
                <a:solidFill>
                  <a:srgbClr val="002060"/>
                </a:solidFill>
              </a:rPr>
              <a:t>, </a:t>
            </a:r>
            <a:r>
              <a:rPr lang="en-GB" b="1" dirty="0">
                <a:solidFill>
                  <a:srgbClr val="002060"/>
                </a:solidFill>
              </a:rPr>
              <a:t>developed by such theologians as Henri de </a:t>
            </a:r>
            <a:r>
              <a:rPr lang="en-GB" b="1" dirty="0" err="1">
                <a:solidFill>
                  <a:srgbClr val="002060"/>
                </a:solidFill>
              </a:rPr>
              <a:t>Lubac</a:t>
            </a:r>
            <a:r>
              <a:rPr lang="en-GB" b="1" dirty="0">
                <a:solidFill>
                  <a:srgbClr val="002060"/>
                </a:solidFill>
              </a:rPr>
              <a:t>, Yves </a:t>
            </a:r>
            <a:r>
              <a:rPr lang="en-GB" b="1" dirty="0" err="1">
                <a:solidFill>
                  <a:srgbClr val="002060"/>
                </a:solidFill>
              </a:rPr>
              <a:t>Congar</a:t>
            </a:r>
            <a:r>
              <a:rPr lang="en-GB" b="1" dirty="0">
                <a:solidFill>
                  <a:srgbClr val="002060"/>
                </a:solidFill>
              </a:rPr>
              <a:t> and Jean </a:t>
            </a:r>
            <a:r>
              <a:rPr lang="en-GB" b="1" dirty="0" err="1" smtClean="0">
                <a:solidFill>
                  <a:srgbClr val="002060"/>
                </a:solidFill>
              </a:rPr>
              <a:t>Daniélou</a:t>
            </a:r>
            <a:r>
              <a:rPr lang="en-GB" b="1" dirty="0" smtClean="0">
                <a:solidFill>
                  <a:srgbClr val="002060"/>
                </a:solidFill>
              </a:rPr>
              <a:t>.</a:t>
            </a:r>
          </a:p>
          <a:p>
            <a:pPr marL="0" indent="0" hangingPunct="0">
              <a:buNone/>
            </a:pPr>
            <a:r>
              <a:rPr lang="en-GB" b="1" dirty="0" smtClean="0">
                <a:solidFill>
                  <a:srgbClr val="FF0000"/>
                </a:solidFill>
              </a:rPr>
              <a:t>Sought </a:t>
            </a:r>
            <a:r>
              <a:rPr lang="en-GB" b="1" dirty="0">
                <a:solidFill>
                  <a:srgbClr val="FF0000"/>
                </a:solidFill>
              </a:rPr>
              <a:t>to </a:t>
            </a:r>
            <a:r>
              <a:rPr lang="en-GB" b="1" dirty="0" smtClean="0">
                <a:solidFill>
                  <a:srgbClr val="FF0000"/>
                </a:solidFill>
              </a:rPr>
              <a:t>go </a:t>
            </a:r>
            <a:r>
              <a:rPr lang="en-GB" b="1" dirty="0">
                <a:solidFill>
                  <a:srgbClr val="FF0000"/>
                </a:solidFill>
              </a:rPr>
              <a:t>back </a:t>
            </a:r>
            <a:r>
              <a:rPr lang="en-GB" b="1" dirty="0" smtClean="0">
                <a:solidFill>
                  <a:srgbClr val="FF0000"/>
                </a:solidFill>
              </a:rPr>
              <a:t>to </a:t>
            </a:r>
            <a:r>
              <a:rPr lang="en-GB" b="1" dirty="0">
                <a:solidFill>
                  <a:srgbClr val="FF0000"/>
                </a:solidFill>
              </a:rPr>
              <a:t>patristic sources, in order to allow theology to dialogue with the contemporary world. </a:t>
            </a:r>
            <a:endParaRPr lang="en-GB" b="1" dirty="0" smtClean="0">
              <a:solidFill>
                <a:srgbClr val="FF0000"/>
              </a:solidFill>
            </a:endParaRPr>
          </a:p>
          <a:p>
            <a:pPr marL="0" indent="0" hangingPunct="0">
              <a:buNone/>
            </a:pPr>
            <a:r>
              <a:rPr lang="en-GB" b="1" dirty="0" smtClean="0">
                <a:solidFill>
                  <a:srgbClr val="002060"/>
                </a:solidFill>
              </a:rPr>
              <a:t>Put </a:t>
            </a:r>
            <a:r>
              <a:rPr lang="en-GB" b="1" dirty="0">
                <a:solidFill>
                  <a:srgbClr val="002060"/>
                </a:solidFill>
              </a:rPr>
              <a:t>on hold by Pius XII, </a:t>
            </a:r>
            <a:r>
              <a:rPr lang="en-GB" b="1" dirty="0" smtClean="0">
                <a:solidFill>
                  <a:srgbClr val="002060"/>
                </a:solidFill>
              </a:rPr>
              <a:t>but </a:t>
            </a:r>
            <a:r>
              <a:rPr lang="en-GB" b="1" dirty="0">
                <a:solidFill>
                  <a:srgbClr val="002060"/>
                </a:solidFill>
              </a:rPr>
              <a:t>would dominate the Second Vatican Council and much subsequent theological thought</a:t>
            </a:r>
            <a:r>
              <a:rPr lang="en-GB" b="1" dirty="0" smtClean="0">
                <a:solidFill>
                  <a:srgbClr val="002060"/>
                </a:solidFill>
              </a:rPr>
              <a:t>.</a:t>
            </a:r>
            <a:endParaRPr lang="cs-CZ" b="1" dirty="0">
              <a:solidFill>
                <a:srgbClr val="002060"/>
              </a:solidFill>
            </a:endParaRPr>
          </a:p>
        </p:txBody>
      </p:sp>
      <p:pic>
        <p:nvPicPr>
          <p:cNvPr id="5" name="Zástupný symbol pro obsah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7320" y="1918608"/>
            <a:ext cx="2216721" cy="3435917"/>
          </a:xfrm>
        </p:spPr>
      </p:pic>
    </p:spTree>
    <p:extLst>
      <p:ext uri="{BB962C8B-B14F-4D97-AF65-F5344CB8AC3E}">
        <p14:creationId xmlns:p14="http://schemas.microsoft.com/office/powerpoint/2010/main" val="2698512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3298" y="192598"/>
            <a:ext cx="8643668" cy="644165"/>
          </a:xfrm>
        </p:spPr>
        <p:txBody>
          <a:bodyPr>
            <a:normAutofit fontScale="90000"/>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sp>
        <p:nvSpPr>
          <p:cNvPr id="3" name="Content Placeholder 2"/>
          <p:cNvSpPr>
            <a:spLocks noGrp="1"/>
          </p:cNvSpPr>
          <p:nvPr>
            <p:ph sz="half" idx="1"/>
          </p:nvPr>
        </p:nvSpPr>
        <p:spPr>
          <a:xfrm>
            <a:off x="163902" y="1000664"/>
            <a:ext cx="4951562" cy="5676181"/>
          </a:xfrm>
        </p:spPr>
        <p:txBody>
          <a:bodyPr>
            <a:normAutofit/>
          </a:bodyPr>
          <a:lstStyle/>
          <a:p>
            <a:pPr marL="0" indent="0" hangingPunct="0">
              <a:buNone/>
            </a:pPr>
            <a:r>
              <a:rPr lang="en-GB" b="1" i="1" u="sng" dirty="0">
                <a:solidFill>
                  <a:srgbClr val="FF0000"/>
                </a:solidFill>
              </a:rPr>
              <a:t>The French connection</a:t>
            </a:r>
            <a:endParaRPr lang="cs-CZ" b="1" u="sng" dirty="0">
              <a:solidFill>
                <a:srgbClr val="FF0000"/>
              </a:solidFill>
            </a:endParaRPr>
          </a:p>
          <a:p>
            <a:pPr marL="0" indent="0" hangingPunct="0">
              <a:buNone/>
            </a:pPr>
            <a:r>
              <a:rPr lang="en-GB" b="1" dirty="0" smtClean="0">
                <a:solidFill>
                  <a:srgbClr val="002060"/>
                </a:solidFill>
              </a:rPr>
              <a:t>Worker-priest movement: priests </a:t>
            </a:r>
            <a:r>
              <a:rPr lang="en-GB" b="1" dirty="0">
                <a:solidFill>
                  <a:srgbClr val="002060"/>
                </a:solidFill>
              </a:rPr>
              <a:t>who sought to practice their ministry working alongside other people in factories and trades. </a:t>
            </a:r>
            <a:endParaRPr lang="en-GB" b="1" dirty="0" smtClean="0">
              <a:solidFill>
                <a:srgbClr val="002060"/>
              </a:solidFill>
            </a:endParaRPr>
          </a:p>
          <a:p>
            <a:pPr marL="0" indent="0" hangingPunct="0">
              <a:buNone/>
            </a:pPr>
            <a:r>
              <a:rPr lang="en-GB" b="1" dirty="0" smtClean="0">
                <a:solidFill>
                  <a:srgbClr val="FF0000"/>
                </a:solidFill>
              </a:rPr>
              <a:t>Also in France </a:t>
            </a:r>
            <a:r>
              <a:rPr lang="en-GB" b="1" dirty="0">
                <a:solidFill>
                  <a:srgbClr val="FF0000"/>
                </a:solidFill>
              </a:rPr>
              <a:t>certain adaptations of Marxist thought were in vogue - for example, Althusser and to a lesser degree Gramsci. </a:t>
            </a:r>
            <a:endParaRPr lang="en-GB" b="1" dirty="0" smtClean="0">
              <a:solidFill>
                <a:srgbClr val="FF0000"/>
              </a:solidFill>
            </a:endParaRPr>
          </a:p>
          <a:p>
            <a:pPr marL="0" indent="0" hangingPunct="0">
              <a:buNone/>
            </a:pPr>
            <a:r>
              <a:rPr lang="en-GB" b="1" dirty="0" smtClean="0">
                <a:solidFill>
                  <a:srgbClr val="002060"/>
                </a:solidFill>
              </a:rPr>
              <a:t>Intellectual </a:t>
            </a:r>
            <a:r>
              <a:rPr lang="en-GB" b="1" dirty="0">
                <a:solidFill>
                  <a:srgbClr val="002060"/>
                </a:solidFill>
              </a:rPr>
              <a:t>climate was one of renovation, of experimentation. </a:t>
            </a:r>
            <a:endParaRPr lang="cs-CZ" b="1" dirty="0">
              <a:solidFill>
                <a:srgbClr val="002060"/>
              </a:solidFill>
            </a:endParaRPr>
          </a:p>
        </p:txBody>
      </p:sp>
      <p:pic>
        <p:nvPicPr>
          <p:cNvPr id="7" name="Zástupný symbol pro obsah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68043" y="1904418"/>
            <a:ext cx="2522764" cy="3825730"/>
          </a:xfrm>
        </p:spPr>
      </p:pic>
    </p:spTree>
    <p:extLst>
      <p:ext uri="{BB962C8B-B14F-4D97-AF65-F5344CB8AC3E}">
        <p14:creationId xmlns:p14="http://schemas.microsoft.com/office/powerpoint/2010/main" val="3573909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421" y="365127"/>
            <a:ext cx="8629650" cy="557438"/>
          </a:xfrm>
        </p:spPr>
        <p:txBody>
          <a:bodyPr>
            <a:normAutofit fontScale="90000"/>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sp>
        <p:nvSpPr>
          <p:cNvPr id="3" name="Content Placeholder 2"/>
          <p:cNvSpPr>
            <a:spLocks noGrp="1"/>
          </p:cNvSpPr>
          <p:nvPr>
            <p:ph sz="half" idx="1"/>
          </p:nvPr>
        </p:nvSpPr>
        <p:spPr>
          <a:xfrm>
            <a:off x="261257" y="1069520"/>
            <a:ext cx="4784272" cy="5445579"/>
          </a:xfrm>
        </p:spPr>
        <p:txBody>
          <a:bodyPr>
            <a:normAutofit fontScale="92500" lnSpcReduction="10000"/>
          </a:bodyPr>
          <a:lstStyle/>
          <a:p>
            <a:pPr marL="0" indent="0" hangingPunct="0">
              <a:buNone/>
            </a:pPr>
            <a:r>
              <a:rPr lang="en-GB" b="1" i="1" u="sng" dirty="0">
                <a:solidFill>
                  <a:srgbClr val="FF0000"/>
                </a:solidFill>
              </a:rPr>
              <a:t>Vatican II</a:t>
            </a:r>
            <a:endParaRPr lang="cs-CZ" b="1" u="sng" dirty="0">
              <a:solidFill>
                <a:srgbClr val="FF0000"/>
              </a:solidFill>
            </a:endParaRPr>
          </a:p>
          <a:p>
            <a:pPr marL="0" indent="0">
              <a:buNone/>
            </a:pPr>
            <a:r>
              <a:rPr lang="en-GB" b="1" dirty="0">
                <a:solidFill>
                  <a:srgbClr val="002060"/>
                </a:solidFill>
              </a:rPr>
              <a:t>Hard to overestimate the importance of this council on the development of theology and theologians. </a:t>
            </a:r>
            <a:endParaRPr lang="en-GB" b="1" dirty="0" smtClean="0">
              <a:solidFill>
                <a:srgbClr val="002060"/>
              </a:solidFill>
            </a:endParaRPr>
          </a:p>
          <a:p>
            <a:pPr marL="0" indent="0">
              <a:buNone/>
            </a:pPr>
            <a:r>
              <a:rPr lang="en-GB" b="1" dirty="0" smtClean="0">
                <a:solidFill>
                  <a:srgbClr val="FF0000"/>
                </a:solidFill>
              </a:rPr>
              <a:t>At </a:t>
            </a:r>
            <a:r>
              <a:rPr lang="en-GB" b="1" dirty="0">
                <a:solidFill>
                  <a:srgbClr val="FF0000"/>
                </a:solidFill>
              </a:rPr>
              <a:t>the level of reactions and opening horizons, it is clear that for the generation who were ending their studies around this time, it was something which gave them the permission to go on asking the questions which had been around, but which the rigid pre-conciliar scholastic theology had not been able even to address, let alone </a:t>
            </a:r>
            <a:r>
              <a:rPr lang="en-GB" b="1" dirty="0" smtClean="0">
                <a:solidFill>
                  <a:srgbClr val="FF0000"/>
                </a:solidFill>
              </a:rPr>
              <a:t>answer.</a:t>
            </a:r>
            <a:endParaRPr lang="en-GB" b="1" dirty="0">
              <a:solidFill>
                <a:srgbClr val="FF0000"/>
              </a:solidFill>
            </a:endParaRPr>
          </a:p>
        </p:txBody>
      </p:sp>
      <p:pic>
        <p:nvPicPr>
          <p:cNvPr id="6" name="Zástupný symbol pro obsah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53087" y="1738993"/>
            <a:ext cx="2752959" cy="3722914"/>
          </a:xfrm>
        </p:spPr>
      </p:pic>
    </p:spTree>
    <p:extLst>
      <p:ext uri="{BB962C8B-B14F-4D97-AF65-F5344CB8AC3E}">
        <p14:creationId xmlns:p14="http://schemas.microsoft.com/office/powerpoint/2010/main" val="1836780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770" y="163902"/>
            <a:ext cx="8729932" cy="854015"/>
          </a:xfrm>
        </p:spPr>
        <p:txBody>
          <a:bodyPr>
            <a:normAutofit/>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sp>
        <p:nvSpPr>
          <p:cNvPr id="4" name="Content Placeholder 3"/>
          <p:cNvSpPr>
            <a:spLocks noGrp="1"/>
          </p:cNvSpPr>
          <p:nvPr>
            <p:ph sz="half" idx="1"/>
          </p:nvPr>
        </p:nvSpPr>
        <p:spPr>
          <a:xfrm>
            <a:off x="120771" y="1017916"/>
            <a:ext cx="4394080" cy="5624423"/>
          </a:xfrm>
        </p:spPr>
        <p:txBody>
          <a:bodyPr>
            <a:normAutofit/>
          </a:bodyPr>
          <a:lstStyle/>
          <a:p>
            <a:pPr marL="0" indent="0">
              <a:buNone/>
            </a:pPr>
            <a:r>
              <a:rPr lang="en-GB" b="1" i="1" u="sng" dirty="0" smtClean="0">
                <a:solidFill>
                  <a:srgbClr val="FF0000"/>
                </a:solidFill>
              </a:rPr>
              <a:t>The Historical Context</a:t>
            </a:r>
          </a:p>
          <a:p>
            <a:pPr marL="0" indent="0">
              <a:buNone/>
            </a:pPr>
            <a:r>
              <a:rPr lang="en-GB" b="1" dirty="0" smtClean="0">
                <a:solidFill>
                  <a:srgbClr val="002060"/>
                </a:solidFill>
              </a:rPr>
              <a:t>12 </a:t>
            </a:r>
            <a:r>
              <a:rPr lang="en-GB" b="1" dirty="0" smtClean="0">
                <a:solidFill>
                  <a:srgbClr val="002060"/>
                </a:solidFill>
              </a:rPr>
              <a:t>October 1492 </a:t>
            </a:r>
            <a:r>
              <a:rPr lang="en-GB" b="1" dirty="0" smtClean="0">
                <a:solidFill>
                  <a:srgbClr val="FF0000"/>
                </a:solidFill>
              </a:rPr>
              <a:t>Christopher Columbus landed in what he called Hispaniola (Little Spain),  today the Dominican Republic. </a:t>
            </a:r>
          </a:p>
          <a:p>
            <a:pPr marL="0" indent="0">
              <a:buNone/>
            </a:pPr>
            <a:r>
              <a:rPr lang="en-GB" b="1" dirty="0" smtClean="0">
                <a:solidFill>
                  <a:srgbClr val="002060"/>
                </a:solidFill>
              </a:rPr>
              <a:t>22 April </a:t>
            </a:r>
            <a:r>
              <a:rPr lang="en-GB" b="1" dirty="0">
                <a:solidFill>
                  <a:srgbClr val="002060"/>
                </a:solidFill>
              </a:rPr>
              <a:t>1500</a:t>
            </a:r>
            <a:r>
              <a:rPr lang="en-GB" b="1" dirty="0" smtClean="0">
                <a:solidFill>
                  <a:srgbClr val="FF0000"/>
                </a:solidFill>
              </a:rPr>
              <a:t> </a:t>
            </a:r>
            <a:r>
              <a:rPr lang="en-GB" b="1" dirty="0" smtClean="0">
                <a:solidFill>
                  <a:srgbClr val="FF0000"/>
                </a:solidFill>
              </a:rPr>
              <a:t>Pedro </a:t>
            </a:r>
            <a:r>
              <a:rPr lang="en-GB" b="1" dirty="0" err="1" smtClean="0">
                <a:solidFill>
                  <a:srgbClr val="FF0000"/>
                </a:solidFill>
              </a:rPr>
              <a:t>Álvares</a:t>
            </a:r>
            <a:r>
              <a:rPr lang="en-GB" b="1" dirty="0" smtClean="0">
                <a:solidFill>
                  <a:srgbClr val="FF0000"/>
                </a:solidFill>
              </a:rPr>
              <a:t> Cabral, a Portuguese adventurer, landed in what is now Brazil, first called the Land of the True Cross, </a:t>
            </a:r>
            <a:r>
              <a:rPr lang="en-GB" b="1" dirty="0" smtClean="0">
                <a:solidFill>
                  <a:srgbClr val="FF0000"/>
                </a:solidFill>
              </a:rPr>
              <a:t>then </a:t>
            </a:r>
            <a:r>
              <a:rPr lang="en-GB" b="1" dirty="0" smtClean="0">
                <a:solidFill>
                  <a:srgbClr val="FF0000"/>
                </a:solidFill>
              </a:rPr>
              <a:t>of the Holy Cross.</a:t>
            </a:r>
            <a:endParaRPr lang="en-GB" b="1" dirty="0">
              <a:solidFill>
                <a:srgbClr val="FF0000"/>
              </a:solidFill>
            </a:endParaRP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16686" y="1752249"/>
            <a:ext cx="3934016" cy="3094344"/>
          </a:xfrm>
        </p:spPr>
      </p:pic>
    </p:spTree>
    <p:extLst>
      <p:ext uri="{BB962C8B-B14F-4D97-AF65-F5344CB8AC3E}">
        <p14:creationId xmlns:p14="http://schemas.microsoft.com/office/powerpoint/2010/main" val="1034041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928" y="87541"/>
            <a:ext cx="8719458" cy="492124"/>
          </a:xfrm>
        </p:spPr>
        <p:txBody>
          <a:bodyPr>
            <a:normAutofit fontScale="90000"/>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sp>
        <p:nvSpPr>
          <p:cNvPr id="3" name="Content Placeholder 2"/>
          <p:cNvSpPr>
            <a:spLocks noGrp="1"/>
          </p:cNvSpPr>
          <p:nvPr>
            <p:ph sz="half" idx="1"/>
          </p:nvPr>
        </p:nvSpPr>
        <p:spPr>
          <a:xfrm>
            <a:off x="212271" y="865414"/>
            <a:ext cx="4808765" cy="5739493"/>
          </a:xfrm>
        </p:spPr>
        <p:txBody>
          <a:bodyPr>
            <a:normAutofit fontScale="85000" lnSpcReduction="20000"/>
          </a:bodyPr>
          <a:lstStyle/>
          <a:p>
            <a:pPr marL="0" indent="0" hangingPunct="0">
              <a:buNone/>
            </a:pPr>
            <a:r>
              <a:rPr lang="en-GB" b="1" i="1" u="sng" dirty="0">
                <a:solidFill>
                  <a:srgbClr val="002060"/>
                </a:solidFill>
              </a:rPr>
              <a:t>Dependency Theory</a:t>
            </a:r>
            <a:endParaRPr lang="cs-CZ" b="1" u="sng" dirty="0">
              <a:solidFill>
                <a:srgbClr val="002060"/>
              </a:solidFill>
            </a:endParaRPr>
          </a:p>
          <a:p>
            <a:pPr marL="0" indent="0" hangingPunct="0">
              <a:buNone/>
            </a:pPr>
            <a:r>
              <a:rPr lang="en-GB" b="1" dirty="0" smtClean="0">
                <a:solidFill>
                  <a:srgbClr val="FF0000"/>
                </a:solidFill>
              </a:rPr>
              <a:t>Explanation of structural </a:t>
            </a:r>
            <a:r>
              <a:rPr lang="en-GB" b="1" dirty="0">
                <a:solidFill>
                  <a:srgbClr val="FF0000"/>
                </a:solidFill>
              </a:rPr>
              <a:t>reasons for the problems facing Latin American economies. </a:t>
            </a:r>
            <a:endParaRPr lang="en-GB" b="1" dirty="0" smtClean="0">
              <a:solidFill>
                <a:srgbClr val="FF0000"/>
              </a:solidFill>
            </a:endParaRPr>
          </a:p>
          <a:p>
            <a:pPr marL="0" indent="0" hangingPunct="0">
              <a:buNone/>
            </a:pPr>
            <a:r>
              <a:rPr lang="en-GB" b="1" dirty="0" smtClean="0">
                <a:solidFill>
                  <a:srgbClr val="002060"/>
                </a:solidFill>
              </a:rPr>
              <a:t>Previously </a:t>
            </a:r>
            <a:r>
              <a:rPr lang="en-GB" b="1" dirty="0">
                <a:solidFill>
                  <a:srgbClr val="002060"/>
                </a:solidFill>
              </a:rPr>
              <a:t>theory of </a:t>
            </a:r>
            <a:r>
              <a:rPr lang="en-GB" b="1" dirty="0" smtClean="0">
                <a:solidFill>
                  <a:srgbClr val="002060"/>
                </a:solidFill>
              </a:rPr>
              <a:t>development. </a:t>
            </a:r>
            <a:endParaRPr lang="cs-CZ" b="1" dirty="0">
              <a:solidFill>
                <a:srgbClr val="002060"/>
              </a:solidFill>
            </a:endParaRPr>
          </a:p>
          <a:p>
            <a:pPr marL="0" lvl="0" indent="0" hangingPunct="0">
              <a:buNone/>
            </a:pPr>
            <a:r>
              <a:rPr lang="en-GB" b="1" dirty="0" smtClean="0">
                <a:solidFill>
                  <a:srgbClr val="FF0000"/>
                </a:solidFill>
              </a:rPr>
              <a:t>Argued </a:t>
            </a:r>
            <a:r>
              <a:rPr lang="en-GB" b="1" dirty="0">
                <a:solidFill>
                  <a:srgbClr val="FF0000"/>
                </a:solidFill>
              </a:rPr>
              <a:t>that Latin American economies would be permanently at a disadvantage because they were always dependent on (and in that sense inferior to and exploited by) other dominant economies, who determined what they could do. </a:t>
            </a:r>
            <a:endParaRPr lang="en-GB" b="1" dirty="0" smtClean="0">
              <a:solidFill>
                <a:srgbClr val="FF0000"/>
              </a:solidFill>
            </a:endParaRPr>
          </a:p>
          <a:p>
            <a:pPr marL="0" lvl="0" indent="0" hangingPunct="0">
              <a:buNone/>
            </a:pPr>
            <a:r>
              <a:rPr lang="en-GB" b="1" dirty="0" smtClean="0">
                <a:solidFill>
                  <a:srgbClr val="002060"/>
                </a:solidFill>
              </a:rPr>
              <a:t>This </a:t>
            </a:r>
            <a:r>
              <a:rPr lang="en-GB" b="1" dirty="0">
                <a:solidFill>
                  <a:srgbClr val="002060"/>
                </a:solidFill>
              </a:rPr>
              <a:t>also led to a greater likelihood of authoritarian regimes, since the need to adopt strong measures to placate the dominant power was more likely to be met by governments who were not forced to take public opinion into </a:t>
            </a:r>
            <a:r>
              <a:rPr lang="en-GB" b="1" dirty="0" smtClean="0">
                <a:solidFill>
                  <a:srgbClr val="002060"/>
                </a:solidFill>
              </a:rPr>
              <a:t>account.</a:t>
            </a:r>
            <a:endParaRPr lang="en-GB" b="1" dirty="0">
              <a:solidFill>
                <a:srgbClr val="002060"/>
              </a:solidFill>
            </a:endParaRPr>
          </a:p>
        </p:txBody>
      </p:sp>
      <p:pic>
        <p:nvPicPr>
          <p:cNvPr id="5" name="Zástupný symbol pro obsah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8762" y="2122714"/>
            <a:ext cx="3741489" cy="2802505"/>
          </a:xfrm>
        </p:spPr>
      </p:pic>
    </p:spTree>
    <p:extLst>
      <p:ext uri="{BB962C8B-B14F-4D97-AF65-F5344CB8AC3E}">
        <p14:creationId xmlns:p14="http://schemas.microsoft.com/office/powerpoint/2010/main" val="3665117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779" y="122465"/>
            <a:ext cx="8801100" cy="620487"/>
          </a:xfrm>
        </p:spPr>
        <p:txBody>
          <a:bodyPr>
            <a:normAutofit fontScale="90000"/>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sp>
        <p:nvSpPr>
          <p:cNvPr id="3" name="Content Placeholder 2"/>
          <p:cNvSpPr>
            <a:spLocks noGrp="1"/>
          </p:cNvSpPr>
          <p:nvPr>
            <p:ph sz="half" idx="1"/>
          </p:nvPr>
        </p:nvSpPr>
        <p:spPr>
          <a:xfrm>
            <a:off x="195943" y="849086"/>
            <a:ext cx="4841421" cy="5535385"/>
          </a:xfrm>
        </p:spPr>
        <p:txBody>
          <a:bodyPr>
            <a:normAutofit fontScale="92500" lnSpcReduction="20000"/>
          </a:bodyPr>
          <a:lstStyle/>
          <a:p>
            <a:pPr marL="0" indent="0" hangingPunct="0">
              <a:buNone/>
            </a:pPr>
            <a:r>
              <a:rPr lang="en-GB" b="1" i="1" u="sng" dirty="0" smtClean="0">
                <a:solidFill>
                  <a:srgbClr val="FF0000"/>
                </a:solidFill>
              </a:rPr>
              <a:t>Latin </a:t>
            </a:r>
            <a:r>
              <a:rPr lang="en-GB" b="1" i="1" u="sng" dirty="0">
                <a:solidFill>
                  <a:srgbClr val="FF0000"/>
                </a:solidFill>
              </a:rPr>
              <a:t>American dictatorships and responses to them</a:t>
            </a:r>
            <a:endParaRPr lang="cs-CZ" b="1" u="sng" dirty="0">
              <a:solidFill>
                <a:srgbClr val="FF0000"/>
              </a:solidFill>
            </a:endParaRPr>
          </a:p>
          <a:p>
            <a:pPr marL="0" indent="0">
              <a:buNone/>
            </a:pPr>
            <a:r>
              <a:rPr lang="en-GB" b="1" dirty="0" smtClean="0">
                <a:solidFill>
                  <a:srgbClr val="002060"/>
                </a:solidFill>
              </a:rPr>
              <a:t>Inspired </a:t>
            </a:r>
            <a:r>
              <a:rPr lang="en-GB" b="1" dirty="0">
                <a:solidFill>
                  <a:srgbClr val="002060"/>
                </a:solidFill>
              </a:rPr>
              <a:t>by the Brazilian armed forces who took power in 1964, several other governments over the next ten years were deposed by military governments, up to the brutal overthrow of Salvador Allende, the Chilean president, by General Pinochet in 1973. </a:t>
            </a:r>
            <a:endParaRPr lang="en-GB" b="1" dirty="0" smtClean="0">
              <a:solidFill>
                <a:srgbClr val="002060"/>
              </a:solidFill>
            </a:endParaRPr>
          </a:p>
          <a:p>
            <a:pPr marL="0" indent="0">
              <a:buNone/>
            </a:pPr>
            <a:r>
              <a:rPr lang="en-GB" b="1" dirty="0" smtClean="0">
                <a:solidFill>
                  <a:srgbClr val="FF0000"/>
                </a:solidFill>
              </a:rPr>
              <a:t>Formation </a:t>
            </a:r>
            <a:r>
              <a:rPr lang="en-GB" b="1" dirty="0">
                <a:solidFill>
                  <a:srgbClr val="FF0000"/>
                </a:solidFill>
              </a:rPr>
              <a:t>of </a:t>
            </a:r>
            <a:r>
              <a:rPr lang="en-GB" b="1" dirty="0" smtClean="0">
                <a:solidFill>
                  <a:srgbClr val="FF0000"/>
                </a:solidFill>
              </a:rPr>
              <a:t>guerrilla </a:t>
            </a:r>
            <a:r>
              <a:rPr lang="en-GB" b="1" dirty="0">
                <a:solidFill>
                  <a:srgbClr val="FF0000"/>
                </a:solidFill>
              </a:rPr>
              <a:t>movements, </a:t>
            </a:r>
            <a:r>
              <a:rPr lang="en-GB" b="1" dirty="0" smtClean="0">
                <a:solidFill>
                  <a:srgbClr val="FF0000"/>
                </a:solidFill>
              </a:rPr>
              <a:t>inspired </a:t>
            </a:r>
            <a:r>
              <a:rPr lang="en-GB" b="1" dirty="0">
                <a:solidFill>
                  <a:srgbClr val="FF0000"/>
                </a:solidFill>
              </a:rPr>
              <a:t>by </a:t>
            </a:r>
            <a:r>
              <a:rPr lang="en-GB" b="1" dirty="0" smtClean="0">
                <a:solidFill>
                  <a:srgbClr val="FF0000"/>
                </a:solidFill>
              </a:rPr>
              <a:t>Fidel Castro and </a:t>
            </a:r>
            <a:r>
              <a:rPr lang="en-GB" b="1" dirty="0" err="1" smtClean="0">
                <a:solidFill>
                  <a:srgbClr val="FF0000"/>
                </a:solidFill>
              </a:rPr>
              <a:t>Che</a:t>
            </a:r>
            <a:r>
              <a:rPr lang="en-GB" b="1" dirty="0" smtClean="0">
                <a:solidFill>
                  <a:srgbClr val="FF0000"/>
                </a:solidFill>
              </a:rPr>
              <a:t> </a:t>
            </a:r>
            <a:r>
              <a:rPr lang="en-GB" b="1" dirty="0">
                <a:solidFill>
                  <a:srgbClr val="FF0000"/>
                </a:solidFill>
              </a:rPr>
              <a:t>Guevara</a:t>
            </a:r>
            <a:r>
              <a:rPr lang="en-GB" b="1" dirty="0" smtClean="0">
                <a:solidFill>
                  <a:srgbClr val="FF0000"/>
                </a:solidFill>
              </a:rPr>
              <a:t>.</a:t>
            </a:r>
          </a:p>
          <a:p>
            <a:pPr marL="0" indent="0">
              <a:buNone/>
            </a:pPr>
            <a:r>
              <a:rPr lang="en-GB" b="1" dirty="0" smtClean="0">
                <a:solidFill>
                  <a:srgbClr val="002060"/>
                </a:solidFill>
              </a:rPr>
              <a:t>Groups mainly </a:t>
            </a:r>
            <a:r>
              <a:rPr lang="en-GB" b="1" dirty="0">
                <a:solidFill>
                  <a:srgbClr val="002060"/>
                </a:solidFill>
              </a:rPr>
              <a:t>small and largely ineffective, being crushed fairly easily by the military regimes they sought to </a:t>
            </a:r>
            <a:r>
              <a:rPr lang="en-GB" b="1" dirty="0" smtClean="0">
                <a:solidFill>
                  <a:srgbClr val="002060"/>
                </a:solidFill>
              </a:rPr>
              <a:t>fight.</a:t>
            </a:r>
            <a:endParaRPr lang="en-GB" b="1" dirty="0">
              <a:solidFill>
                <a:srgbClr val="002060"/>
              </a:solidFill>
            </a:endParaRPr>
          </a:p>
        </p:txBody>
      </p:sp>
      <p:pic>
        <p:nvPicPr>
          <p:cNvPr id="5" name="Zástupný symbol pro obsah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00662" y="2359479"/>
            <a:ext cx="3590976" cy="2541927"/>
          </a:xfrm>
        </p:spPr>
      </p:pic>
    </p:spTree>
    <p:extLst>
      <p:ext uri="{BB962C8B-B14F-4D97-AF65-F5344CB8AC3E}">
        <p14:creationId xmlns:p14="http://schemas.microsoft.com/office/powerpoint/2010/main" val="3464331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286" y="63048"/>
            <a:ext cx="8776607" cy="541110"/>
          </a:xfrm>
        </p:spPr>
        <p:txBody>
          <a:bodyPr>
            <a:normAutofit fontScale="90000"/>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sp>
        <p:nvSpPr>
          <p:cNvPr id="3" name="Content Placeholder 2"/>
          <p:cNvSpPr>
            <a:spLocks noGrp="1"/>
          </p:cNvSpPr>
          <p:nvPr>
            <p:ph sz="half" idx="1"/>
          </p:nvPr>
        </p:nvSpPr>
        <p:spPr>
          <a:xfrm>
            <a:off x="285750" y="816428"/>
            <a:ext cx="5143500" cy="5755821"/>
          </a:xfrm>
        </p:spPr>
        <p:txBody>
          <a:bodyPr>
            <a:normAutofit fontScale="92500" lnSpcReduction="20000"/>
          </a:bodyPr>
          <a:lstStyle/>
          <a:p>
            <a:pPr marL="0" indent="0">
              <a:buNone/>
            </a:pPr>
            <a:r>
              <a:rPr lang="en-GB" b="1" dirty="0" smtClean="0">
                <a:solidFill>
                  <a:srgbClr val="FF0000"/>
                </a:solidFill>
              </a:rPr>
              <a:t>Resistance arose </a:t>
            </a:r>
            <a:r>
              <a:rPr lang="en-GB" b="1" dirty="0">
                <a:solidFill>
                  <a:srgbClr val="FF0000"/>
                </a:solidFill>
              </a:rPr>
              <a:t>out of student movements, often previously Church-based student movements, such as the Young Christian University Students or, in Brazil, Popular Action, (</a:t>
            </a:r>
            <a:r>
              <a:rPr lang="en-GB" b="1" dirty="0" err="1">
                <a:solidFill>
                  <a:srgbClr val="FF0000"/>
                </a:solidFill>
              </a:rPr>
              <a:t>Açao</a:t>
            </a:r>
            <a:r>
              <a:rPr lang="en-GB" b="1" dirty="0">
                <a:solidFill>
                  <a:srgbClr val="FF0000"/>
                </a:solidFill>
              </a:rPr>
              <a:t> Popular), which, founded in the aftermath of the Cuban revolution in 1959, allied itself to the Brazilian Communist Party. </a:t>
            </a:r>
            <a:endParaRPr lang="en-GB" b="1" dirty="0" smtClean="0">
              <a:solidFill>
                <a:srgbClr val="FF0000"/>
              </a:solidFill>
            </a:endParaRPr>
          </a:p>
          <a:p>
            <a:pPr marL="0" indent="0">
              <a:buNone/>
            </a:pPr>
            <a:r>
              <a:rPr lang="en-GB" b="1" dirty="0" smtClean="0">
                <a:solidFill>
                  <a:srgbClr val="002060"/>
                </a:solidFill>
              </a:rPr>
              <a:t>Not </a:t>
            </a:r>
            <a:r>
              <a:rPr lang="en-GB" b="1" dirty="0">
                <a:solidFill>
                  <a:srgbClr val="002060"/>
                </a:solidFill>
              </a:rPr>
              <a:t>all shared the same political perspective, but against a background of extremely nationalist right-wing dictatorships, of varying degrees of brutality, the only two groups who sustained a credible opposition were the Church and the various communist groupings</a:t>
            </a:r>
            <a:r>
              <a:rPr lang="en-GB" b="1" dirty="0" smtClean="0">
                <a:solidFill>
                  <a:srgbClr val="002060"/>
                </a:solidFill>
              </a:rPr>
              <a:t>.</a:t>
            </a:r>
            <a:endParaRPr lang="en-GB" b="1" dirty="0">
              <a:solidFill>
                <a:srgbClr val="002060"/>
              </a:solidFill>
            </a:endParaRPr>
          </a:p>
        </p:txBody>
      </p:sp>
      <p:pic>
        <p:nvPicPr>
          <p:cNvPr id="5" name="Zástupný symbol pro obsah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27952" y="1935200"/>
            <a:ext cx="2236334" cy="3288015"/>
          </a:xfrm>
        </p:spPr>
      </p:pic>
    </p:spTree>
    <p:extLst>
      <p:ext uri="{BB962C8B-B14F-4D97-AF65-F5344CB8AC3E}">
        <p14:creationId xmlns:p14="http://schemas.microsoft.com/office/powerpoint/2010/main" val="2090222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0243" y="136527"/>
            <a:ext cx="8654143" cy="843188"/>
          </a:xfrm>
        </p:spPr>
        <p:txBody>
          <a:bodyPr>
            <a:normAutofit/>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sp>
        <p:nvSpPr>
          <p:cNvPr id="3" name="Content Placeholder 2"/>
          <p:cNvSpPr>
            <a:spLocks noGrp="1"/>
          </p:cNvSpPr>
          <p:nvPr>
            <p:ph sz="half" idx="1"/>
          </p:nvPr>
        </p:nvSpPr>
        <p:spPr>
          <a:xfrm>
            <a:off x="244929" y="955221"/>
            <a:ext cx="4612821" cy="5706836"/>
          </a:xfrm>
        </p:spPr>
        <p:txBody>
          <a:bodyPr>
            <a:normAutofit lnSpcReduction="10000"/>
          </a:bodyPr>
          <a:lstStyle/>
          <a:p>
            <a:pPr marL="0" indent="0">
              <a:buNone/>
            </a:pPr>
            <a:r>
              <a:rPr lang="en-GB" b="1" i="1" dirty="0" smtClean="0">
                <a:solidFill>
                  <a:srgbClr val="FF0000"/>
                </a:solidFill>
              </a:rPr>
              <a:t>1968: </a:t>
            </a:r>
            <a:r>
              <a:rPr lang="en-GB" b="1" i="1" dirty="0">
                <a:solidFill>
                  <a:srgbClr val="FF0000"/>
                </a:solidFill>
              </a:rPr>
              <a:t>the Second General Conference of CELAM</a:t>
            </a:r>
            <a:r>
              <a:rPr lang="en-GB" b="1" dirty="0">
                <a:solidFill>
                  <a:srgbClr val="FF0000"/>
                </a:solidFill>
              </a:rPr>
              <a:t>, the Latin American Bishops’ Conference, took place in the Colombian town of </a:t>
            </a:r>
            <a:r>
              <a:rPr lang="en-GB" b="1" dirty="0" err="1">
                <a:solidFill>
                  <a:srgbClr val="FF0000"/>
                </a:solidFill>
              </a:rPr>
              <a:t>Medellín</a:t>
            </a:r>
            <a:r>
              <a:rPr lang="en-GB" b="1" dirty="0">
                <a:solidFill>
                  <a:srgbClr val="FF0000"/>
                </a:solidFill>
              </a:rPr>
              <a:t>. </a:t>
            </a:r>
            <a:endParaRPr lang="en-GB" b="1" dirty="0" smtClean="0">
              <a:solidFill>
                <a:srgbClr val="FF0000"/>
              </a:solidFill>
            </a:endParaRPr>
          </a:p>
          <a:p>
            <a:pPr marL="0" indent="0">
              <a:buNone/>
            </a:pPr>
            <a:r>
              <a:rPr lang="en-GB" b="1" dirty="0" smtClean="0">
                <a:solidFill>
                  <a:srgbClr val="002060"/>
                </a:solidFill>
              </a:rPr>
              <a:t>Strong </a:t>
            </a:r>
            <a:r>
              <a:rPr lang="en-GB" b="1" dirty="0">
                <a:solidFill>
                  <a:srgbClr val="002060"/>
                </a:solidFill>
              </a:rPr>
              <a:t>statement </a:t>
            </a:r>
            <a:r>
              <a:rPr lang="en-GB" b="1" dirty="0" smtClean="0">
                <a:solidFill>
                  <a:srgbClr val="002060"/>
                </a:solidFill>
              </a:rPr>
              <a:t>of Church’s decision </a:t>
            </a:r>
            <a:r>
              <a:rPr lang="en-GB" b="1" dirty="0">
                <a:solidFill>
                  <a:srgbClr val="002060"/>
                </a:solidFill>
              </a:rPr>
              <a:t>to view life from the perspective of the </a:t>
            </a:r>
            <a:r>
              <a:rPr lang="en-GB" b="1" dirty="0" smtClean="0">
                <a:solidFill>
                  <a:srgbClr val="002060"/>
                </a:solidFill>
              </a:rPr>
              <a:t>poor oppressed </a:t>
            </a:r>
            <a:r>
              <a:rPr lang="en-GB" b="1" dirty="0">
                <a:solidFill>
                  <a:srgbClr val="002060"/>
                </a:solidFill>
              </a:rPr>
              <a:t>majorities of the </a:t>
            </a:r>
            <a:r>
              <a:rPr lang="en-GB" b="1" dirty="0" smtClean="0">
                <a:solidFill>
                  <a:srgbClr val="002060"/>
                </a:solidFill>
              </a:rPr>
              <a:t>South.</a:t>
            </a:r>
          </a:p>
          <a:p>
            <a:pPr marL="0" indent="0">
              <a:buNone/>
            </a:pPr>
            <a:r>
              <a:rPr lang="en-GB" b="1" dirty="0" smtClean="0">
                <a:solidFill>
                  <a:srgbClr val="FF0000"/>
                </a:solidFill>
              </a:rPr>
              <a:t>Documents much </a:t>
            </a:r>
            <a:r>
              <a:rPr lang="en-GB" b="1" dirty="0">
                <a:solidFill>
                  <a:srgbClr val="FF0000"/>
                </a:solidFill>
              </a:rPr>
              <a:t>influenced by </a:t>
            </a:r>
            <a:r>
              <a:rPr lang="en-GB" b="1" dirty="0" smtClean="0">
                <a:solidFill>
                  <a:srgbClr val="FF0000"/>
                </a:solidFill>
              </a:rPr>
              <a:t>input </a:t>
            </a:r>
            <a:r>
              <a:rPr lang="en-GB" b="1" dirty="0">
                <a:solidFill>
                  <a:srgbClr val="FF0000"/>
                </a:solidFill>
              </a:rPr>
              <a:t>of those who would become noted liberation theologians (including Gustavo Gutiérrez)</a:t>
            </a:r>
          </a:p>
        </p:txBody>
      </p:sp>
      <p:pic>
        <p:nvPicPr>
          <p:cNvPr id="5" name="Zástupný symbol pro obsah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36004" y="2196193"/>
            <a:ext cx="3713956" cy="2652826"/>
          </a:xfrm>
        </p:spPr>
      </p:pic>
    </p:spTree>
    <p:extLst>
      <p:ext uri="{BB962C8B-B14F-4D97-AF65-F5344CB8AC3E}">
        <p14:creationId xmlns:p14="http://schemas.microsoft.com/office/powerpoint/2010/main" val="3704399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629" y="132212"/>
            <a:ext cx="8711292" cy="679903"/>
          </a:xfrm>
        </p:spPr>
        <p:txBody>
          <a:bodyPr>
            <a:normAutofit fontScale="90000"/>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sp>
        <p:nvSpPr>
          <p:cNvPr id="3" name="Content Placeholder 2"/>
          <p:cNvSpPr>
            <a:spLocks noGrp="1"/>
          </p:cNvSpPr>
          <p:nvPr>
            <p:ph sz="half" idx="1"/>
          </p:nvPr>
        </p:nvSpPr>
        <p:spPr>
          <a:xfrm>
            <a:off x="130629" y="923026"/>
            <a:ext cx="5416156" cy="5753819"/>
          </a:xfrm>
        </p:spPr>
        <p:txBody>
          <a:bodyPr>
            <a:normAutofit fontScale="92500" lnSpcReduction="10000"/>
          </a:bodyPr>
          <a:lstStyle/>
          <a:p>
            <a:pPr marL="0" indent="0" hangingPunct="0">
              <a:buNone/>
            </a:pPr>
            <a:r>
              <a:rPr lang="en-GB" b="1" i="1" u="sng" dirty="0" smtClean="0">
                <a:solidFill>
                  <a:srgbClr val="002060"/>
                </a:solidFill>
              </a:rPr>
              <a:t>Indigenous Marxism</a:t>
            </a:r>
          </a:p>
          <a:p>
            <a:pPr marL="0" indent="0" hangingPunct="0">
              <a:buNone/>
            </a:pPr>
            <a:r>
              <a:rPr lang="en-GB" b="1" dirty="0" smtClean="0">
                <a:solidFill>
                  <a:srgbClr val="FF0000"/>
                </a:solidFill>
              </a:rPr>
              <a:t>José </a:t>
            </a:r>
            <a:r>
              <a:rPr lang="en-GB" b="1" dirty="0">
                <a:solidFill>
                  <a:srgbClr val="FF0000"/>
                </a:solidFill>
              </a:rPr>
              <a:t>Carlos </a:t>
            </a:r>
            <a:r>
              <a:rPr lang="en-GB" b="1" dirty="0" err="1">
                <a:solidFill>
                  <a:srgbClr val="FF0000"/>
                </a:solidFill>
              </a:rPr>
              <a:t>Mariátegui</a:t>
            </a:r>
            <a:r>
              <a:rPr lang="en-GB" b="1" dirty="0">
                <a:solidFill>
                  <a:srgbClr val="FF0000"/>
                </a:solidFill>
              </a:rPr>
              <a:t> (</a:t>
            </a:r>
            <a:r>
              <a:rPr lang="en-GB" b="1" dirty="0" smtClean="0">
                <a:solidFill>
                  <a:srgbClr val="FF0000"/>
                </a:solidFill>
              </a:rPr>
              <a:t>1895-1930) </a:t>
            </a:r>
            <a:r>
              <a:rPr lang="en-GB" b="1" dirty="0" smtClean="0">
                <a:solidFill>
                  <a:srgbClr val="002060"/>
                </a:solidFill>
              </a:rPr>
              <a:t>Of </a:t>
            </a:r>
            <a:r>
              <a:rPr lang="en-GB" b="1" dirty="0">
                <a:solidFill>
                  <a:srgbClr val="002060"/>
                </a:solidFill>
              </a:rPr>
              <a:t>mixed Indian and Spanish stock, he was interested in the rediscovery of cultural wholeness, integrating the spiritual and the material in a way which owed much to the indigenous and Catholic culture in which the people of Peru are so deeply rooted. </a:t>
            </a:r>
            <a:endParaRPr lang="en-GB" b="1" dirty="0" smtClean="0">
              <a:solidFill>
                <a:srgbClr val="002060"/>
              </a:solidFill>
            </a:endParaRPr>
          </a:p>
          <a:p>
            <a:pPr marL="0" indent="0" hangingPunct="0">
              <a:buNone/>
            </a:pPr>
            <a:r>
              <a:rPr lang="en-GB" b="1" dirty="0" smtClean="0">
                <a:solidFill>
                  <a:srgbClr val="FF0000"/>
                </a:solidFill>
              </a:rPr>
              <a:t>He</a:t>
            </a:r>
            <a:r>
              <a:rPr lang="en-GB" b="1" dirty="0">
                <a:solidFill>
                  <a:srgbClr val="FF0000"/>
                </a:solidFill>
              </a:rPr>
              <a:t>, and of course Castro’s revolution in Cuba, have had a great influence on liberation theology. </a:t>
            </a:r>
            <a:endParaRPr lang="en-GB" b="1" dirty="0" smtClean="0">
              <a:solidFill>
                <a:srgbClr val="FF0000"/>
              </a:solidFill>
            </a:endParaRPr>
          </a:p>
          <a:p>
            <a:pPr marL="0" indent="0" hangingPunct="0">
              <a:buNone/>
            </a:pPr>
            <a:r>
              <a:rPr lang="en-GB" b="1" dirty="0" smtClean="0">
                <a:solidFill>
                  <a:srgbClr val="002060"/>
                </a:solidFill>
              </a:rPr>
              <a:t>Liberation </a:t>
            </a:r>
            <a:r>
              <a:rPr lang="en-GB" b="1" dirty="0">
                <a:solidFill>
                  <a:srgbClr val="002060"/>
                </a:solidFill>
              </a:rPr>
              <a:t>theology has also had recourse to the works of Marx himself.</a:t>
            </a:r>
            <a:endParaRPr lang="cs-CZ" b="1" dirty="0">
              <a:solidFill>
                <a:srgbClr val="002060"/>
              </a:solidFill>
            </a:endParaRPr>
          </a:p>
          <a:p>
            <a:pPr marL="0" indent="0" hangingPunct="0">
              <a:buNone/>
            </a:pPr>
            <a:endParaRPr lang="en-GB" dirty="0"/>
          </a:p>
        </p:txBody>
      </p:sp>
      <p:pic>
        <p:nvPicPr>
          <p:cNvPr id="5" name="Zástupný symbol pro obsah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27271" y="1684451"/>
            <a:ext cx="2367643" cy="3683000"/>
          </a:xfrm>
        </p:spPr>
      </p:pic>
    </p:spTree>
    <p:extLst>
      <p:ext uri="{BB962C8B-B14F-4D97-AF65-F5344CB8AC3E}">
        <p14:creationId xmlns:p14="http://schemas.microsoft.com/office/powerpoint/2010/main" val="3019189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407" y="86264"/>
            <a:ext cx="8721305" cy="888521"/>
          </a:xfrm>
        </p:spPr>
        <p:txBody>
          <a:bodyPr>
            <a:normAutofit/>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sp>
        <p:nvSpPr>
          <p:cNvPr id="3" name="Content Placeholder 2"/>
          <p:cNvSpPr>
            <a:spLocks noGrp="1"/>
          </p:cNvSpPr>
          <p:nvPr>
            <p:ph sz="half" idx="1"/>
          </p:nvPr>
        </p:nvSpPr>
        <p:spPr>
          <a:xfrm>
            <a:off x="422693" y="974785"/>
            <a:ext cx="4761781" cy="5727940"/>
          </a:xfrm>
        </p:spPr>
        <p:txBody>
          <a:bodyPr>
            <a:normAutofit/>
          </a:bodyPr>
          <a:lstStyle/>
          <a:p>
            <a:pPr marL="0" lvl="0" indent="0">
              <a:buNone/>
            </a:pPr>
            <a:r>
              <a:rPr lang="en-GB" b="1" i="1" u="sng" dirty="0" smtClean="0">
                <a:solidFill>
                  <a:srgbClr val="FF0000"/>
                </a:solidFill>
              </a:rPr>
              <a:t>Development of Liberation Theology</a:t>
            </a:r>
          </a:p>
          <a:p>
            <a:pPr marL="0" lvl="0" indent="0">
              <a:buNone/>
            </a:pPr>
            <a:r>
              <a:rPr lang="en-GB" b="1" dirty="0" smtClean="0">
                <a:solidFill>
                  <a:srgbClr val="002060"/>
                </a:solidFill>
              </a:rPr>
              <a:t>July 1968: Gutiérrez gave </a:t>
            </a:r>
            <a:r>
              <a:rPr lang="en-GB" b="1" dirty="0">
                <a:solidFill>
                  <a:srgbClr val="002060"/>
                </a:solidFill>
              </a:rPr>
              <a:t>talk to a group of priests and lay people in Peru, entitled “Towards a Theology of Liberation”. </a:t>
            </a:r>
            <a:endParaRPr lang="en-GB" b="1" dirty="0" smtClean="0">
              <a:solidFill>
                <a:srgbClr val="002060"/>
              </a:solidFill>
            </a:endParaRPr>
          </a:p>
          <a:p>
            <a:pPr marL="0" lvl="0" indent="0">
              <a:buNone/>
            </a:pPr>
            <a:r>
              <a:rPr lang="en-GB" b="1" dirty="0" smtClean="0">
                <a:solidFill>
                  <a:srgbClr val="FF0000"/>
                </a:solidFill>
              </a:rPr>
              <a:t>The </a:t>
            </a:r>
            <a:r>
              <a:rPr lang="en-GB" b="1" dirty="0">
                <a:solidFill>
                  <a:srgbClr val="FF0000"/>
                </a:solidFill>
              </a:rPr>
              <a:t>ideas sketched out in that paper were developed for his book “A Theology of Liberation”, published in Spanish in 1971 and in English in 1973</a:t>
            </a:r>
            <a:r>
              <a:rPr lang="en-GB" b="1" dirty="0" smtClean="0">
                <a:solidFill>
                  <a:srgbClr val="FF0000"/>
                </a:solidFill>
              </a:rPr>
              <a:t>.</a:t>
            </a:r>
            <a:endParaRPr lang="en-GB" b="1" dirty="0">
              <a:solidFill>
                <a:srgbClr val="FF0000"/>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38848" y="1466491"/>
            <a:ext cx="2814086" cy="4244196"/>
          </a:xfrm>
        </p:spPr>
      </p:pic>
    </p:spTree>
    <p:extLst>
      <p:ext uri="{BB962C8B-B14F-4D97-AF65-F5344CB8AC3E}">
        <p14:creationId xmlns:p14="http://schemas.microsoft.com/office/powerpoint/2010/main" val="2243777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6045" y="267419"/>
            <a:ext cx="8566030" cy="724620"/>
          </a:xfrm>
        </p:spPr>
        <p:txBody>
          <a:bodyPr>
            <a:normAutofit/>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50499" y="1825625"/>
            <a:ext cx="2577950" cy="4150936"/>
          </a:xfrm>
        </p:spPr>
      </p:pic>
      <p:sp>
        <p:nvSpPr>
          <p:cNvPr id="5" name="Content Placeholder 4"/>
          <p:cNvSpPr>
            <a:spLocks noGrp="1"/>
          </p:cNvSpPr>
          <p:nvPr>
            <p:ph sz="half" idx="2"/>
          </p:nvPr>
        </p:nvSpPr>
        <p:spPr>
          <a:xfrm>
            <a:off x="3881887" y="1173192"/>
            <a:ext cx="4633463" cy="5426016"/>
          </a:xfrm>
        </p:spPr>
        <p:txBody>
          <a:bodyPr/>
          <a:lstStyle/>
          <a:p>
            <a:pPr marL="0" indent="0">
              <a:buNone/>
            </a:pPr>
            <a:r>
              <a:rPr lang="en-GB" b="1" dirty="0" smtClean="0">
                <a:solidFill>
                  <a:srgbClr val="002060"/>
                </a:solidFill>
              </a:rPr>
              <a:t>Fray Antonio de </a:t>
            </a:r>
            <a:r>
              <a:rPr lang="en-GB" b="1" dirty="0" err="1" smtClean="0">
                <a:solidFill>
                  <a:srgbClr val="002060"/>
                </a:solidFill>
              </a:rPr>
              <a:t>Montesinos</a:t>
            </a:r>
            <a:r>
              <a:rPr lang="en-GB" b="1" dirty="0" smtClean="0">
                <a:solidFill>
                  <a:srgbClr val="002060"/>
                </a:solidFill>
              </a:rPr>
              <a:t> (c. 1475 – 1545)</a:t>
            </a:r>
          </a:p>
          <a:p>
            <a:pPr marL="0" indent="0">
              <a:buNone/>
            </a:pPr>
            <a:r>
              <a:rPr lang="en-GB" b="1" dirty="0" smtClean="0">
                <a:solidFill>
                  <a:srgbClr val="FF0000"/>
                </a:solidFill>
              </a:rPr>
              <a:t>Spanish Dominican friar, living in Hispaniola.</a:t>
            </a:r>
          </a:p>
          <a:p>
            <a:pPr marL="0" indent="0">
              <a:buNone/>
            </a:pPr>
            <a:r>
              <a:rPr lang="en-GB" b="1" dirty="0" smtClean="0">
                <a:solidFill>
                  <a:srgbClr val="002060"/>
                </a:solidFill>
              </a:rPr>
              <a:t>On </a:t>
            </a:r>
            <a:r>
              <a:rPr lang="en-GB" b="1" dirty="0" smtClean="0">
                <a:solidFill>
                  <a:srgbClr val="002060"/>
                </a:solidFill>
              </a:rPr>
              <a:t>21 </a:t>
            </a:r>
            <a:r>
              <a:rPr lang="en-GB" b="1" dirty="0" smtClean="0">
                <a:solidFill>
                  <a:srgbClr val="002060"/>
                </a:solidFill>
              </a:rPr>
              <a:t>December 1511, preached a famous sermon against the Spanish practice of </a:t>
            </a:r>
            <a:r>
              <a:rPr lang="en-GB" b="1" i="1" dirty="0" smtClean="0">
                <a:solidFill>
                  <a:srgbClr val="002060"/>
                </a:solidFill>
              </a:rPr>
              <a:t>encomienda</a:t>
            </a:r>
            <a:r>
              <a:rPr lang="en-GB" b="1" dirty="0" smtClean="0">
                <a:solidFill>
                  <a:srgbClr val="002060"/>
                </a:solidFill>
              </a:rPr>
              <a:t>, which gave landowners rights over the people on the land they owned which were more or less akin to slavery.</a:t>
            </a:r>
            <a:endParaRPr lang="en-GB" b="1" i="1" dirty="0">
              <a:solidFill>
                <a:srgbClr val="002060"/>
              </a:solidFill>
            </a:endParaRPr>
          </a:p>
        </p:txBody>
      </p:sp>
    </p:spTree>
    <p:extLst>
      <p:ext uri="{BB962C8B-B14F-4D97-AF65-F5344CB8AC3E}">
        <p14:creationId xmlns:p14="http://schemas.microsoft.com/office/powerpoint/2010/main" val="4208437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2309" y="250166"/>
            <a:ext cx="8445261" cy="785004"/>
          </a:xfrm>
        </p:spPr>
        <p:txBody>
          <a:bodyPr>
            <a:normAutofit/>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sp>
        <p:nvSpPr>
          <p:cNvPr id="3" name="Content Placeholder 2"/>
          <p:cNvSpPr>
            <a:spLocks noGrp="1"/>
          </p:cNvSpPr>
          <p:nvPr>
            <p:ph idx="1"/>
          </p:nvPr>
        </p:nvSpPr>
        <p:spPr>
          <a:xfrm>
            <a:off x="284671" y="1035170"/>
            <a:ext cx="8583283" cy="5676181"/>
          </a:xfrm>
        </p:spPr>
        <p:txBody>
          <a:bodyPr/>
          <a:lstStyle/>
          <a:p>
            <a:pPr marL="0" indent="0">
              <a:buNone/>
            </a:pPr>
            <a:r>
              <a:rPr lang="en-GB" b="1" dirty="0" err="1" smtClean="0">
                <a:solidFill>
                  <a:srgbClr val="002060"/>
                </a:solidFill>
              </a:rPr>
              <a:t>Montesinos</a:t>
            </a:r>
            <a:r>
              <a:rPr lang="en-GB" b="1" dirty="0" smtClean="0">
                <a:solidFill>
                  <a:srgbClr val="002060"/>
                </a:solidFill>
              </a:rPr>
              <a:t> said:</a:t>
            </a:r>
          </a:p>
          <a:p>
            <a:pPr marL="0" indent="0">
              <a:buNone/>
            </a:pPr>
            <a:r>
              <a:rPr lang="en-GB" b="1" dirty="0" smtClean="0">
                <a:solidFill>
                  <a:srgbClr val="00B050"/>
                </a:solidFill>
              </a:rPr>
              <a:t>Tell </a:t>
            </a:r>
            <a:r>
              <a:rPr lang="en-GB" b="1" dirty="0">
                <a:solidFill>
                  <a:srgbClr val="00B050"/>
                </a:solidFill>
              </a:rPr>
              <a:t>me by what right of justice do you hold these Indians in such a cruel and horrible servitude? On what authority have you waged such detestable wars against these people who dwelt quietly and peacefully on their own lands? Wars in which you have destroyed such an infinite number of them by homicides and slaughters never heard of before. Why do you keep them so oppressed and exhausted, without giving them enough to eat or curing them of the sicknesses they incur from the excessive </a:t>
            </a:r>
            <a:r>
              <a:rPr lang="en-GB" b="1" dirty="0" smtClean="0">
                <a:solidFill>
                  <a:srgbClr val="00B050"/>
                </a:solidFill>
              </a:rPr>
              <a:t>labour </a:t>
            </a:r>
            <a:r>
              <a:rPr lang="en-GB" b="1" dirty="0">
                <a:solidFill>
                  <a:srgbClr val="00B050"/>
                </a:solidFill>
              </a:rPr>
              <a:t>you give them, and they die, or rather you kill them, in order to extract and acquire gold every day.</a:t>
            </a:r>
          </a:p>
        </p:txBody>
      </p:sp>
    </p:spTree>
    <p:extLst>
      <p:ext uri="{BB962C8B-B14F-4D97-AF65-F5344CB8AC3E}">
        <p14:creationId xmlns:p14="http://schemas.microsoft.com/office/powerpoint/2010/main" val="3382531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540" y="181156"/>
            <a:ext cx="8617788" cy="931652"/>
          </a:xfrm>
        </p:spPr>
        <p:txBody>
          <a:bodyPr>
            <a:normAutofit/>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sp>
        <p:nvSpPr>
          <p:cNvPr id="4" name="Content Placeholder 3"/>
          <p:cNvSpPr>
            <a:spLocks noGrp="1"/>
          </p:cNvSpPr>
          <p:nvPr>
            <p:ph sz="half" idx="1"/>
          </p:nvPr>
        </p:nvSpPr>
        <p:spPr>
          <a:xfrm>
            <a:off x="241540" y="1311216"/>
            <a:ext cx="4960188" cy="4787660"/>
          </a:xfrm>
        </p:spPr>
        <p:txBody>
          <a:bodyPr/>
          <a:lstStyle/>
          <a:p>
            <a:pPr marL="0" indent="0">
              <a:buNone/>
            </a:pPr>
            <a:r>
              <a:rPr lang="en-GB" b="1" dirty="0" smtClean="0">
                <a:solidFill>
                  <a:srgbClr val="FF0000"/>
                </a:solidFill>
              </a:rPr>
              <a:t>Fray </a:t>
            </a:r>
            <a:r>
              <a:rPr lang="en-GB" b="1" dirty="0" err="1" smtClean="0">
                <a:solidFill>
                  <a:srgbClr val="FF0000"/>
                </a:solidFill>
              </a:rPr>
              <a:t>Bartolom</a:t>
            </a:r>
            <a:r>
              <a:rPr lang="pt-BR" b="1" dirty="0" smtClean="0">
                <a:solidFill>
                  <a:srgbClr val="FF0000"/>
                </a:solidFill>
              </a:rPr>
              <a:t>é</a:t>
            </a:r>
            <a:r>
              <a:rPr lang="en-GB" b="1" dirty="0" smtClean="0">
                <a:solidFill>
                  <a:srgbClr val="FF0000"/>
                </a:solidFill>
              </a:rPr>
              <a:t> de las Casas (c. 1484–1566)</a:t>
            </a:r>
          </a:p>
          <a:p>
            <a:pPr marL="0" indent="0">
              <a:buNone/>
            </a:pPr>
            <a:r>
              <a:rPr lang="en-GB" b="1" dirty="0" smtClean="0">
                <a:solidFill>
                  <a:srgbClr val="002060"/>
                </a:solidFill>
              </a:rPr>
              <a:t>A landowner in Hispaniola and a priest.</a:t>
            </a:r>
          </a:p>
          <a:p>
            <a:pPr marL="0" indent="0">
              <a:buNone/>
            </a:pPr>
            <a:r>
              <a:rPr lang="en-GB" b="1" dirty="0" smtClean="0">
                <a:solidFill>
                  <a:srgbClr val="FF0000"/>
                </a:solidFill>
              </a:rPr>
              <a:t>Heard </a:t>
            </a:r>
            <a:r>
              <a:rPr lang="en-GB" b="1" dirty="0" err="1" smtClean="0">
                <a:solidFill>
                  <a:srgbClr val="FF0000"/>
                </a:solidFill>
              </a:rPr>
              <a:t>Montesino’s</a:t>
            </a:r>
            <a:r>
              <a:rPr lang="en-GB" b="1" dirty="0" smtClean="0">
                <a:solidFill>
                  <a:srgbClr val="FF0000"/>
                </a:solidFill>
              </a:rPr>
              <a:t> sermon and initially rejected it.</a:t>
            </a:r>
          </a:p>
          <a:p>
            <a:pPr marL="0" indent="0">
              <a:buNone/>
            </a:pPr>
            <a:r>
              <a:rPr lang="en-GB" b="1" dirty="0" smtClean="0">
                <a:solidFill>
                  <a:srgbClr val="002060"/>
                </a:solidFill>
              </a:rPr>
              <a:t>In 1514, preparing a sermon he read Ecclesiasticus </a:t>
            </a:r>
            <a:r>
              <a:rPr lang="en-US" b="1" dirty="0" smtClean="0">
                <a:solidFill>
                  <a:srgbClr val="002060"/>
                </a:solidFill>
              </a:rPr>
              <a:t>(Sirach) 34:21-25 and was persuaded that </a:t>
            </a:r>
            <a:r>
              <a:rPr lang="en-US" b="1" dirty="0" err="1" smtClean="0">
                <a:solidFill>
                  <a:srgbClr val="002060"/>
                </a:solidFill>
              </a:rPr>
              <a:t>Montesinos</a:t>
            </a:r>
            <a:r>
              <a:rPr lang="en-US" b="1" dirty="0" smtClean="0">
                <a:solidFill>
                  <a:srgbClr val="002060"/>
                </a:solidFill>
              </a:rPr>
              <a:t> had been right.</a:t>
            </a:r>
            <a:endParaRPr lang="en-GB" b="1" dirty="0">
              <a:solidFill>
                <a:srgbClr val="002060"/>
              </a:solidFill>
            </a:endParaRP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58927" y="1532326"/>
            <a:ext cx="3000539" cy="3899177"/>
          </a:xfrm>
        </p:spPr>
      </p:pic>
    </p:spTree>
    <p:extLst>
      <p:ext uri="{BB962C8B-B14F-4D97-AF65-F5344CB8AC3E}">
        <p14:creationId xmlns:p14="http://schemas.microsoft.com/office/powerpoint/2010/main" val="222065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540" y="181156"/>
            <a:ext cx="8617788" cy="931652"/>
          </a:xfrm>
        </p:spPr>
        <p:txBody>
          <a:bodyPr>
            <a:normAutofit/>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sp>
        <p:nvSpPr>
          <p:cNvPr id="4" name="Content Placeholder 3"/>
          <p:cNvSpPr>
            <a:spLocks noGrp="1"/>
          </p:cNvSpPr>
          <p:nvPr>
            <p:ph sz="half" idx="1"/>
          </p:nvPr>
        </p:nvSpPr>
        <p:spPr>
          <a:xfrm>
            <a:off x="241540" y="1311216"/>
            <a:ext cx="4960188" cy="4787660"/>
          </a:xfrm>
        </p:spPr>
        <p:txBody>
          <a:bodyPr>
            <a:normAutofit fontScale="92500" lnSpcReduction="10000"/>
          </a:bodyPr>
          <a:lstStyle/>
          <a:p>
            <a:pPr marL="0" indent="0">
              <a:buNone/>
            </a:pPr>
            <a:r>
              <a:rPr lang="en-GB" b="1" dirty="0">
                <a:solidFill>
                  <a:srgbClr val="FF0000"/>
                </a:solidFill>
              </a:rPr>
              <a:t>Ecclesiasticus </a:t>
            </a:r>
            <a:r>
              <a:rPr lang="en-US" b="1" dirty="0">
                <a:solidFill>
                  <a:srgbClr val="FF0000"/>
                </a:solidFill>
              </a:rPr>
              <a:t>(Sirach) </a:t>
            </a:r>
            <a:r>
              <a:rPr lang="en-US" b="1" dirty="0" smtClean="0">
                <a:solidFill>
                  <a:srgbClr val="FF0000"/>
                </a:solidFill>
              </a:rPr>
              <a:t>34:21-25</a:t>
            </a:r>
            <a:r>
              <a:rPr lang="en-US" b="1" dirty="0" smtClean="0">
                <a:solidFill>
                  <a:srgbClr val="FF0000"/>
                </a:solidFill>
              </a:rPr>
              <a:t>:</a:t>
            </a:r>
            <a:endParaRPr lang="en-US" b="1" dirty="0" smtClean="0">
              <a:solidFill>
                <a:srgbClr val="FF0000"/>
              </a:solidFill>
            </a:endParaRPr>
          </a:p>
          <a:p>
            <a:pPr marL="0" indent="0">
              <a:buNone/>
            </a:pPr>
            <a:r>
              <a:rPr lang="en-GB" b="1" dirty="0" smtClean="0">
                <a:solidFill>
                  <a:srgbClr val="002060"/>
                </a:solidFill>
              </a:rPr>
              <a:t>If </a:t>
            </a:r>
            <a:r>
              <a:rPr lang="en-GB" b="1" dirty="0">
                <a:solidFill>
                  <a:srgbClr val="002060"/>
                </a:solidFill>
              </a:rPr>
              <a:t>one sacrifices ill-gotten goods, the offering is blemished; </a:t>
            </a:r>
            <a:r>
              <a:rPr lang="en-GB" b="1" dirty="0" smtClean="0">
                <a:solidFill>
                  <a:srgbClr val="002060"/>
                </a:solidFill>
              </a:rPr>
              <a:t>the </a:t>
            </a:r>
            <a:r>
              <a:rPr lang="en-GB" b="1" dirty="0">
                <a:solidFill>
                  <a:srgbClr val="002060"/>
                </a:solidFill>
              </a:rPr>
              <a:t>gifts of the lawless are not acceptable.  </a:t>
            </a:r>
            <a:r>
              <a:rPr lang="en-GB" b="1" dirty="0" smtClean="0">
                <a:solidFill>
                  <a:srgbClr val="002060"/>
                </a:solidFill>
              </a:rPr>
              <a:t>The </a:t>
            </a:r>
            <a:r>
              <a:rPr lang="en-GB" b="1" dirty="0">
                <a:solidFill>
                  <a:srgbClr val="002060"/>
                </a:solidFill>
              </a:rPr>
              <a:t>Most High is not pleased with the offerings of the ungodly, nor for a multitude of sacrifices does he forgive sins. </a:t>
            </a:r>
            <a:r>
              <a:rPr lang="en-GB" b="1" dirty="0" smtClean="0">
                <a:solidFill>
                  <a:srgbClr val="002060"/>
                </a:solidFill>
              </a:rPr>
              <a:t>Like </a:t>
            </a:r>
            <a:r>
              <a:rPr lang="en-GB" b="1" dirty="0">
                <a:solidFill>
                  <a:srgbClr val="002060"/>
                </a:solidFill>
              </a:rPr>
              <a:t>one who kills a son before his father's eyes is the person who offers a sacrifice from the property of the poor. </a:t>
            </a:r>
            <a:r>
              <a:rPr lang="en-GB" b="1" dirty="0" smtClean="0">
                <a:solidFill>
                  <a:srgbClr val="002060"/>
                </a:solidFill>
              </a:rPr>
              <a:t>The </a:t>
            </a:r>
            <a:r>
              <a:rPr lang="en-GB" b="1" dirty="0">
                <a:solidFill>
                  <a:srgbClr val="002060"/>
                </a:solidFill>
              </a:rPr>
              <a:t>bread of the needy is the life of the poor; whoever deprives them of it is a murderer. </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58927" y="1532326"/>
            <a:ext cx="3000539" cy="3899177"/>
          </a:xfrm>
        </p:spPr>
      </p:pic>
    </p:spTree>
    <p:extLst>
      <p:ext uri="{BB962C8B-B14F-4D97-AF65-F5344CB8AC3E}">
        <p14:creationId xmlns:p14="http://schemas.microsoft.com/office/powerpoint/2010/main" val="3841229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540" y="181156"/>
            <a:ext cx="8617788" cy="931652"/>
          </a:xfrm>
        </p:spPr>
        <p:txBody>
          <a:bodyPr>
            <a:normAutofit/>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sp>
        <p:nvSpPr>
          <p:cNvPr id="4" name="Content Placeholder 3"/>
          <p:cNvSpPr>
            <a:spLocks noGrp="1"/>
          </p:cNvSpPr>
          <p:nvPr>
            <p:ph sz="half" idx="1"/>
          </p:nvPr>
        </p:nvSpPr>
        <p:spPr>
          <a:xfrm>
            <a:off x="241540" y="1311215"/>
            <a:ext cx="4960188" cy="5106837"/>
          </a:xfrm>
        </p:spPr>
        <p:txBody>
          <a:bodyPr>
            <a:normAutofit/>
          </a:bodyPr>
          <a:lstStyle/>
          <a:p>
            <a:pPr marL="0" indent="0">
              <a:buNone/>
            </a:pPr>
            <a:r>
              <a:rPr lang="en-US" b="1" dirty="0" smtClean="0">
                <a:solidFill>
                  <a:srgbClr val="FF0000"/>
                </a:solidFill>
              </a:rPr>
              <a:t>De las Casas gave up his property and went to Spain to plead on behalf of the indigenous peoples.</a:t>
            </a:r>
          </a:p>
          <a:p>
            <a:pPr marL="0" indent="0">
              <a:buNone/>
            </a:pPr>
            <a:r>
              <a:rPr lang="en-US" b="1" dirty="0" smtClean="0">
                <a:solidFill>
                  <a:srgbClr val="002060"/>
                </a:solidFill>
              </a:rPr>
              <a:t>He would later join the Dominicans and remained a tireless campaigner for the indigenous.</a:t>
            </a:r>
          </a:p>
          <a:p>
            <a:pPr marL="0" indent="0">
              <a:buNone/>
            </a:pPr>
            <a:r>
              <a:rPr lang="en-US" b="1" dirty="0" smtClean="0">
                <a:solidFill>
                  <a:srgbClr val="FF0000"/>
                </a:solidFill>
              </a:rPr>
              <a:t>Originally he supported the African slave trade, though he later came to see that this too was wrong.</a:t>
            </a:r>
            <a:endParaRPr lang="en-GB" b="1" dirty="0">
              <a:solidFill>
                <a:srgbClr val="FF0000"/>
              </a:solidFill>
            </a:endParaRP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58927" y="1532326"/>
            <a:ext cx="3000539" cy="3899177"/>
          </a:xfrm>
        </p:spPr>
      </p:pic>
    </p:spTree>
    <p:extLst>
      <p:ext uri="{BB962C8B-B14F-4D97-AF65-F5344CB8AC3E}">
        <p14:creationId xmlns:p14="http://schemas.microsoft.com/office/powerpoint/2010/main" val="3141453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935" y="143011"/>
            <a:ext cx="8445261" cy="677849"/>
          </a:xfrm>
        </p:spPr>
        <p:txBody>
          <a:bodyPr>
            <a:normAutofit fontScale="90000"/>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4242" y="733246"/>
            <a:ext cx="4511614" cy="2873946"/>
          </a:xfrm>
        </p:spPr>
      </p:pic>
      <p:sp>
        <p:nvSpPr>
          <p:cNvPr id="5" name="TextBox 4"/>
          <p:cNvSpPr txBox="1"/>
          <p:nvPr/>
        </p:nvSpPr>
        <p:spPr>
          <a:xfrm>
            <a:off x="232912" y="3607192"/>
            <a:ext cx="8721306" cy="3108543"/>
          </a:xfrm>
          <a:prstGeom prst="rect">
            <a:avLst/>
          </a:prstGeom>
          <a:noFill/>
        </p:spPr>
        <p:txBody>
          <a:bodyPr wrap="square" rtlCol="0">
            <a:spAutoFit/>
          </a:bodyPr>
          <a:lstStyle/>
          <a:p>
            <a:pPr algn="just"/>
            <a:r>
              <a:rPr lang="en-US" sz="2800" b="1" dirty="0" smtClean="0">
                <a:solidFill>
                  <a:srgbClr val="0070C0"/>
                </a:solidFill>
              </a:rPr>
              <a:t>In 1550–51 de las Casas entered into debate in </a:t>
            </a:r>
            <a:r>
              <a:rPr lang="en-US" sz="2800" b="1" dirty="0" smtClean="0">
                <a:solidFill>
                  <a:srgbClr val="0070C0"/>
                </a:solidFill>
              </a:rPr>
              <a:t>Valladolid, Spain </a:t>
            </a:r>
            <a:r>
              <a:rPr lang="en-US" sz="2800" b="1" dirty="0" smtClean="0">
                <a:solidFill>
                  <a:srgbClr val="0070C0"/>
                </a:solidFill>
              </a:rPr>
              <a:t>with a Spanish theologian </a:t>
            </a:r>
            <a:r>
              <a:rPr lang="en-GB" sz="2800" b="1" dirty="0">
                <a:solidFill>
                  <a:srgbClr val="0070C0"/>
                </a:solidFill>
              </a:rPr>
              <a:t>Juan </a:t>
            </a:r>
            <a:r>
              <a:rPr lang="en-GB" sz="2800" b="1" dirty="0" err="1">
                <a:solidFill>
                  <a:srgbClr val="0070C0"/>
                </a:solidFill>
              </a:rPr>
              <a:t>Ginés</a:t>
            </a:r>
            <a:r>
              <a:rPr lang="en-GB" sz="2800" b="1" dirty="0">
                <a:solidFill>
                  <a:srgbClr val="0070C0"/>
                </a:solidFill>
              </a:rPr>
              <a:t> de </a:t>
            </a:r>
            <a:r>
              <a:rPr lang="en-GB" sz="2800" b="1" dirty="0" err="1">
                <a:solidFill>
                  <a:srgbClr val="0070C0"/>
                </a:solidFill>
              </a:rPr>
              <a:t>Sepúlveda</a:t>
            </a:r>
            <a:r>
              <a:rPr lang="en-GB" sz="2800" b="1" dirty="0">
                <a:solidFill>
                  <a:srgbClr val="0070C0"/>
                </a:solidFill>
              </a:rPr>
              <a:t> </a:t>
            </a:r>
            <a:r>
              <a:rPr lang="en-GB" sz="2800" b="1" dirty="0" smtClean="0">
                <a:solidFill>
                  <a:srgbClr val="0070C0"/>
                </a:solidFill>
              </a:rPr>
              <a:t>(1494–1573</a:t>
            </a:r>
            <a:r>
              <a:rPr lang="en-GB" sz="2800" b="1" dirty="0">
                <a:solidFill>
                  <a:srgbClr val="0070C0"/>
                </a:solidFill>
              </a:rPr>
              <a:t>) </a:t>
            </a:r>
            <a:r>
              <a:rPr lang="en-GB" sz="2800" b="1" dirty="0" smtClean="0">
                <a:solidFill>
                  <a:srgbClr val="0070C0"/>
                </a:solidFill>
              </a:rPr>
              <a:t>on whether the indigenous peoples had rights to govern themselves and be treated as fully human, with the rights that went along with that. De las Casas prevailed in principle, even if the practices remained largely untouched.</a:t>
            </a:r>
            <a:endParaRPr lang="en-GB" dirty="0"/>
          </a:p>
        </p:txBody>
      </p:sp>
    </p:spTree>
    <p:extLst>
      <p:ext uri="{BB962C8B-B14F-4D97-AF65-F5344CB8AC3E}">
        <p14:creationId xmlns:p14="http://schemas.microsoft.com/office/powerpoint/2010/main" val="3634405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2079" y="144691"/>
            <a:ext cx="8417378" cy="671738"/>
          </a:xfrm>
        </p:spPr>
        <p:txBody>
          <a:bodyPr>
            <a:normAutofit fontScale="90000"/>
          </a:bodyPr>
          <a:lstStyle/>
          <a:p>
            <a:pPr algn="ctr"/>
            <a:r>
              <a:rPr lang="en-GB" b="1" dirty="0" smtClean="0">
                <a:solidFill>
                  <a:schemeClr val="accent6">
                    <a:lumMod val="50000"/>
                  </a:schemeClr>
                </a:solidFill>
              </a:rPr>
              <a:t>Latin American Liberation Theology</a:t>
            </a:r>
            <a:endParaRPr lang="en-GB" b="1" dirty="0">
              <a:solidFill>
                <a:schemeClr val="accent6">
                  <a:lumMod val="50000"/>
                </a:schemeClr>
              </a:solidFill>
            </a:endParaRPr>
          </a:p>
        </p:txBody>
      </p:sp>
      <p:sp>
        <p:nvSpPr>
          <p:cNvPr id="4" name="Zástupný symbol pro obsah 3"/>
          <p:cNvSpPr>
            <a:spLocks noGrp="1"/>
          </p:cNvSpPr>
          <p:nvPr>
            <p:ph sz="half" idx="1"/>
          </p:nvPr>
        </p:nvSpPr>
        <p:spPr>
          <a:xfrm>
            <a:off x="440871" y="1004207"/>
            <a:ext cx="4686300" cy="5470072"/>
          </a:xfrm>
        </p:spPr>
        <p:txBody>
          <a:bodyPr/>
          <a:lstStyle/>
          <a:p>
            <a:pPr marL="0" indent="0">
              <a:buNone/>
            </a:pPr>
            <a:r>
              <a:rPr lang="en-GB" b="1" i="1" u="sng" dirty="0" smtClean="0">
                <a:solidFill>
                  <a:srgbClr val="FF0000"/>
                </a:solidFill>
              </a:rPr>
              <a:t>Effects of Conquista</a:t>
            </a:r>
          </a:p>
          <a:p>
            <a:pPr marL="0" indent="0">
              <a:buNone/>
            </a:pPr>
            <a:r>
              <a:rPr lang="en-GB" b="1" dirty="0" smtClean="0">
                <a:solidFill>
                  <a:srgbClr val="002060"/>
                </a:solidFill>
              </a:rPr>
              <a:t>Population Decline</a:t>
            </a:r>
          </a:p>
          <a:p>
            <a:pPr marL="0" indent="0">
              <a:buNone/>
            </a:pPr>
            <a:r>
              <a:rPr lang="en-GB" dirty="0"/>
              <a:t>	</a:t>
            </a:r>
            <a:r>
              <a:rPr lang="en-GB" b="1" dirty="0" smtClean="0">
                <a:solidFill>
                  <a:srgbClr val="0070C0"/>
                </a:solidFill>
              </a:rPr>
              <a:t>- War</a:t>
            </a:r>
          </a:p>
          <a:p>
            <a:pPr marL="0" indent="0">
              <a:buNone/>
            </a:pPr>
            <a:r>
              <a:rPr lang="en-GB" b="1" dirty="0">
                <a:solidFill>
                  <a:srgbClr val="0070C0"/>
                </a:solidFill>
              </a:rPr>
              <a:t>	</a:t>
            </a:r>
            <a:r>
              <a:rPr lang="en-GB" b="1" dirty="0" smtClean="0">
                <a:solidFill>
                  <a:srgbClr val="0070C0"/>
                </a:solidFill>
              </a:rPr>
              <a:t>- Famine</a:t>
            </a:r>
          </a:p>
          <a:p>
            <a:pPr marL="0" indent="0">
              <a:buNone/>
            </a:pPr>
            <a:r>
              <a:rPr lang="en-GB" b="1" dirty="0">
                <a:solidFill>
                  <a:srgbClr val="0070C0"/>
                </a:solidFill>
              </a:rPr>
              <a:t>	</a:t>
            </a:r>
            <a:r>
              <a:rPr lang="en-GB" b="1" dirty="0" smtClean="0">
                <a:solidFill>
                  <a:srgbClr val="0070C0"/>
                </a:solidFill>
              </a:rPr>
              <a:t>- Illness (the major 		cause)</a:t>
            </a:r>
          </a:p>
          <a:p>
            <a:pPr marL="0" indent="0">
              <a:buNone/>
            </a:pPr>
            <a:r>
              <a:rPr lang="en-GB" b="1" dirty="0" smtClean="0">
                <a:solidFill>
                  <a:srgbClr val="FF0000"/>
                </a:solidFill>
              </a:rPr>
              <a:t>In part this led to the introduction of slavery – some 12 million Africans were transported to South America and the Caribbean. </a:t>
            </a:r>
            <a:endParaRPr lang="cs-CZ" b="1" dirty="0">
              <a:solidFill>
                <a:srgbClr val="FF0000"/>
              </a:solidFill>
            </a:endParaRPr>
          </a:p>
        </p:txBody>
      </p:sp>
      <p:pic>
        <p:nvPicPr>
          <p:cNvPr id="6" name="Zástupný symbol pro obsah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75513" y="2375807"/>
            <a:ext cx="3137302" cy="2452800"/>
          </a:xfrm>
        </p:spPr>
      </p:pic>
    </p:spTree>
    <p:extLst>
      <p:ext uri="{BB962C8B-B14F-4D97-AF65-F5344CB8AC3E}">
        <p14:creationId xmlns:p14="http://schemas.microsoft.com/office/powerpoint/2010/main" val="2750264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TotalTime>
  <Words>1892</Words>
  <Application>Microsoft Office PowerPoint</Application>
  <PresentationFormat>Předvádění na obrazovce (4:3)</PresentationFormat>
  <Paragraphs>147</Paragraphs>
  <Slides>25</Slides>
  <Notes>0</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Office Theme</vt:lpstr>
      <vt:lpstr>Introduction to 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lpstr>Latin American Liberation Theology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Latin American Liberation Theology</dc:title>
  <dc:creator>Tim Noble</dc:creator>
  <cp:lastModifiedBy>Timothy Noble</cp:lastModifiedBy>
  <cp:revision>21</cp:revision>
  <dcterms:created xsi:type="dcterms:W3CDTF">2019-02-27T08:39:16Z</dcterms:created>
  <dcterms:modified xsi:type="dcterms:W3CDTF">2020-02-26T13:08:44Z</dcterms:modified>
</cp:coreProperties>
</file>