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3" r:id="rId4"/>
    <p:sldId id="274" r:id="rId5"/>
    <p:sldId id="275" r:id="rId6"/>
    <p:sldId id="277" r:id="rId7"/>
    <p:sldId id="259" r:id="rId8"/>
    <p:sldId id="260" r:id="rId9"/>
    <p:sldId id="261" r:id="rId10"/>
    <p:sldId id="264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5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6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6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9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9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26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2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6A87-02AD-4863-8C2A-B3790D07C5F6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AB70-A166-4BB6-A27F-7DA99B99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9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0" y="1158240"/>
            <a:ext cx="5143500" cy="203780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Introduction to Missiology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Class One</a:t>
            </a:r>
          </a:p>
          <a:p>
            <a:r>
              <a:rPr lang="en-GB" sz="4800" b="1" dirty="0" smtClean="0">
                <a:solidFill>
                  <a:srgbClr val="C00000"/>
                </a:solidFill>
              </a:rPr>
              <a:t>What is Mission?</a:t>
            </a:r>
            <a:endParaRPr lang="en-GB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Introduction to Missiology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7246"/>
            <a:ext cx="7886700" cy="480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i="1" dirty="0" smtClean="0">
                <a:solidFill>
                  <a:srgbClr val="FF0000"/>
                </a:solidFill>
              </a:rPr>
              <a:t>Missio Dei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Mission as participation by the church of Christ in the mission of God (the sending of the Son and the Spirit by the Father)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So, mission in the first place is being sent by God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But also being sent by the church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Mission as fundamentally ecclesial activity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Introduction to Missiology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3" y="1367246"/>
            <a:ext cx="8403771" cy="499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002060"/>
                </a:solidFill>
              </a:rPr>
              <a:t>Five Marks of Mission (Anglican Communion)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To </a:t>
            </a:r>
            <a:r>
              <a:rPr lang="en-GB" sz="3200" b="1" dirty="0">
                <a:solidFill>
                  <a:srgbClr val="FF0000"/>
                </a:solidFill>
              </a:rPr>
              <a:t>proclaim the Good News of the Kingdom</a:t>
            </a:r>
          </a:p>
          <a:p>
            <a:r>
              <a:rPr lang="en-GB" sz="3200" b="1" dirty="0">
                <a:solidFill>
                  <a:srgbClr val="33CC33"/>
                </a:solidFill>
              </a:rPr>
              <a:t>To teach, baptise and nurture new believers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To respond to human need by loving service</a:t>
            </a:r>
          </a:p>
          <a:p>
            <a:r>
              <a:rPr lang="en-GB" sz="3200" b="1" dirty="0">
                <a:solidFill>
                  <a:srgbClr val="33CC33"/>
                </a:solidFill>
              </a:rPr>
              <a:t>To transform unjust structures of society, to challenge violence of every kind and pursue peace and reconciliation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To strive to safeguard the integrity of creation, and sustain and renew the life of the earth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4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6954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5" y="1802674"/>
            <a:ext cx="5172891" cy="4607785"/>
          </a:xfrm>
        </p:spPr>
      </p:pic>
    </p:spTree>
    <p:extLst>
      <p:ext uri="{BB962C8B-B14F-4D97-AF65-F5344CB8AC3E}">
        <p14:creationId xmlns:p14="http://schemas.microsoft.com/office/powerpoint/2010/main" val="150817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40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271451"/>
            <a:ext cx="8018961" cy="5207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History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1984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Anglican </a:t>
            </a:r>
            <a:r>
              <a:rPr lang="en-US" b="1" dirty="0">
                <a:solidFill>
                  <a:srgbClr val="7030A0"/>
                </a:solidFill>
              </a:rPr>
              <a:t>Consultative Council (ACC-6</a:t>
            </a:r>
            <a:r>
              <a:rPr lang="en-US" b="1" dirty="0" smtClean="0">
                <a:solidFill>
                  <a:srgbClr val="7030A0"/>
                </a:solidFill>
              </a:rPr>
              <a:t>): four </a:t>
            </a:r>
            <a:r>
              <a:rPr lang="en-US" b="1" dirty="0">
                <a:solidFill>
                  <a:srgbClr val="7030A0"/>
                </a:solidFill>
              </a:rPr>
              <a:t>“dimensions” of </a:t>
            </a:r>
            <a:r>
              <a:rPr lang="en-US" b="1" dirty="0" smtClean="0">
                <a:solidFill>
                  <a:srgbClr val="7030A0"/>
                </a:solidFill>
              </a:rPr>
              <a:t>mission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1988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Lambeth Conference: these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four dimensions as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mission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the church.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1990 </a:t>
            </a:r>
            <a:r>
              <a:rPr lang="en-US" b="1" dirty="0" smtClean="0">
                <a:solidFill>
                  <a:srgbClr val="7030A0"/>
                </a:solidFill>
              </a:rPr>
              <a:t>ACC-8: a </a:t>
            </a:r>
            <a:r>
              <a:rPr lang="en-US" b="1" dirty="0">
                <a:solidFill>
                  <a:srgbClr val="7030A0"/>
                </a:solidFill>
              </a:rPr>
              <a:t>fifth “affirmation</a:t>
            </a:r>
            <a:r>
              <a:rPr lang="en-US" b="1" dirty="0" smtClean="0">
                <a:solidFill>
                  <a:srgbClr val="7030A0"/>
                </a:solidFill>
              </a:rPr>
              <a:t>”:  </a:t>
            </a:r>
            <a:r>
              <a:rPr lang="en-US" b="1" dirty="0">
                <a:solidFill>
                  <a:srgbClr val="7030A0"/>
                </a:solidFill>
              </a:rPr>
              <a:t>To strive to </a:t>
            </a:r>
            <a:r>
              <a:rPr lang="en-US" b="1" i="1" dirty="0">
                <a:solidFill>
                  <a:srgbClr val="7030A0"/>
                </a:solidFill>
              </a:rPr>
              <a:t>safeguard the integrity of creation </a:t>
            </a:r>
            <a:r>
              <a:rPr lang="en-US" b="1" dirty="0">
                <a:solidFill>
                  <a:srgbClr val="7030A0"/>
                </a:solidFill>
              </a:rPr>
              <a:t>and sustain and renew the life of the earth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1996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Adopted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by the Church of England’s General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Synod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1998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Lambeth Conference: The </a:t>
            </a:r>
            <a:r>
              <a:rPr lang="en-US" b="1" dirty="0">
                <a:solidFill>
                  <a:srgbClr val="7030A0"/>
                </a:solidFill>
              </a:rPr>
              <a:t>Five Marks of Mission in our Communion. 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8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7246"/>
            <a:ext cx="7886700" cy="480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To proclaim the Good News of the Kingdom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Is this the fundamental dimension?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- Mission and Evangelism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</a:t>
            </a:r>
            <a:r>
              <a:rPr lang="en-GB" sz="3200" b="1" dirty="0" err="1" smtClean="0">
                <a:solidFill>
                  <a:srgbClr val="FF0000"/>
                </a:solidFill>
              </a:rPr>
              <a:t>Kerygmatic</a:t>
            </a:r>
            <a:r>
              <a:rPr lang="en-GB" sz="3200" b="1" dirty="0" smtClean="0">
                <a:solidFill>
                  <a:srgbClr val="FF0000"/>
                </a:solidFill>
              </a:rPr>
              <a:t> dimension of mission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How to proclaim? 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What is proclaimed?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For what end?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7246"/>
            <a:ext cx="7886700" cy="480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To teach, baptise and nurture new believers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“</a:t>
            </a:r>
            <a:r>
              <a:rPr lang="en-US" b="1" dirty="0" smtClean="0">
                <a:solidFill>
                  <a:srgbClr val="002060"/>
                </a:solidFill>
              </a:rPr>
              <a:t>Go </a:t>
            </a:r>
            <a:r>
              <a:rPr lang="en-US" b="1" dirty="0">
                <a:solidFill>
                  <a:srgbClr val="002060"/>
                </a:solidFill>
              </a:rPr>
              <a:t>therefore and make disciples of all nations, baptizing them in the name of the Father and of the Son and of the Holy Spirit,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teaching them to obey everything that I have commanded you</a:t>
            </a:r>
            <a:r>
              <a:rPr lang="en-US" b="1" dirty="0" smtClean="0">
                <a:solidFill>
                  <a:srgbClr val="002060"/>
                </a:solidFill>
              </a:rPr>
              <a:t>.” (</a:t>
            </a:r>
            <a:r>
              <a:rPr lang="en-US" b="1" dirty="0">
                <a:solidFill>
                  <a:srgbClr val="002060"/>
                </a:solidFill>
              </a:rPr>
              <a:t>Matthew </a:t>
            </a:r>
            <a:r>
              <a:rPr lang="en-US" b="1" dirty="0" smtClean="0">
                <a:solidFill>
                  <a:srgbClr val="002060"/>
                </a:solidFill>
              </a:rPr>
              <a:t>28.19-20).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Disciple, baptise, teach?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Teach, baptise, disciple?</a:t>
            </a:r>
          </a:p>
        </p:txBody>
      </p:sp>
    </p:spTree>
    <p:extLst>
      <p:ext uri="{BB962C8B-B14F-4D97-AF65-F5344CB8AC3E}">
        <p14:creationId xmlns:p14="http://schemas.microsoft.com/office/powerpoint/2010/main" val="2189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7246"/>
            <a:ext cx="7886700" cy="4809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To respond to human need by loving service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- Proclamation in what is done as well as 	what is said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- The social and charitable dimension of 	missionary activity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- Arguments between some evangelicals and 	others over priorities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- How, if at all, do church missions differ from 	secular NGOs?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283" y="1358538"/>
            <a:ext cx="7886700" cy="4809717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To transform unjust structures of society, to challenge violence of every kind and pursue peace and </a:t>
            </a:r>
            <a:r>
              <a:rPr lang="en-GB" sz="3200" b="1" dirty="0" smtClean="0">
                <a:solidFill>
                  <a:srgbClr val="00B050"/>
                </a:solidFill>
              </a:rPr>
              <a:t>reconciliation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The social justice element of mission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Mission as </a:t>
            </a:r>
            <a:r>
              <a:rPr lang="en-GB" sz="3200" b="1" dirty="0" err="1" smtClean="0">
                <a:solidFill>
                  <a:srgbClr val="FF0000"/>
                </a:solidFill>
              </a:rPr>
              <a:t>peacemaking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Mission as reconciliation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Introduction to Missiology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1" y="1367246"/>
            <a:ext cx="851698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To strive to safeguard the integrity of creation, and sustain and renew the life of the </a:t>
            </a:r>
            <a:r>
              <a:rPr lang="en-GB" sz="3200" b="1" dirty="0" smtClean="0">
                <a:solidFill>
                  <a:srgbClr val="00B050"/>
                </a:solidFill>
              </a:rPr>
              <a:t>earth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The ecological task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	- Mission includes the recognition and 			proclamation of God as creator, as 			Christ as the icon of the invisible God, 		in whom all things are created (Col. 			1:15	ff.)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	- What do these last two marks say about 			the nature of mission?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02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C000"/>
                </a:solidFill>
                <a:latin typeface="Britannic Bold" panose="020B0903060703020204" pitchFamily="34" charset="0"/>
              </a:rPr>
              <a:t>Introduction to Missiology</a:t>
            </a:r>
            <a:endParaRPr lang="en-GB" sz="4800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What are we talking about?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9973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82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Introduction to Missiology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27" y="1281965"/>
            <a:ext cx="4551206" cy="23930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3988525"/>
            <a:ext cx="7886700" cy="215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Three Further Questions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	What is mission?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b="1" dirty="0" smtClean="0">
                <a:solidFill>
                  <a:srgbClr val="FF0000"/>
                </a:solidFill>
              </a:rPr>
              <a:t>Who </a:t>
            </a:r>
            <a:r>
              <a:rPr lang="en-GB" b="1" dirty="0">
                <a:solidFill>
                  <a:srgbClr val="FF0000"/>
                </a:solidFill>
              </a:rPr>
              <a:t>“does” mission?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b="1" dirty="0" smtClean="0">
                <a:solidFill>
                  <a:srgbClr val="FF0000"/>
                </a:solidFill>
              </a:rPr>
              <a:t>And </a:t>
            </a:r>
            <a:r>
              <a:rPr lang="en-GB" b="1" dirty="0">
                <a:solidFill>
                  <a:srgbClr val="FF0000"/>
                </a:solidFill>
              </a:rPr>
              <a:t>to </a:t>
            </a:r>
            <a:r>
              <a:rPr lang="en-GB" b="1" dirty="0" smtClean="0">
                <a:solidFill>
                  <a:srgbClr val="FF0000"/>
                </a:solidFill>
              </a:rPr>
              <a:t>[or better] with whom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43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2343"/>
            <a:ext cx="8229600" cy="449362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altLang="en-US" sz="3200" b="1" dirty="0">
                <a:solidFill>
                  <a:srgbClr val="A50021"/>
                </a:solidFill>
                <a:latin typeface="Century Gothic" panose="020B0502020202020204" pitchFamily="34" charset="0"/>
              </a:rPr>
              <a:t>Missiology</a:t>
            </a:r>
            <a:r>
              <a:rPr lang="en-GB" altLang="en-US" sz="3200" b="1" dirty="0">
                <a:latin typeface="Century Gothic" panose="020B0502020202020204" pitchFamily="34" charset="0"/>
              </a:rPr>
              <a:t> is defined as the academic discipline or science which </a:t>
            </a:r>
            <a:r>
              <a:rPr lang="en-GB" altLang="en-US" sz="3200" b="1" dirty="0">
                <a:solidFill>
                  <a:srgbClr val="A50021"/>
                </a:solidFill>
                <a:latin typeface="Century Gothic" panose="020B0502020202020204" pitchFamily="34" charset="0"/>
              </a:rPr>
              <a:t>researches, records and applies</a:t>
            </a:r>
            <a:r>
              <a:rPr lang="en-GB" altLang="en-US" sz="3200" b="1" dirty="0">
                <a:latin typeface="Century Gothic" panose="020B0502020202020204" pitchFamily="34" charset="0"/>
              </a:rPr>
              <a:t> data relating to the </a:t>
            </a:r>
            <a:r>
              <a:rPr lang="en-GB" altLang="en-US" sz="3200" b="1" dirty="0">
                <a:solidFill>
                  <a:srgbClr val="A50021"/>
                </a:solidFill>
                <a:latin typeface="Century Gothic" panose="020B0502020202020204" pitchFamily="34" charset="0"/>
              </a:rPr>
              <a:t>biblical origin, the history</a:t>
            </a:r>
            <a:r>
              <a:rPr lang="en-GB" altLang="en-US" sz="3200" b="1" dirty="0">
                <a:latin typeface="Century Gothic" panose="020B0502020202020204" pitchFamily="34" charset="0"/>
              </a:rPr>
              <a:t> (including the use of documentary materials), the </a:t>
            </a:r>
            <a:r>
              <a:rPr lang="en-GB" altLang="en-US" sz="3200" b="1" dirty="0">
                <a:solidFill>
                  <a:srgbClr val="A50021"/>
                </a:solidFill>
                <a:latin typeface="Century Gothic" panose="020B0502020202020204" pitchFamily="34" charset="0"/>
              </a:rPr>
              <a:t>anthropological principles and techniques</a:t>
            </a:r>
            <a:r>
              <a:rPr lang="en-GB" altLang="en-US" sz="3200" b="1" dirty="0">
                <a:latin typeface="Century Gothic" panose="020B0502020202020204" pitchFamily="34" charset="0"/>
              </a:rPr>
              <a:t> and the </a:t>
            </a:r>
            <a:r>
              <a:rPr lang="en-GB" altLang="en-US" sz="3200" b="1" dirty="0">
                <a:solidFill>
                  <a:srgbClr val="A50021"/>
                </a:solidFill>
                <a:latin typeface="Century Gothic" panose="020B0502020202020204" pitchFamily="34" charset="0"/>
              </a:rPr>
              <a:t>theological base</a:t>
            </a:r>
            <a:r>
              <a:rPr lang="en-GB" altLang="en-US" sz="3200" b="1" dirty="0">
                <a:latin typeface="Century Gothic" panose="020B0502020202020204" pitchFamily="34" charset="0"/>
              </a:rPr>
              <a:t> of the Christian mission.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3200" b="1" dirty="0">
                <a:latin typeface="Century Gothic" panose="020B0502020202020204" pitchFamily="34" charset="0"/>
              </a:rPr>
              <a:t/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Alan </a:t>
            </a:r>
            <a:r>
              <a:rPr lang="en-GB" altLang="en-US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Tippett</a:t>
            </a:r>
            <a:r>
              <a:rPr lang="en-GB" alt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altLang="en-US" sz="3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Introduction to Missiology, </a:t>
            </a:r>
            <a:r>
              <a:rPr lang="en-GB" alt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Pasadena, CA., William Carey Library, 1987, xiii</a:t>
            </a:r>
            <a:r>
              <a:rPr lang="en-GB" altLang="en-US" sz="4000" b="1" dirty="0">
                <a:latin typeface="Century Gothic" panose="020B0502020202020204" pitchFamily="34" charset="0"/>
              </a:rPr>
              <a:t/>
            </a:r>
            <a:br>
              <a:rPr lang="en-GB" altLang="en-US" sz="4000" b="1" dirty="0">
                <a:latin typeface="Century Gothic" panose="020B0502020202020204" pitchFamily="34" charset="0"/>
              </a:rPr>
            </a:br>
            <a:endParaRPr lang="en-GB" alt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9" y="457200"/>
            <a:ext cx="3204550" cy="121484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Introduction to Missiology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5" y="2351314"/>
            <a:ext cx="2204123" cy="27771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6309" y="766353"/>
            <a:ext cx="4937760" cy="5826035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David Bosch (1929 – 1992)</a:t>
            </a:r>
          </a:p>
          <a:p>
            <a:r>
              <a:rPr lang="en-US" sz="3200" b="1" i="1" dirty="0">
                <a:solidFill>
                  <a:srgbClr val="00B050"/>
                </a:solidFill>
              </a:rPr>
              <a:t>Transforming Mission: Paradigm Shifts in Theology of </a:t>
            </a:r>
            <a:r>
              <a:rPr lang="en-US" sz="3200" b="1" i="1" dirty="0" smtClean="0">
                <a:solidFill>
                  <a:srgbClr val="00B050"/>
                </a:solidFill>
              </a:rPr>
              <a:t>Mission </a:t>
            </a:r>
            <a:r>
              <a:rPr lang="en-US" sz="3200" b="1" dirty="0" smtClean="0">
                <a:solidFill>
                  <a:srgbClr val="00B050"/>
                </a:solidFill>
              </a:rPr>
              <a:t>(1991)</a:t>
            </a:r>
            <a:endParaRPr lang="en-GB" sz="3200" b="1" i="1" dirty="0" smtClean="0">
              <a:solidFill>
                <a:srgbClr val="00B05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The </a:t>
            </a:r>
            <a:r>
              <a:rPr lang="en-GB" sz="3200" b="1" dirty="0">
                <a:solidFill>
                  <a:srgbClr val="FF0000"/>
                </a:solidFill>
              </a:rPr>
              <a:t>“</a:t>
            </a:r>
            <a:r>
              <a:rPr lang="en-GB" sz="3200" b="1" dirty="0" err="1">
                <a:solidFill>
                  <a:srgbClr val="FF0000"/>
                </a:solidFill>
              </a:rPr>
              <a:t>pluriverse</a:t>
            </a:r>
            <a:r>
              <a:rPr lang="en-GB" sz="3200" b="1" dirty="0">
                <a:solidFill>
                  <a:srgbClr val="FF0000"/>
                </a:solidFill>
              </a:rPr>
              <a:t>” of missiology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Four </a:t>
            </a:r>
            <a:r>
              <a:rPr lang="en-GB" sz="3200" b="1" dirty="0">
                <a:solidFill>
                  <a:srgbClr val="FF0000"/>
                </a:solidFill>
              </a:rPr>
              <a:t>traditional </a:t>
            </a:r>
            <a:r>
              <a:rPr lang="en-GB" sz="3200" b="1" dirty="0" smtClean="0">
                <a:solidFill>
                  <a:srgbClr val="FF0000"/>
                </a:solidFill>
              </a:rPr>
              <a:t>ways of understanding mission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/>
              <a:t>a) propagation of the </a:t>
            </a:r>
            <a:r>
              <a:rPr lang="en-GB" sz="3200" b="1" dirty="0" smtClean="0"/>
              <a:t>	faith</a:t>
            </a:r>
            <a:endParaRPr lang="en-GB" sz="3200" b="1" dirty="0"/>
          </a:p>
          <a:p>
            <a:r>
              <a:rPr lang="en-GB" sz="3200" b="1" dirty="0"/>
              <a:t>	</a:t>
            </a:r>
            <a:r>
              <a:rPr lang="en-GB" sz="3200" b="1" dirty="0">
                <a:solidFill>
                  <a:srgbClr val="002060"/>
                </a:solidFill>
              </a:rPr>
              <a:t>b) expansion of the </a:t>
            </a:r>
            <a:r>
              <a:rPr lang="en-GB" sz="3200" b="1" dirty="0" smtClean="0">
                <a:solidFill>
                  <a:srgbClr val="002060"/>
                </a:solidFill>
              </a:rPr>
              <a:t>	reign </a:t>
            </a:r>
            <a:r>
              <a:rPr lang="en-GB" sz="3200" b="1" dirty="0">
                <a:solidFill>
                  <a:srgbClr val="002060"/>
                </a:solidFill>
              </a:rPr>
              <a:t>of God</a:t>
            </a:r>
          </a:p>
          <a:p>
            <a:r>
              <a:rPr lang="en-GB" sz="3200" b="1" dirty="0"/>
              <a:t>	c) conversion of the  </a:t>
            </a:r>
            <a:r>
              <a:rPr lang="en-GB" sz="3200" b="1" dirty="0" smtClean="0"/>
              <a:t>	“</a:t>
            </a:r>
            <a:r>
              <a:rPr lang="en-GB" sz="3200" b="1" dirty="0"/>
              <a:t>heathen”</a:t>
            </a:r>
          </a:p>
          <a:p>
            <a:r>
              <a:rPr lang="en-GB" sz="3200" b="1" dirty="0"/>
              <a:t>	</a:t>
            </a:r>
            <a:r>
              <a:rPr lang="en-GB" sz="3200" b="1" dirty="0">
                <a:solidFill>
                  <a:srgbClr val="002060"/>
                </a:solidFill>
              </a:rPr>
              <a:t>d) founding of new </a:t>
            </a:r>
            <a:r>
              <a:rPr lang="en-GB" sz="3200" b="1" dirty="0" smtClean="0">
                <a:solidFill>
                  <a:srgbClr val="002060"/>
                </a:solidFill>
              </a:rPr>
              <a:t>	churches</a:t>
            </a:r>
            <a:endParaRPr lang="en-GB" sz="3200" b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13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13805" y="93618"/>
            <a:ext cx="8429897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5529943"/>
            <a:ext cx="8175716" cy="1123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</a:rPr>
              <a:t>Challenges to Mission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9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Introduction to Missiology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7246"/>
            <a:ext cx="7886700" cy="4809717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problems of belief (Enlightenment)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 err="1" smtClean="0">
                <a:solidFill>
                  <a:srgbClr val="FF0000"/>
                </a:solidFill>
              </a:rPr>
              <a:t>dechristianisation</a:t>
            </a:r>
            <a:r>
              <a:rPr lang="en-GB" sz="3200" b="1" dirty="0" smtClean="0">
                <a:solidFill>
                  <a:srgbClr val="FF0000"/>
                </a:solidFill>
              </a:rPr>
              <a:t> of the West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problems associated with colonialism 		and different forms of oppression, 		leading to the question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 smtClean="0">
                <a:solidFill>
                  <a:srgbClr val="FF0000"/>
                </a:solidFill>
              </a:rPr>
              <a:t>can we use the word “mission”?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97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38" y="190956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Introduction to Missiology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201783"/>
            <a:ext cx="8699863" cy="5529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Bosch’s pluralist definition of mission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- Christian faith is intrinsically missionary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Ultimately mission remains undefinable – approximations of what mission is all about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Christian mission gives expression to the dynamic relationship between God and the world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Christian existence as missionary existence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No such thing as “foreign missions” in theological terms</a:t>
            </a:r>
          </a:p>
          <a:p>
            <a:pPr marL="0" indent="0">
              <a:buNone/>
            </a:pPr>
            <a:r>
              <a:rPr lang="en-GB" sz="2400" dirty="0" smtClean="0"/>
              <a:t>David Bosch, </a:t>
            </a:r>
            <a:r>
              <a:rPr lang="en-GB" sz="2400" i="1" dirty="0" smtClean="0"/>
              <a:t>Transforming Mission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Maryknoll</a:t>
            </a:r>
            <a:r>
              <a:rPr lang="en-GB" sz="2400" dirty="0" smtClean="0"/>
              <a:t>, NY: </a:t>
            </a:r>
            <a:r>
              <a:rPr lang="en-GB" sz="2400" dirty="0" err="1" smtClean="0"/>
              <a:t>Orbis</a:t>
            </a:r>
            <a:r>
              <a:rPr lang="en-GB" sz="2400" dirty="0" smtClean="0"/>
              <a:t>, 1991), 9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0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664"/>
            <a:ext cx="7886700" cy="76698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Introduction to Missiology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6" y="1149532"/>
            <a:ext cx="8656320" cy="53818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Distinction between “mission” and “missions”,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missio</a:t>
            </a:r>
            <a:r>
              <a:rPr lang="en-GB" sz="3200" b="1" i="1" dirty="0" smtClean="0">
                <a:solidFill>
                  <a:srgbClr val="FF0000"/>
                </a:solidFill>
              </a:rPr>
              <a:t> Dei</a:t>
            </a:r>
            <a:r>
              <a:rPr lang="en-GB" sz="3200" b="1" dirty="0" smtClean="0">
                <a:solidFill>
                  <a:srgbClr val="FF0000"/>
                </a:solidFill>
              </a:rPr>
              <a:t> and </a:t>
            </a:r>
            <a:r>
              <a:rPr lang="en-GB" sz="3200" b="1" i="1" dirty="0" err="1" smtClean="0">
                <a:solidFill>
                  <a:srgbClr val="FF0000"/>
                </a:solidFill>
              </a:rPr>
              <a:t>missiones</a:t>
            </a:r>
            <a:r>
              <a:rPr lang="en-GB" sz="3200" b="1" i="1" dirty="0" smtClean="0">
                <a:solidFill>
                  <a:srgbClr val="FF0000"/>
                </a:solidFill>
              </a:rPr>
              <a:t> ecclesiae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Mission includes spiritual and social engagement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Mission includes evangelism, but is not limited to it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Mission is God’s “yes” and “no” to the world, affirming what is of God and rejecting what is not of God</a:t>
            </a:r>
          </a:p>
          <a:p>
            <a:pPr>
              <a:buFontTx/>
              <a:buChar char="-"/>
            </a:pPr>
            <a:r>
              <a:rPr lang="en-GB" sz="3200" b="1" dirty="0" smtClean="0">
                <a:solidFill>
                  <a:srgbClr val="FF0000"/>
                </a:solidFill>
              </a:rPr>
              <a:t>The church in mission is sign and sacrament</a:t>
            </a:r>
          </a:p>
          <a:p>
            <a:pPr marL="0" indent="0" algn="r">
              <a:buNone/>
            </a:pPr>
            <a:r>
              <a:rPr lang="en-GB" sz="2400" dirty="0"/>
              <a:t>Bosch, </a:t>
            </a:r>
            <a:r>
              <a:rPr lang="en-GB" sz="2400" i="1" dirty="0"/>
              <a:t>Transforming </a:t>
            </a:r>
            <a:r>
              <a:rPr lang="en-GB" sz="2400" i="1" dirty="0" smtClean="0"/>
              <a:t>Mission</a:t>
            </a:r>
            <a:r>
              <a:rPr lang="en-GB" sz="2400" dirty="0" smtClean="0"/>
              <a:t>, 10–11.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55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601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Century Gothic</vt:lpstr>
      <vt:lpstr>Office Theme</vt:lpstr>
      <vt:lpstr>Introduction to Missiology</vt:lpstr>
      <vt:lpstr>Introduction to Missiology</vt:lpstr>
      <vt:lpstr>Introduction to Missiology</vt:lpstr>
      <vt:lpstr> Alan Tippett, Introduction to Missiology, Pasadena, CA., William Carey Library, 1987, xiii </vt:lpstr>
      <vt:lpstr>Introduction to Missiology</vt:lpstr>
      <vt:lpstr>PowerPoint Presentation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  <vt:lpstr>Introduction to Missiology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Missiology</dc:title>
  <dc:creator>Tim Noble</dc:creator>
  <cp:lastModifiedBy>Tim Noble</cp:lastModifiedBy>
  <cp:revision>26</cp:revision>
  <dcterms:created xsi:type="dcterms:W3CDTF">2016-09-20T10:10:22Z</dcterms:created>
  <dcterms:modified xsi:type="dcterms:W3CDTF">2024-10-09T08:46:24Z</dcterms:modified>
</cp:coreProperties>
</file>