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9" r:id="rId3"/>
    <p:sldId id="321" r:id="rId4"/>
    <p:sldId id="322" r:id="rId5"/>
    <p:sldId id="323" r:id="rId6"/>
    <p:sldId id="324" r:id="rId7"/>
    <p:sldId id="320" r:id="rId8"/>
    <p:sldId id="303" r:id="rId9"/>
    <p:sldId id="292" r:id="rId10"/>
    <p:sldId id="293" r:id="rId11"/>
    <p:sldId id="304" r:id="rId12"/>
    <p:sldId id="305" r:id="rId13"/>
    <p:sldId id="306" r:id="rId14"/>
    <p:sldId id="307" r:id="rId15"/>
    <p:sldId id="308" r:id="rId16"/>
    <p:sldId id="294" r:id="rId17"/>
    <p:sldId id="309" r:id="rId18"/>
    <p:sldId id="310" r:id="rId19"/>
    <p:sldId id="311" r:id="rId20"/>
    <p:sldId id="312" r:id="rId21"/>
    <p:sldId id="313" r:id="rId22"/>
    <p:sldId id="314" r:id="rId23"/>
    <p:sldId id="317" r:id="rId24"/>
    <p:sldId id="315" r:id="rId25"/>
    <p:sldId id="316" r:id="rId26"/>
    <p:sldId id="318" r:id="rId27"/>
    <p:sldId id="297" r:id="rId28"/>
    <p:sldId id="298" r:id="rId29"/>
    <p:sldId id="299" r:id="rId30"/>
    <p:sldId id="300" r:id="rId31"/>
    <p:sldId id="301" r:id="rId32"/>
    <p:sldId id="302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B12-F8A6-4E40-86FE-8F2D3550C477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57C-6E74-4BF9-AD85-4FD223E62B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2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B12-F8A6-4E40-86FE-8F2D3550C477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57C-6E74-4BF9-AD85-4FD223E62B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49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B12-F8A6-4E40-86FE-8F2D3550C477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57C-6E74-4BF9-AD85-4FD223E62B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B12-F8A6-4E40-86FE-8F2D3550C477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57C-6E74-4BF9-AD85-4FD223E62B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B12-F8A6-4E40-86FE-8F2D3550C477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57C-6E74-4BF9-AD85-4FD223E62B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9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B12-F8A6-4E40-86FE-8F2D3550C477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57C-6E74-4BF9-AD85-4FD223E62B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49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B12-F8A6-4E40-86FE-8F2D3550C477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57C-6E74-4BF9-AD85-4FD223E62B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46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B12-F8A6-4E40-86FE-8F2D3550C477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57C-6E74-4BF9-AD85-4FD223E62B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4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B12-F8A6-4E40-86FE-8F2D3550C477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57C-6E74-4BF9-AD85-4FD223E62B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1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B12-F8A6-4E40-86FE-8F2D3550C477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57C-6E74-4BF9-AD85-4FD223E62B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9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B12-F8A6-4E40-86FE-8F2D3550C477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57C-6E74-4BF9-AD85-4FD223E62B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1B12-F8A6-4E40-86FE-8F2D3550C477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857C-6E74-4BF9-AD85-4FD223E62B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29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08517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INTRODUCTION TO MISSIOLOGY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B050"/>
                </a:solidFill>
              </a:rPr>
              <a:t>CLASS TWO</a:t>
            </a:r>
          </a:p>
          <a:p>
            <a:r>
              <a:rPr lang="en-GB" sz="4000" b="1" dirty="0" smtClean="0">
                <a:solidFill>
                  <a:srgbClr val="C00000"/>
                </a:solidFill>
              </a:rPr>
              <a:t>MISSIOLOGY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smtClean="0">
                <a:solidFill>
                  <a:srgbClr val="C00000"/>
                </a:solidFill>
              </a:rPr>
              <a:t>AS A DISCIPLINE</a:t>
            </a:r>
            <a:endParaRPr lang="en-GB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869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27" y="1695450"/>
            <a:ext cx="2979964" cy="372291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16917"/>
            <a:ext cx="3886200" cy="3695609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>
                <a:solidFill>
                  <a:srgbClr val="FF0000"/>
                </a:solidFill>
              </a:rPr>
              <a:t>Gustav Warneck (1834–1910), first chair in mission sciences in Germany, at University of Halle (from 1898). The father of Protestant missiology</a:t>
            </a:r>
            <a:r>
              <a:rPr lang="en-GB" altLang="en-US" b="1" dirty="0" smtClean="0">
                <a:solidFill>
                  <a:srgbClr val="FF0000"/>
                </a:solidFill>
              </a:rPr>
              <a:t>. </a:t>
            </a:r>
            <a:r>
              <a:rPr lang="de-DE" b="1" i="1" dirty="0">
                <a:solidFill>
                  <a:srgbClr val="FF0000"/>
                </a:solidFill>
              </a:rPr>
              <a:t>Evangelische Missionslehre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cs-CZ" b="1" dirty="0">
                <a:solidFill>
                  <a:srgbClr val="FF0000"/>
                </a:solidFill>
              </a:rPr>
              <a:t>5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vols</a:t>
            </a:r>
            <a:r>
              <a:rPr lang="cs-CZ" b="1" dirty="0" smtClean="0">
                <a:solidFill>
                  <a:srgbClr val="FF0000"/>
                </a:solidFill>
              </a:rPr>
              <a:t>,</a:t>
            </a:r>
            <a:r>
              <a:rPr lang="de-DE" b="1" dirty="0" smtClean="0">
                <a:solidFill>
                  <a:srgbClr val="FF0000"/>
                </a:solidFill>
              </a:rPr>
              <a:t> 1892-1903</a:t>
            </a:r>
            <a:r>
              <a:rPr lang="de-DE" b="1" dirty="0">
                <a:solidFill>
                  <a:srgbClr val="FF0000"/>
                </a:solidFill>
              </a:rPr>
              <a:t>)</a:t>
            </a:r>
            <a:endParaRPr lang="en-GB" alt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9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48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INTRODUCTION TO MISSIOLOGY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7" y="1903039"/>
            <a:ext cx="2833687" cy="40762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110" y="1881484"/>
            <a:ext cx="3886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Born 1834 in </a:t>
            </a:r>
            <a:r>
              <a:rPr lang="en-GB" b="1" dirty="0" err="1" smtClean="0">
                <a:solidFill>
                  <a:srgbClr val="FF0000"/>
                </a:solidFill>
              </a:rPr>
              <a:t>Naumburg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Father was needle maker and family was poor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Managed to get to Gymnasium and then to university in Halle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Studied theology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1862 Married Henrietta </a:t>
            </a:r>
            <a:r>
              <a:rPr lang="en-GB" b="1" dirty="0" err="1" smtClean="0">
                <a:solidFill>
                  <a:srgbClr val="FF0000"/>
                </a:solidFill>
              </a:rPr>
              <a:t>Gerlach</a:t>
            </a:r>
            <a:endParaRPr lang="en-GB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957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9" y="1430105"/>
            <a:ext cx="3770811" cy="22205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63" y="3927565"/>
            <a:ext cx="8229600" cy="23423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Wanted to be missionary overseas, but health did not allow it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1863-1870 Pastor near Leipzig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1871 doctorate from Jena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1871-1874 </a:t>
            </a:r>
            <a:r>
              <a:rPr lang="de-DE" b="1" i="1" dirty="0" smtClean="0">
                <a:solidFill>
                  <a:srgbClr val="FF0000"/>
                </a:solidFill>
              </a:rPr>
              <a:t>Rheinische Missionsgesellschaft </a:t>
            </a:r>
            <a:r>
              <a:rPr lang="de-DE" b="1" dirty="0">
                <a:solidFill>
                  <a:srgbClr val="FF0000"/>
                </a:solidFill>
              </a:rPr>
              <a:t>in </a:t>
            </a:r>
            <a:r>
              <a:rPr lang="de-DE" b="1" dirty="0" smtClean="0">
                <a:solidFill>
                  <a:srgbClr val="FF0000"/>
                </a:solidFill>
              </a:rPr>
              <a:t>Barmen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1874 </a:t>
            </a:r>
            <a:r>
              <a:rPr lang="de-DE" b="1" i="1" dirty="0" smtClean="0">
                <a:solidFill>
                  <a:srgbClr val="FF0000"/>
                </a:solidFill>
              </a:rPr>
              <a:t>Allgemeine Missions-Zeitschrift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365127"/>
            <a:ext cx="8186058" cy="70602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825624"/>
            <a:ext cx="2464525" cy="423725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1440" y="1825624"/>
            <a:ext cx="4613910" cy="435133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1874-1896 Pastor in </a:t>
            </a:r>
            <a:r>
              <a:rPr lang="en-GB" b="1" dirty="0" err="1" smtClean="0">
                <a:solidFill>
                  <a:srgbClr val="FF0000"/>
                </a:solidFill>
              </a:rPr>
              <a:t>Rothenschirmbach</a:t>
            </a:r>
            <a:r>
              <a:rPr lang="en-GB" b="1" dirty="0" smtClean="0">
                <a:solidFill>
                  <a:srgbClr val="FF0000"/>
                </a:solidFill>
              </a:rPr>
              <a:t>, near </a:t>
            </a:r>
            <a:r>
              <a:rPr lang="en-GB" b="1" dirty="0" err="1" smtClean="0">
                <a:solidFill>
                  <a:srgbClr val="FF0000"/>
                </a:solidFill>
              </a:rPr>
              <a:t>Eisleben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Advisor to missionaries and mission leaders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1896-1908 Professor of </a:t>
            </a:r>
            <a:r>
              <a:rPr lang="en-GB" b="1" i="1" dirty="0" err="1" smtClean="0">
                <a:solidFill>
                  <a:srgbClr val="FF0000"/>
                </a:solidFill>
              </a:rPr>
              <a:t>Missionswissenschaft</a:t>
            </a:r>
            <a:r>
              <a:rPr lang="en-GB" b="1" dirty="0" smtClean="0">
                <a:solidFill>
                  <a:srgbClr val="FF0000"/>
                </a:solidFill>
              </a:rPr>
              <a:t> (mission studies) at University of Halle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Died on 26 December 1910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40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1760580"/>
            <a:ext cx="3047999" cy="44814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2434" y="1825625"/>
            <a:ext cx="4822916" cy="43513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en-US" sz="3600" b="1" dirty="0" smtClean="0">
                <a:solidFill>
                  <a:srgbClr val="FF0000"/>
                </a:solidFill>
              </a:rPr>
              <a:t>Warneck</a:t>
            </a:r>
            <a:r>
              <a:rPr lang="en-GB" altLang="en-US" sz="3600" b="1" dirty="0">
                <a:solidFill>
                  <a:srgbClr val="FF0000"/>
                </a:solidFill>
              </a:rPr>
              <a:t>, </a:t>
            </a:r>
            <a:r>
              <a:rPr lang="en-GB" altLang="en-US" sz="3600" b="1" i="1" dirty="0" err="1">
                <a:solidFill>
                  <a:srgbClr val="FF0000"/>
                </a:solidFill>
              </a:rPr>
              <a:t>Evangelische</a:t>
            </a:r>
            <a:r>
              <a:rPr lang="en-GB" altLang="en-US" sz="3600" b="1" i="1" dirty="0">
                <a:solidFill>
                  <a:srgbClr val="FF0000"/>
                </a:solidFill>
              </a:rPr>
              <a:t> </a:t>
            </a:r>
            <a:r>
              <a:rPr lang="en-GB" altLang="en-US" sz="3600" b="1" i="1" dirty="0" err="1">
                <a:solidFill>
                  <a:srgbClr val="FF0000"/>
                </a:solidFill>
              </a:rPr>
              <a:t>Missionslehre</a:t>
            </a:r>
            <a:r>
              <a:rPr lang="en-GB" altLang="en-US" sz="3600" b="1" i="1" dirty="0">
                <a:solidFill>
                  <a:srgbClr val="FF0000"/>
                </a:solidFill>
              </a:rPr>
              <a:t> </a:t>
            </a:r>
            <a:r>
              <a:rPr lang="en-GB" altLang="en-US" sz="3600" b="1" dirty="0">
                <a:solidFill>
                  <a:srgbClr val="FF0000"/>
                </a:solidFill>
              </a:rPr>
              <a:t>(Gotha: F. A. </a:t>
            </a:r>
            <a:r>
              <a:rPr lang="en-GB" altLang="en-US" sz="3600" b="1" dirty="0" err="1">
                <a:solidFill>
                  <a:srgbClr val="FF0000"/>
                </a:solidFill>
              </a:rPr>
              <a:t>Oerthes</a:t>
            </a:r>
            <a:r>
              <a:rPr lang="en-GB" altLang="en-US" sz="3600" b="1" dirty="0">
                <a:solidFill>
                  <a:srgbClr val="FF0000"/>
                </a:solidFill>
              </a:rPr>
              <a:t>, 1897-1903)</a:t>
            </a:r>
          </a:p>
          <a:p>
            <a:pPr lvl="1">
              <a:defRPr/>
            </a:pPr>
            <a:r>
              <a:rPr lang="en-GB" altLang="en-US" sz="3200" b="1" dirty="0">
                <a:solidFill>
                  <a:srgbClr val="FF0000"/>
                </a:solidFill>
              </a:rPr>
              <a:t>Biblical foundations of mission</a:t>
            </a:r>
          </a:p>
          <a:p>
            <a:pPr lvl="1">
              <a:defRPr/>
            </a:pPr>
            <a:r>
              <a:rPr lang="en-GB" altLang="en-US" sz="3200" b="1" dirty="0" err="1">
                <a:solidFill>
                  <a:srgbClr val="FF0000"/>
                </a:solidFill>
              </a:rPr>
              <a:t>Pietist</a:t>
            </a:r>
            <a:r>
              <a:rPr lang="en-GB" altLang="en-US" sz="3200" b="1" dirty="0">
                <a:solidFill>
                  <a:srgbClr val="FF0000"/>
                </a:solidFill>
              </a:rPr>
              <a:t> influences</a:t>
            </a:r>
          </a:p>
          <a:p>
            <a:pPr lvl="1">
              <a:defRPr/>
            </a:pPr>
            <a:r>
              <a:rPr lang="en-GB" altLang="en-US" sz="3200" b="1" dirty="0">
                <a:solidFill>
                  <a:srgbClr val="FF0000"/>
                </a:solidFill>
              </a:rPr>
              <a:t>German Romanticism</a:t>
            </a:r>
          </a:p>
          <a:p>
            <a:pPr lvl="1">
              <a:defRPr/>
            </a:pPr>
            <a:r>
              <a:rPr lang="en-GB" altLang="en-US" sz="3200" b="1" dirty="0">
                <a:solidFill>
                  <a:srgbClr val="FF0000"/>
                </a:solidFill>
              </a:rPr>
              <a:t>Attempt to help missionaries reflect more fundamentally on their work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8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44174"/>
            <a:ext cx="2472418" cy="3617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034" y="1825625"/>
            <a:ext cx="4213316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Among his contributions: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	</a:t>
            </a:r>
            <a:r>
              <a:rPr lang="en-GB" b="1" dirty="0" smtClean="0">
                <a:solidFill>
                  <a:srgbClr val="00B050"/>
                </a:solidFill>
              </a:rPr>
              <a:t>Pastor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	Preacher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	Teacher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	Writer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	Prophet</a:t>
            </a:r>
          </a:p>
        </p:txBody>
      </p:sp>
    </p:spTree>
    <p:extLst>
      <p:ext uri="{BB962C8B-B14F-4D97-AF65-F5344CB8AC3E}">
        <p14:creationId xmlns:p14="http://schemas.microsoft.com/office/powerpoint/2010/main" val="9243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135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3" y="1700707"/>
            <a:ext cx="3361944" cy="427024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45577" y="1700707"/>
            <a:ext cx="4586151" cy="4476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b="1" dirty="0" smtClean="0">
                <a:solidFill>
                  <a:srgbClr val="002060"/>
                </a:solidFill>
              </a:rPr>
              <a:t>Josef </a:t>
            </a:r>
            <a:r>
              <a:rPr lang="en-GB" altLang="en-US" b="1" dirty="0" err="1" smtClean="0">
                <a:solidFill>
                  <a:srgbClr val="002060"/>
                </a:solidFill>
              </a:rPr>
              <a:t>Schmidlin</a:t>
            </a:r>
            <a:endParaRPr lang="en-GB" alt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Born 1876 in Alsace, not long integrated into German Empire after the Franco-Prussian War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Educated in Strasbourg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Ordained priest in 1899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Doctorates from Freiburg in 1901 and 1903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9" y="2114867"/>
            <a:ext cx="3676999" cy="2754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56254"/>
            <a:ext cx="3886200" cy="359981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1906 becomes a lecturer in church history at new Catholic Theological Faculty in Strasbourg.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Not for the first or last time, difficult personal relationships, so only stayed one year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9" y="2326527"/>
            <a:ext cx="2968284" cy="29682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069" y="1825625"/>
            <a:ext cx="4483281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1907 moves to M</a:t>
            </a:r>
            <a:r>
              <a:rPr lang="de-DE" b="1" dirty="0" err="1" smtClean="0">
                <a:solidFill>
                  <a:srgbClr val="FF0000"/>
                </a:solidFill>
              </a:rPr>
              <a:t>ünster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Originall</a:t>
            </a:r>
            <a:r>
              <a:rPr lang="en-GB" b="1" dirty="0" smtClean="0">
                <a:solidFill>
                  <a:srgbClr val="FF0000"/>
                </a:solidFill>
              </a:rPr>
              <a:t>y teaching church history (specialised in history of the popes and medieval history)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Starts to teach mission sciences in 1910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1914 Chair of Mission Studies established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160"/>
            <a:ext cx="7886700" cy="72344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93" y="1201783"/>
            <a:ext cx="6518785" cy="310895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8503" y="4693920"/>
            <a:ext cx="6374674" cy="143691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Much more than Warneck, </a:t>
            </a:r>
            <a:r>
              <a:rPr lang="en-GB" b="1" dirty="0" err="1" smtClean="0">
                <a:solidFill>
                  <a:srgbClr val="FF0000"/>
                </a:solidFill>
              </a:rPr>
              <a:t>Schmidlin</a:t>
            </a:r>
            <a:r>
              <a:rPr lang="en-GB" b="1" dirty="0" smtClean="0">
                <a:solidFill>
                  <a:srgbClr val="FF0000"/>
                </a:solidFill>
              </a:rPr>
              <a:t> was a German nationalist, who thought mission and empire went together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392"/>
            <a:ext cx="7886700" cy="65942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INTRODUCTION TO MISSIOLOGY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553" y="1424355"/>
            <a:ext cx="7776797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What does it mean to study something?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	</a:t>
            </a:r>
            <a:r>
              <a:rPr lang="en-GB" sz="3200" b="1" dirty="0" smtClean="0">
                <a:solidFill>
                  <a:srgbClr val="002060"/>
                </a:solidFill>
              </a:rPr>
              <a:t>- Why study a subject?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	</a:t>
            </a:r>
            <a:r>
              <a:rPr lang="en-GB" sz="3200" b="1" dirty="0" smtClean="0">
                <a:solidFill>
                  <a:srgbClr val="FF0000"/>
                </a:solidFill>
              </a:rPr>
              <a:t>- How to study a subject?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	</a:t>
            </a:r>
            <a:r>
              <a:rPr lang="en-GB" sz="3200" b="1" dirty="0" smtClean="0">
                <a:solidFill>
                  <a:srgbClr val="002060"/>
                </a:solidFill>
              </a:rPr>
              <a:t>- Who studies it?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	</a:t>
            </a:r>
            <a:r>
              <a:rPr lang="en-GB" sz="3200" b="1" dirty="0" smtClean="0">
                <a:solidFill>
                  <a:srgbClr val="FF0000"/>
                </a:solidFill>
              </a:rPr>
              <a:t>- Where is it studied (educational, 			social, geographical contexts)?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	</a:t>
            </a:r>
            <a:r>
              <a:rPr lang="en-GB" sz="3200" b="1" dirty="0" smtClean="0">
                <a:solidFill>
                  <a:srgbClr val="002060"/>
                </a:solidFill>
              </a:rPr>
              <a:t>- What is the aim of the study?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419" y="2435088"/>
            <a:ext cx="3901441" cy="29260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11086"/>
            <a:ext cx="4248150" cy="4693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00B050"/>
                </a:solidFill>
              </a:rPr>
              <a:t>Apart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from</a:t>
            </a:r>
            <a:r>
              <a:rPr lang="cs-CZ" b="1" dirty="0" smtClean="0">
                <a:solidFill>
                  <a:srgbClr val="00B050"/>
                </a:solidFill>
              </a:rPr>
              <a:t> many </a:t>
            </a:r>
            <a:r>
              <a:rPr lang="cs-CZ" b="1" dirty="0" err="1" smtClean="0">
                <a:solidFill>
                  <a:srgbClr val="00B050"/>
                </a:solidFill>
              </a:rPr>
              <a:t>articles</a:t>
            </a:r>
            <a:r>
              <a:rPr lang="cs-CZ" b="1" dirty="0" smtClean="0">
                <a:solidFill>
                  <a:srgbClr val="00B050"/>
                </a:solidFill>
              </a:rPr>
              <a:t>, </a:t>
            </a:r>
            <a:r>
              <a:rPr lang="cs-CZ" b="1" dirty="0" err="1" smtClean="0">
                <a:solidFill>
                  <a:srgbClr val="00B050"/>
                </a:solidFill>
              </a:rPr>
              <a:t>Schmidlin</a:t>
            </a:r>
            <a:r>
              <a:rPr lang="en-GB" b="1" dirty="0" smtClean="0">
                <a:solidFill>
                  <a:srgbClr val="00B050"/>
                </a:solidFill>
              </a:rPr>
              <a:t>’s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three</a:t>
            </a:r>
            <a:r>
              <a:rPr lang="cs-CZ" b="1" dirty="0" smtClean="0">
                <a:solidFill>
                  <a:srgbClr val="00B050"/>
                </a:solidFill>
              </a:rPr>
              <a:t> major </a:t>
            </a:r>
            <a:r>
              <a:rPr lang="cs-CZ" b="1" dirty="0" err="1" smtClean="0">
                <a:solidFill>
                  <a:srgbClr val="00B050"/>
                </a:solidFill>
              </a:rPr>
              <a:t>books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are</a:t>
            </a:r>
          </a:p>
          <a:p>
            <a:pPr marL="0" indent="0">
              <a:buNone/>
            </a:pPr>
            <a:r>
              <a:rPr lang="de-DE" b="1" i="1" dirty="0" smtClean="0">
                <a:solidFill>
                  <a:srgbClr val="FF0000"/>
                </a:solidFill>
              </a:rPr>
              <a:t>Einfuhrung </a:t>
            </a:r>
            <a:r>
              <a:rPr lang="de-DE" b="1" i="1" dirty="0">
                <a:solidFill>
                  <a:srgbClr val="FF0000"/>
                </a:solidFill>
              </a:rPr>
              <a:t>in die Missionswissenschaft </a:t>
            </a:r>
            <a:r>
              <a:rPr lang="de-DE" b="1" dirty="0">
                <a:solidFill>
                  <a:srgbClr val="FF0000"/>
                </a:solidFill>
              </a:rPr>
              <a:t>(2nd </a:t>
            </a:r>
            <a:r>
              <a:rPr lang="de-DE" b="1" dirty="0" err="1">
                <a:solidFill>
                  <a:srgbClr val="FF0000"/>
                </a:solidFill>
              </a:rPr>
              <a:t>ed</a:t>
            </a:r>
            <a:r>
              <a:rPr lang="de-DE" b="1" dirty="0">
                <a:solidFill>
                  <a:srgbClr val="FF0000"/>
                </a:solidFill>
              </a:rPr>
              <a:t>., 1925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de-DE" b="1" i="1" dirty="0" smtClean="0">
                <a:solidFill>
                  <a:srgbClr val="FF0000"/>
                </a:solidFill>
              </a:rPr>
              <a:t>Katholische </a:t>
            </a:r>
            <a:r>
              <a:rPr lang="de-DE" b="1" i="1" dirty="0">
                <a:solidFill>
                  <a:srgbClr val="FF0000"/>
                </a:solidFill>
              </a:rPr>
              <a:t>Missionslehre im Grundriss </a:t>
            </a:r>
            <a:r>
              <a:rPr lang="de-DE" b="1" dirty="0">
                <a:solidFill>
                  <a:srgbClr val="FF0000"/>
                </a:solidFill>
              </a:rPr>
              <a:t>(2nd </a:t>
            </a:r>
            <a:r>
              <a:rPr lang="de-DE" b="1" dirty="0" err="1" smtClean="0">
                <a:solidFill>
                  <a:srgbClr val="FF0000"/>
                </a:solidFill>
              </a:rPr>
              <a:t>ed</a:t>
            </a:r>
            <a:r>
              <a:rPr lang="de-DE" b="1" dirty="0" smtClean="0">
                <a:solidFill>
                  <a:srgbClr val="FF0000"/>
                </a:solidFill>
              </a:rPr>
              <a:t>. 1923)</a:t>
            </a:r>
            <a:r>
              <a:rPr lang="de-DE" b="1" baseline="300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b="1" i="1" dirty="0" smtClean="0">
                <a:solidFill>
                  <a:srgbClr val="FF0000"/>
                </a:solidFill>
              </a:rPr>
              <a:t>Katholische </a:t>
            </a:r>
            <a:r>
              <a:rPr lang="de-DE" b="1" i="1" dirty="0">
                <a:solidFill>
                  <a:srgbClr val="FF0000"/>
                </a:solidFill>
              </a:rPr>
              <a:t>Missionsgeschichte </a:t>
            </a:r>
            <a:r>
              <a:rPr lang="de-DE" b="1" dirty="0">
                <a:solidFill>
                  <a:srgbClr val="FF0000"/>
                </a:solidFill>
              </a:rPr>
              <a:t>(1925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828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1" y="2055222"/>
            <a:ext cx="3791602" cy="28508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45623"/>
            <a:ext cx="4114256" cy="4731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Sacked from the university in 1934 for refusing to use the “German greeting.”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Strongly opposed the Nazis.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1943 sent </a:t>
            </a:r>
            <a:r>
              <a:rPr lang="en-GB" b="1" dirty="0" err="1" smtClean="0">
                <a:solidFill>
                  <a:srgbClr val="FF0000"/>
                </a:solidFill>
              </a:rPr>
              <a:t>Schirmeck</a:t>
            </a:r>
            <a:r>
              <a:rPr lang="en-GB" b="1" dirty="0" smtClean="0">
                <a:solidFill>
                  <a:srgbClr val="FF0000"/>
                </a:solidFill>
              </a:rPr>
              <a:t> concentration camp where he was beaten to death, dying on 10 January 1944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344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1" y="1753335"/>
            <a:ext cx="3176493" cy="42407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73076"/>
            <a:ext cx="3886200" cy="46013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Pierre Charles SJ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Born in Brussels in 1883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His younger brother Paul was later Belgian Minister for the Colonies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In 1899 entered Jesuits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Studied in Holland (with German Jesuits) and Hastings, England, with French Jesuits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Ordained 1910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828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7" y="2159727"/>
            <a:ext cx="3938501" cy="295007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8505"/>
            <a:ext cx="3886200" cy="381752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Professor of Theology at the Jesuit </a:t>
            </a:r>
            <a:r>
              <a:rPr lang="en-GB" b="1" dirty="0" err="1" smtClean="0">
                <a:solidFill>
                  <a:srgbClr val="FF0000"/>
                </a:solidFill>
              </a:rPr>
              <a:t>theologate</a:t>
            </a:r>
            <a:r>
              <a:rPr lang="en-GB" b="1" dirty="0" smtClean="0">
                <a:solidFill>
                  <a:srgbClr val="FF0000"/>
                </a:solidFill>
              </a:rPr>
              <a:t> in Leuven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In 1925 he took over the running of the </a:t>
            </a:r>
            <a:r>
              <a:rPr lang="en-GB" b="1" i="1" dirty="0" err="1" smtClean="0">
                <a:solidFill>
                  <a:srgbClr val="FF0000"/>
                </a:solidFill>
              </a:rPr>
              <a:t>Semaine</a:t>
            </a:r>
            <a:r>
              <a:rPr lang="en-GB" b="1" i="1" dirty="0" smtClean="0">
                <a:solidFill>
                  <a:srgbClr val="FF0000"/>
                </a:solidFill>
              </a:rPr>
              <a:t> de </a:t>
            </a:r>
            <a:r>
              <a:rPr lang="en-GB" b="1" i="1" dirty="0" err="1" smtClean="0">
                <a:solidFill>
                  <a:srgbClr val="FF0000"/>
                </a:solidFill>
              </a:rPr>
              <a:t>Missiologie</a:t>
            </a:r>
            <a:r>
              <a:rPr lang="en-GB" b="1" dirty="0" smtClean="0">
                <a:solidFill>
                  <a:srgbClr val="FF0000"/>
                </a:solidFill>
              </a:rPr>
              <a:t> in Leuven, running it until his death in 1954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828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7" y="1624471"/>
            <a:ext cx="2836265" cy="42389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Started in 1923, initially led by a young Jesuit theology student, Albert </a:t>
            </a:r>
            <a:r>
              <a:rPr lang="en-GB" b="1" dirty="0" err="1" smtClean="0">
                <a:solidFill>
                  <a:srgbClr val="FF0000"/>
                </a:solidFill>
              </a:rPr>
              <a:t>Lallemand</a:t>
            </a:r>
            <a:r>
              <a:rPr lang="en-GB" b="1" dirty="0" smtClean="0">
                <a:solidFill>
                  <a:srgbClr val="FF0000"/>
                </a:solidFill>
              </a:rPr>
              <a:t> SJ (1890-1966), later a missionary in India.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First for missionaries from Belgian religious orders.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828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87" y="1194387"/>
            <a:ext cx="4566044" cy="26895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6320" y="4267199"/>
            <a:ext cx="7715794" cy="2168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The use of the word “missiology”, which spread into English and other languages, is usually dated to these weeks.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Charles emphasised the importance of church planting, whilst </a:t>
            </a:r>
            <a:r>
              <a:rPr lang="en-GB" b="1" dirty="0" err="1" smtClean="0">
                <a:solidFill>
                  <a:srgbClr val="FF0000"/>
                </a:solidFill>
              </a:rPr>
              <a:t>Schmidlin</a:t>
            </a:r>
            <a:r>
              <a:rPr lang="en-GB" b="1" dirty="0" smtClean="0">
                <a:solidFill>
                  <a:srgbClr val="FF0000"/>
                </a:solidFill>
              </a:rPr>
              <a:t> emphasised more the conversion of individuals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40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31" y="1454331"/>
            <a:ext cx="4279719" cy="4722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“</a:t>
            </a:r>
            <a:r>
              <a:rPr lang="en-US" b="1" dirty="0" smtClean="0">
                <a:solidFill>
                  <a:srgbClr val="00B050"/>
                </a:solidFill>
              </a:rPr>
              <a:t>For </a:t>
            </a:r>
            <a:r>
              <a:rPr lang="en-US" b="1" dirty="0">
                <a:solidFill>
                  <a:srgbClr val="00B050"/>
                </a:solidFill>
              </a:rPr>
              <a:t>Pierre Charles, planting means a vital insertion into the human matrix, into a sociocultural whole, in such a way that the whole of the gospel and of the church enters the whole life of a people. And the process is reciprocal. Father Charles underscored two aspects: mission </a:t>
            </a:r>
            <a:r>
              <a:rPr lang="en-US" b="1" i="1" dirty="0">
                <a:solidFill>
                  <a:srgbClr val="00B050"/>
                </a:solidFill>
              </a:rPr>
              <a:t>does </a:t>
            </a:r>
            <a:r>
              <a:rPr lang="en-US" b="1" dirty="0">
                <a:solidFill>
                  <a:srgbClr val="00B050"/>
                </a:solidFill>
              </a:rPr>
              <a:t>it, and mission </a:t>
            </a:r>
            <a:r>
              <a:rPr lang="en-US" b="1" i="1" dirty="0">
                <a:solidFill>
                  <a:srgbClr val="00B050"/>
                </a:solidFill>
              </a:rPr>
              <a:t>should </a:t>
            </a:r>
            <a:r>
              <a:rPr lang="en-US" b="1" dirty="0">
                <a:solidFill>
                  <a:srgbClr val="00B050"/>
                </a:solidFill>
              </a:rPr>
              <a:t>do it</a:t>
            </a:r>
            <a:r>
              <a:rPr lang="en-US" b="1" dirty="0" smtClean="0">
                <a:solidFill>
                  <a:srgbClr val="00B050"/>
                </a:solidFill>
              </a:rPr>
              <a:t>.”</a:t>
            </a:r>
          </a:p>
          <a:p>
            <a:pPr marL="0" indent="0">
              <a:buNone/>
            </a:pPr>
            <a:r>
              <a:rPr lang="en-US" sz="1300" b="1" dirty="0" smtClean="0">
                <a:solidFill>
                  <a:srgbClr val="FF0000"/>
                </a:solidFill>
              </a:rPr>
              <a:t>Joseph Masson SJ, “The Legacy of Pierre Charles SJ”, </a:t>
            </a:r>
            <a:r>
              <a:rPr lang="en-US" sz="1300" b="1" i="1" dirty="0" smtClean="0">
                <a:solidFill>
                  <a:srgbClr val="FF0000"/>
                </a:solidFill>
              </a:rPr>
              <a:t>Occasional Research in Mission Bulletin </a:t>
            </a:r>
            <a:r>
              <a:rPr lang="en-GB" sz="1300" b="1" dirty="0">
                <a:solidFill>
                  <a:srgbClr val="FF0000"/>
                </a:solidFill>
              </a:rPr>
              <a:t>October 1978, 118–20.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342" y="1454331"/>
            <a:ext cx="3595007" cy="41539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Pierre Charles called for the building up of local churches, with local clergy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 tireless writer on many themes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Had desired to go to Africa but was not allowed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420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0" y="1825625"/>
            <a:ext cx="3179939" cy="43513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altLang="en-US" sz="3200" b="1" dirty="0" smtClean="0">
                <a:solidFill>
                  <a:srgbClr val="FF0000"/>
                </a:solidFill>
              </a:rPr>
              <a:t>Dutch Missiologists </a:t>
            </a:r>
            <a:r>
              <a:rPr lang="en-GB" altLang="en-US" sz="3200" b="1" dirty="0" err="1" smtClean="0">
                <a:solidFill>
                  <a:srgbClr val="FF0000"/>
                </a:solidFill>
              </a:rPr>
              <a:t>Dr</a:t>
            </a:r>
            <a:r>
              <a:rPr lang="en-GB" altLang="en-US" sz="3200" b="1" dirty="0" err="1">
                <a:solidFill>
                  <a:srgbClr val="FF0000"/>
                </a:solidFill>
              </a:rPr>
              <a:t>.</a:t>
            </a:r>
            <a:r>
              <a:rPr lang="en-GB" altLang="en-US" sz="3200" b="1" dirty="0">
                <a:solidFill>
                  <a:srgbClr val="FF0000"/>
                </a:solidFill>
              </a:rPr>
              <a:t> Johan H. Bavinck (1895-1964</a:t>
            </a:r>
            <a:r>
              <a:rPr lang="en-GB" altLang="en-US" sz="32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n-GB" altLang="en-US" sz="3200" b="1" dirty="0" smtClean="0">
                <a:solidFill>
                  <a:srgbClr val="FF0000"/>
                </a:solidFill>
              </a:rPr>
              <a:t>Time in Indonesia, relations to non-Christian religions, religious mysticism</a:t>
            </a:r>
            <a:endParaRPr lang="en-GB" alt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7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420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5" y="1825625"/>
            <a:ext cx="3448230" cy="43513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GB" altLang="en-US" sz="3200" b="1" dirty="0">
                <a:solidFill>
                  <a:srgbClr val="FF0000"/>
                </a:solidFill>
              </a:rPr>
              <a:t>Hendrik Kraemer (1888-1965)</a:t>
            </a:r>
          </a:p>
          <a:p>
            <a:pPr marL="0" indent="0">
              <a:buNone/>
            </a:pPr>
            <a:r>
              <a:rPr lang="en-GB" sz="3200" b="1" i="1" dirty="0">
                <a:solidFill>
                  <a:srgbClr val="FF0000"/>
                </a:solidFill>
              </a:rPr>
              <a:t>The Christian Message in a Non-Christian World</a:t>
            </a:r>
            <a:r>
              <a:rPr lang="en-GB" sz="3200" b="1" dirty="0">
                <a:solidFill>
                  <a:srgbClr val="FF0000"/>
                </a:solidFill>
              </a:rPr>
              <a:t> (1938</a:t>
            </a:r>
            <a:r>
              <a:rPr lang="en-GB" sz="3200" b="1" dirty="0" smtClean="0">
                <a:solidFill>
                  <a:srgbClr val="FF0000"/>
                </a:solidFill>
              </a:rPr>
              <a:t>)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420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57" y="1825625"/>
            <a:ext cx="3119786" cy="43513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GB" altLang="en-US" sz="3200" b="1" dirty="0">
                <a:solidFill>
                  <a:srgbClr val="FF0000"/>
                </a:solidFill>
              </a:rPr>
              <a:t>Johannes Christiaan </a:t>
            </a:r>
            <a:r>
              <a:rPr lang="en-GB" altLang="en-US" sz="3200" b="1" dirty="0" err="1">
                <a:solidFill>
                  <a:srgbClr val="FF0000"/>
                </a:solidFill>
              </a:rPr>
              <a:t>Hoekendijk</a:t>
            </a:r>
            <a:r>
              <a:rPr lang="en-GB" altLang="en-US" sz="3200" b="1" dirty="0">
                <a:solidFill>
                  <a:srgbClr val="FF0000"/>
                </a:solidFill>
              </a:rPr>
              <a:t> (1912-1975)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Born in Indonesia, ecumenical, worked at WCC, taught in Netherlands and in the USA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95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1" y="1186962"/>
            <a:ext cx="8493369" cy="52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An Introduction to the Study of Mission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Paul </a:t>
            </a:r>
            <a:r>
              <a:rPr lang="en-GB" sz="2400" b="1" dirty="0" err="1">
                <a:solidFill>
                  <a:srgbClr val="7030A0"/>
                </a:solidFill>
              </a:rPr>
              <a:t>Kollmann</a:t>
            </a:r>
            <a:r>
              <a:rPr lang="en-GB" sz="2400" b="1" dirty="0">
                <a:solidFill>
                  <a:srgbClr val="7030A0"/>
                </a:solidFill>
              </a:rPr>
              <a:t>, "Defining Mission Studies in the Third Millennium." In: </a:t>
            </a:r>
            <a:r>
              <a:rPr lang="en-GB" sz="2400" b="1" i="1" dirty="0">
                <a:solidFill>
                  <a:srgbClr val="7030A0"/>
                </a:solidFill>
              </a:rPr>
              <a:t>The Oxford Handbook of Mission Studies</a:t>
            </a:r>
            <a:r>
              <a:rPr lang="en-GB" sz="2400" b="1" dirty="0">
                <a:solidFill>
                  <a:srgbClr val="7030A0"/>
                </a:solidFill>
              </a:rPr>
              <a:t>, eds. </a:t>
            </a:r>
            <a:r>
              <a:rPr lang="en-GB" sz="2400" b="1" dirty="0" err="1">
                <a:solidFill>
                  <a:srgbClr val="7030A0"/>
                </a:solidFill>
              </a:rPr>
              <a:t>Kirsteen</a:t>
            </a:r>
            <a:r>
              <a:rPr lang="en-GB" sz="2400" b="1" dirty="0">
                <a:solidFill>
                  <a:srgbClr val="7030A0"/>
                </a:solidFill>
              </a:rPr>
              <a:t> Kim (ed.), Alison Fitchett-</a:t>
            </a:r>
            <a:r>
              <a:rPr lang="en-GB" sz="2400" b="1" dirty="0" err="1">
                <a:solidFill>
                  <a:srgbClr val="7030A0"/>
                </a:solidFill>
              </a:rPr>
              <a:t>Climenhaga</a:t>
            </a:r>
            <a:r>
              <a:rPr lang="en-GB" sz="2400" b="1" dirty="0">
                <a:solidFill>
                  <a:srgbClr val="7030A0"/>
                </a:solidFill>
              </a:rPr>
              <a:t> (ed.) (Oxford University Press, 2022), 37-55</a:t>
            </a:r>
            <a:r>
              <a:rPr lang="en-GB" sz="2400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 basic definition: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The various words for the study of mission have to with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“</a:t>
            </a:r>
            <a:r>
              <a:rPr lang="en-GB" b="1" dirty="0">
                <a:solidFill>
                  <a:srgbClr val="002060"/>
                </a:solidFill>
              </a:rPr>
              <a:t>studies—a wide-ranging notion </a:t>
            </a:r>
            <a:r>
              <a:rPr lang="en-GB" b="1" dirty="0" err="1">
                <a:solidFill>
                  <a:srgbClr val="002060"/>
                </a:solidFill>
              </a:rPr>
              <a:t>labeling</a:t>
            </a:r>
            <a:r>
              <a:rPr lang="en-GB" b="1" dirty="0">
                <a:solidFill>
                  <a:srgbClr val="002060"/>
                </a:solidFill>
              </a:rPr>
              <a:t> multifarious informal and formal </a:t>
            </a:r>
            <a:r>
              <a:rPr lang="en-GB" b="1" dirty="0" smtClean="0">
                <a:solidFill>
                  <a:srgbClr val="002060"/>
                </a:solidFill>
              </a:rPr>
              <a:t>scholarly undertakings—that </a:t>
            </a:r>
            <a:r>
              <a:rPr lang="en-GB" b="1" dirty="0">
                <a:solidFill>
                  <a:srgbClr val="002060"/>
                </a:solidFill>
              </a:rPr>
              <a:t>focus on mission, a term that has come to designate human e􀁼orts to </a:t>
            </a:r>
            <a:r>
              <a:rPr lang="en-GB" b="1" dirty="0" smtClean="0">
                <a:solidFill>
                  <a:srgbClr val="002060"/>
                </a:solidFill>
              </a:rPr>
              <a:t>spread Christianity.” </a:t>
            </a:r>
            <a:r>
              <a:rPr lang="en-GB" b="1" i="1" dirty="0" smtClean="0">
                <a:solidFill>
                  <a:srgbClr val="FF0000"/>
                </a:solidFill>
              </a:rPr>
              <a:t>p. 37</a:t>
            </a:r>
            <a:endParaRPr lang="en-GB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62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344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63" y="1643150"/>
            <a:ext cx="2881993" cy="4427789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altLang="en-US" sz="3200" b="1" dirty="0">
                <a:solidFill>
                  <a:srgbClr val="FF0000"/>
                </a:solidFill>
              </a:rPr>
              <a:t>British and American </a:t>
            </a:r>
            <a:r>
              <a:rPr lang="en-GB" altLang="en-US" sz="3200" b="1" dirty="0" smtClean="0">
                <a:solidFill>
                  <a:srgbClr val="FF0000"/>
                </a:solidFill>
              </a:rPr>
              <a:t>Missiologists</a:t>
            </a:r>
          </a:p>
          <a:p>
            <a:pPr marL="0" indent="0">
              <a:buNone/>
              <a:defRPr/>
            </a:pPr>
            <a:r>
              <a:rPr lang="en-GB" altLang="en-US" sz="3200" b="1" dirty="0" smtClean="0">
                <a:solidFill>
                  <a:srgbClr val="FF0000"/>
                </a:solidFill>
              </a:rPr>
              <a:t>Henry </a:t>
            </a:r>
            <a:r>
              <a:rPr lang="en-GB" altLang="en-US" sz="3200" b="1" dirty="0">
                <a:solidFill>
                  <a:srgbClr val="FF0000"/>
                </a:solidFill>
              </a:rPr>
              <a:t>Venn (1796-1873) General Secretary of Church Missionary Society, the role of the local church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4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08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95" y="1825625"/>
            <a:ext cx="3660109" cy="43513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GB" altLang="en-US" sz="3200" b="1" dirty="0">
                <a:solidFill>
                  <a:srgbClr val="FF0000"/>
                </a:solidFill>
              </a:rPr>
              <a:t>Rufus Anderson (1796-1880), the “Three Self” churches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Self-governing</a:t>
            </a: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Self-propagating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Self-financing</a:t>
            </a:r>
          </a:p>
        </p:txBody>
      </p:sp>
    </p:spTree>
    <p:extLst>
      <p:ext uri="{BB962C8B-B14F-4D97-AF65-F5344CB8AC3E}">
        <p14:creationId xmlns:p14="http://schemas.microsoft.com/office/powerpoint/2010/main" val="28288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794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0" y="1825625"/>
            <a:ext cx="2935100" cy="43513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GB" altLang="en-US" sz="3200" b="1" dirty="0">
                <a:solidFill>
                  <a:srgbClr val="FF0000"/>
                </a:solidFill>
              </a:rPr>
              <a:t>Roland Allen (1868-1947) – missionary in China and Africa, the mission of Paul, the modern mission movement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2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05225"/>
          </a:xfrm>
        </p:spPr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altLang="en-US" dirty="0" smtClean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3200" b="1" dirty="0" smtClean="0">
                <a:solidFill>
                  <a:srgbClr val="FF0000"/>
                </a:solidFill>
              </a:rPr>
              <a:t>What is the role and place of mission?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3200" b="1" dirty="0" smtClean="0">
                <a:solidFill>
                  <a:srgbClr val="FF0000"/>
                </a:solidFill>
              </a:rPr>
              <a:t>Missiology as part of practical theology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3200" b="1" dirty="0" smtClean="0">
                <a:solidFill>
                  <a:srgbClr val="FF0000"/>
                </a:solidFill>
              </a:rPr>
              <a:t>Missiology as part of church history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3200" b="1" dirty="0" smtClean="0">
                <a:solidFill>
                  <a:srgbClr val="FF0000"/>
                </a:solidFill>
              </a:rPr>
              <a:t>Missiology as part of systematic theology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3200" b="1" dirty="0" smtClean="0">
                <a:solidFill>
                  <a:srgbClr val="FF0000"/>
                </a:solidFill>
              </a:rPr>
              <a:t>Missiology as part of Biblical theology</a:t>
            </a:r>
          </a:p>
          <a:p>
            <a:pPr lvl="1" eaLnBrk="1" hangingPunct="1">
              <a:defRPr/>
            </a:pPr>
            <a:r>
              <a:rPr lang="en-GB" altLang="en-US" sz="3200" b="1" dirty="0" smtClean="0">
                <a:solidFill>
                  <a:srgbClr val="FF0000"/>
                </a:solidFill>
              </a:rPr>
              <a:t>Missiology as underlying all theology, an element of every theological discipline</a:t>
            </a:r>
          </a:p>
        </p:txBody>
      </p:sp>
    </p:spTree>
    <p:extLst>
      <p:ext uri="{BB962C8B-B14F-4D97-AF65-F5344CB8AC3E}">
        <p14:creationId xmlns:p14="http://schemas.microsoft.com/office/powerpoint/2010/main" val="38229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95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1" y="1186962"/>
            <a:ext cx="8493369" cy="5284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Kollmann</a:t>
            </a:r>
            <a:r>
              <a:rPr lang="en-GB" b="1" dirty="0" smtClean="0">
                <a:solidFill>
                  <a:srgbClr val="FF0000"/>
                </a:solidFill>
              </a:rPr>
              <a:t> points to the variety of ways that understandings of mission have changed over the past century or so, and thus necessarily how its study has changed. 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We will turn shortly to look in more depth at this history. To sum up:</a:t>
            </a:r>
          </a:p>
          <a:p>
            <a:pPr marL="0" indent="0" algn="just">
              <a:buNone/>
            </a:pPr>
            <a:r>
              <a:rPr lang="en-GB" b="1" dirty="0">
                <a:solidFill>
                  <a:srgbClr val="002060"/>
                </a:solidFill>
              </a:rPr>
              <a:t>The word “mission” had a prehistory within theology prior to being </a:t>
            </a:r>
            <a:r>
              <a:rPr lang="en-GB" b="1" dirty="0" smtClean="0">
                <a:solidFill>
                  <a:srgbClr val="002060"/>
                </a:solidFill>
              </a:rPr>
              <a:t>deployed to </a:t>
            </a:r>
            <a:r>
              <a:rPr lang="en-GB" b="1" dirty="0">
                <a:solidFill>
                  <a:srgbClr val="002060"/>
                </a:solidFill>
              </a:rPr>
              <a:t>describe Christian </a:t>
            </a:r>
            <a:r>
              <a:rPr lang="en-GB" b="1" dirty="0" smtClean="0">
                <a:solidFill>
                  <a:srgbClr val="002060"/>
                </a:solidFill>
              </a:rPr>
              <a:t>efforts </a:t>
            </a:r>
            <a:r>
              <a:rPr lang="en-GB" b="1" dirty="0">
                <a:solidFill>
                  <a:srgbClr val="002060"/>
                </a:solidFill>
              </a:rPr>
              <a:t>to spread the faith—part of speculative </a:t>
            </a:r>
            <a:r>
              <a:rPr lang="en-GB" b="1" dirty="0" smtClean="0">
                <a:solidFill>
                  <a:srgbClr val="002060"/>
                </a:solidFill>
              </a:rPr>
              <a:t>reflection </a:t>
            </a:r>
            <a:r>
              <a:rPr lang="en-GB" b="1" dirty="0">
                <a:solidFill>
                  <a:srgbClr val="002060"/>
                </a:solidFill>
              </a:rPr>
              <a:t>on the Trinity, since the </a:t>
            </a:r>
            <a:r>
              <a:rPr lang="en-GB" b="1" dirty="0" smtClean="0">
                <a:solidFill>
                  <a:srgbClr val="002060"/>
                </a:solidFill>
              </a:rPr>
              <a:t>Son and </a:t>
            </a:r>
            <a:r>
              <a:rPr lang="en-GB" b="1" dirty="0">
                <a:solidFill>
                  <a:srgbClr val="002060"/>
                </a:solidFill>
              </a:rPr>
              <a:t>Holy Spirit had “missions” from God the Father. In addition, since its sixteenth-century application </a:t>
            </a:r>
            <a:r>
              <a:rPr lang="en-GB" b="1" dirty="0" smtClean="0">
                <a:solidFill>
                  <a:srgbClr val="002060"/>
                </a:solidFill>
              </a:rPr>
              <a:t>to evangelizing efforts</a:t>
            </a:r>
            <a:r>
              <a:rPr lang="en-GB" b="1" dirty="0">
                <a:solidFill>
                  <a:srgbClr val="002060"/>
                </a:solidFill>
              </a:rPr>
              <a:t>, the term’s content has never ceased to be subject to ongoing theological </a:t>
            </a:r>
            <a:r>
              <a:rPr lang="en-GB" b="1" dirty="0" smtClean="0">
                <a:solidFill>
                  <a:srgbClr val="002060"/>
                </a:solidFill>
              </a:rPr>
              <a:t>reflection. Thus</a:t>
            </a:r>
            <a:r>
              <a:rPr lang="en-GB" b="1" dirty="0">
                <a:solidFill>
                  <a:srgbClr val="002060"/>
                </a:solidFill>
              </a:rPr>
              <a:t>, even when limited by the implied further adjective “Christian,” the </a:t>
            </a:r>
            <a:r>
              <a:rPr lang="en-GB" b="1" dirty="0" smtClean="0">
                <a:solidFill>
                  <a:srgbClr val="002060"/>
                </a:solidFill>
              </a:rPr>
              <a:t>field </a:t>
            </a:r>
            <a:r>
              <a:rPr lang="en-GB" b="1" dirty="0">
                <a:solidFill>
                  <a:srgbClr val="002060"/>
                </a:solidFill>
              </a:rPr>
              <a:t>of Christian mission </a:t>
            </a:r>
            <a:r>
              <a:rPr lang="en-GB" b="1" dirty="0" smtClean="0">
                <a:solidFill>
                  <a:srgbClr val="002060"/>
                </a:solidFill>
              </a:rPr>
              <a:t>studies resists </a:t>
            </a:r>
            <a:r>
              <a:rPr lang="en-GB" b="1" dirty="0">
                <a:solidFill>
                  <a:srgbClr val="002060"/>
                </a:solidFill>
              </a:rPr>
              <a:t>an obvious and self-evident </a:t>
            </a:r>
            <a:r>
              <a:rPr lang="en-GB" b="1" dirty="0" smtClean="0">
                <a:solidFill>
                  <a:srgbClr val="002060"/>
                </a:solidFill>
              </a:rPr>
              <a:t>definition. (p. 39).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1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95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1" y="1186962"/>
            <a:ext cx="8493369" cy="5284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Why the changes?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	Post-colonialism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	Interest outside of theology: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Christian </a:t>
            </a:r>
            <a:r>
              <a:rPr lang="en-GB" b="1" dirty="0">
                <a:solidFill>
                  <a:srgbClr val="002060"/>
                </a:solidFill>
              </a:rPr>
              <a:t>mission has grown as an object of study in numerous </a:t>
            </a:r>
            <a:r>
              <a:rPr lang="en-GB" b="1" dirty="0" smtClean="0">
                <a:solidFill>
                  <a:srgbClr val="002060"/>
                </a:solidFill>
              </a:rPr>
              <a:t>fields, including </a:t>
            </a:r>
            <a:r>
              <a:rPr lang="en-GB" b="1" dirty="0">
                <a:solidFill>
                  <a:srgbClr val="002060"/>
                </a:solidFill>
              </a:rPr>
              <a:t>literary studies, various </a:t>
            </a:r>
            <a:r>
              <a:rPr lang="en-GB" b="1" dirty="0" smtClean="0">
                <a:solidFill>
                  <a:srgbClr val="002060"/>
                </a:solidFill>
              </a:rPr>
              <a:t>social-scientific </a:t>
            </a:r>
            <a:r>
              <a:rPr lang="en-GB" b="1" dirty="0">
                <a:solidFill>
                  <a:srgbClr val="002060"/>
                </a:solidFill>
              </a:rPr>
              <a:t>disciplines, history (including the history of science</a:t>
            </a:r>
            <a:r>
              <a:rPr lang="en-GB" b="1" dirty="0" smtClean="0">
                <a:solidFill>
                  <a:srgbClr val="002060"/>
                </a:solidFill>
              </a:rPr>
              <a:t>), and </a:t>
            </a:r>
            <a:r>
              <a:rPr lang="en-GB" b="1" dirty="0">
                <a:solidFill>
                  <a:srgbClr val="002060"/>
                </a:solidFill>
              </a:rPr>
              <a:t>area studies linked to the colonized and colonizing world. Missionaries and their work have </a:t>
            </a:r>
            <a:r>
              <a:rPr lang="en-GB" b="1" dirty="0" smtClean="0">
                <a:solidFill>
                  <a:srgbClr val="002060"/>
                </a:solidFill>
              </a:rPr>
              <a:t>been studied </a:t>
            </a:r>
            <a:r>
              <a:rPr lang="en-GB" b="1" dirty="0">
                <a:solidFill>
                  <a:srgbClr val="002060"/>
                </a:solidFill>
              </a:rPr>
              <a:t>for insight into the emergence of ethnic and linguistic identities, the nature of colonialist </a:t>
            </a:r>
            <a:r>
              <a:rPr lang="en-GB" b="1" dirty="0" smtClean="0">
                <a:solidFill>
                  <a:srgbClr val="002060"/>
                </a:solidFill>
              </a:rPr>
              <a:t>rhetoric, the classification </a:t>
            </a:r>
            <a:r>
              <a:rPr lang="en-GB" b="1" dirty="0">
                <a:solidFill>
                  <a:srgbClr val="002060"/>
                </a:solidFill>
              </a:rPr>
              <a:t>of biological species of plants and animals, and for roles in galvanizing colonialist, as </a:t>
            </a:r>
            <a:r>
              <a:rPr lang="en-GB" b="1" dirty="0" smtClean="0">
                <a:solidFill>
                  <a:srgbClr val="002060"/>
                </a:solidFill>
              </a:rPr>
              <a:t>well as </a:t>
            </a:r>
            <a:r>
              <a:rPr lang="en-GB" b="1" dirty="0">
                <a:solidFill>
                  <a:srgbClr val="002060"/>
                </a:solidFill>
              </a:rPr>
              <a:t>proto-independent and democratizing, political </a:t>
            </a:r>
            <a:r>
              <a:rPr lang="en-GB" b="1" dirty="0" smtClean="0">
                <a:solidFill>
                  <a:srgbClr val="002060"/>
                </a:solidFill>
              </a:rPr>
              <a:t>attitudes. (p. 41).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4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95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1" y="1186962"/>
            <a:ext cx="8493369" cy="5284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Theological changes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	Mission as multi-directional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	Missio Dei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	The Importance of the Kingdom of God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	Mission as proclamation and deed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The integration </a:t>
            </a:r>
            <a:r>
              <a:rPr lang="en-GB" b="1" dirty="0" smtClean="0">
                <a:solidFill>
                  <a:srgbClr val="FF0000"/>
                </a:solidFill>
              </a:rPr>
              <a:t>of Christian </a:t>
            </a:r>
            <a:r>
              <a:rPr lang="en-GB" b="1" dirty="0">
                <a:solidFill>
                  <a:srgbClr val="FF0000"/>
                </a:solidFill>
              </a:rPr>
              <a:t>mission more deeply with God’s active ongoing presence in the world as </a:t>
            </a:r>
            <a:r>
              <a:rPr lang="en-GB" b="1" i="1" dirty="0">
                <a:solidFill>
                  <a:srgbClr val="FF0000"/>
                </a:solidFill>
              </a:rPr>
              <a:t>missio Dei</a:t>
            </a:r>
            <a:r>
              <a:rPr lang="en-GB" b="1" dirty="0">
                <a:solidFill>
                  <a:srgbClr val="FF0000"/>
                </a:solidFill>
              </a:rPr>
              <a:t>, and the </a:t>
            </a:r>
            <a:r>
              <a:rPr lang="en-GB" b="1" dirty="0" smtClean="0">
                <a:solidFill>
                  <a:srgbClr val="FF0000"/>
                </a:solidFill>
              </a:rPr>
              <a:t>tighter connection </a:t>
            </a:r>
            <a:r>
              <a:rPr lang="en-GB" b="1" dirty="0">
                <a:solidFill>
                  <a:srgbClr val="FF0000"/>
                </a:solidFill>
              </a:rPr>
              <a:t>of mission to Christ’s ministry, have meant a corresponding placement of mission at the </a:t>
            </a:r>
            <a:r>
              <a:rPr lang="en-GB" b="1" dirty="0" smtClean="0">
                <a:solidFill>
                  <a:srgbClr val="FF0000"/>
                </a:solidFill>
              </a:rPr>
              <a:t>centre of </a:t>
            </a:r>
            <a:r>
              <a:rPr lang="en-GB" b="1" dirty="0">
                <a:solidFill>
                  <a:srgbClr val="FF0000"/>
                </a:solidFill>
              </a:rPr>
              <a:t>church life for many Christian bodies. This transformation has </a:t>
            </a:r>
            <a:r>
              <a:rPr lang="en-GB" b="1" dirty="0" smtClean="0">
                <a:solidFill>
                  <a:srgbClr val="FF0000"/>
                </a:solidFill>
              </a:rPr>
              <a:t>affected </a:t>
            </a:r>
            <a:r>
              <a:rPr lang="en-GB" b="1" dirty="0">
                <a:solidFill>
                  <a:srgbClr val="FF0000"/>
                </a:solidFill>
              </a:rPr>
              <a:t>mission theology itself, as well </a:t>
            </a:r>
            <a:r>
              <a:rPr lang="en-GB" b="1" dirty="0" smtClean="0">
                <a:solidFill>
                  <a:srgbClr val="FF0000"/>
                </a:solidFill>
              </a:rPr>
              <a:t>as Christian </a:t>
            </a:r>
            <a:r>
              <a:rPr lang="en-GB" b="1" dirty="0">
                <a:solidFill>
                  <a:srgbClr val="FF0000"/>
                </a:solidFill>
              </a:rPr>
              <a:t>theology and church experience more generally</a:t>
            </a:r>
            <a:r>
              <a:rPr lang="en-GB" b="1" dirty="0" smtClean="0">
                <a:solidFill>
                  <a:srgbClr val="FF0000"/>
                </a:solidFill>
              </a:rPr>
              <a:t>. p. 42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6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392"/>
            <a:ext cx="7886700" cy="65942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INTRODUCTION TO MISSIOLOGY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553" y="1424355"/>
            <a:ext cx="7776797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The Pre-History</a:t>
            </a:r>
          </a:p>
          <a:p>
            <a:pPr>
              <a:buFontTx/>
              <a:buChar char="-"/>
            </a:pPr>
            <a:r>
              <a:rPr lang="en-GB" sz="3200" b="1" dirty="0" smtClean="0">
                <a:solidFill>
                  <a:srgbClr val="002060"/>
                </a:solidFill>
              </a:rPr>
              <a:t>Middle Ages, learning Arabic</a:t>
            </a:r>
          </a:p>
          <a:p>
            <a:pPr>
              <a:buFontTx/>
              <a:buChar char="-"/>
            </a:pPr>
            <a:r>
              <a:rPr lang="en-GB" sz="3200" b="1" dirty="0" smtClean="0">
                <a:solidFill>
                  <a:srgbClr val="FF0000"/>
                </a:solidFill>
              </a:rPr>
              <a:t>Dutch East India Company</a:t>
            </a:r>
          </a:p>
          <a:p>
            <a:pPr>
              <a:buFontTx/>
              <a:buChar char="-"/>
            </a:pPr>
            <a:r>
              <a:rPr lang="en-GB" sz="3200" b="1" dirty="0" smtClean="0">
                <a:solidFill>
                  <a:srgbClr val="002060"/>
                </a:solidFill>
              </a:rPr>
              <a:t>Mostly about language learning, very little theological reflection on the nature or purpose of mission</a:t>
            </a:r>
          </a:p>
          <a:p>
            <a:pPr>
              <a:buFontTx/>
              <a:buChar char="-"/>
            </a:pPr>
            <a:r>
              <a:rPr lang="en-GB" sz="3200" b="1" dirty="0" smtClean="0">
                <a:solidFill>
                  <a:srgbClr val="FF0000"/>
                </a:solidFill>
              </a:rPr>
              <a:t>The word itself begins to be used by Jesuits in the sixteenth century – earlier intra-Trinitarian term.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9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506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59" y="1236617"/>
            <a:ext cx="4702630" cy="494034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>
                <a:solidFill>
                  <a:srgbClr val="FF0000"/>
                </a:solidFill>
              </a:rPr>
              <a:t>Early Missiologists</a:t>
            </a:r>
          </a:p>
          <a:p>
            <a:pPr marL="0" indent="0">
              <a:buNone/>
              <a:defRPr/>
            </a:pPr>
            <a:r>
              <a:rPr lang="en-GB" b="1" dirty="0">
                <a:solidFill>
                  <a:srgbClr val="FF0000"/>
                </a:solidFill>
              </a:rPr>
              <a:t>Already some people teaching subjects related to mission in eighteenth century. First to have a chair in something including the word “mission” </a:t>
            </a:r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cs-CZ" b="1" dirty="0" smtClean="0">
                <a:solidFill>
                  <a:srgbClr val="FF0000"/>
                </a:solidFill>
              </a:rPr>
              <a:t>John </a:t>
            </a:r>
            <a:r>
              <a:rPr lang="cs-CZ" b="1" dirty="0" err="1">
                <a:solidFill>
                  <a:srgbClr val="FF0000"/>
                </a:solidFill>
              </a:rPr>
              <a:t>Breck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cs-CZ" b="1" dirty="0" err="1">
                <a:solidFill>
                  <a:srgbClr val="FF0000"/>
                </a:solidFill>
              </a:rPr>
              <a:t>nridge</a:t>
            </a:r>
            <a:r>
              <a:rPr lang="en-GB" b="1" dirty="0">
                <a:solidFill>
                  <a:srgbClr val="FF0000"/>
                </a:solidFill>
              </a:rPr>
              <a:t> (1797-1841), Princeton Theological Seminary, Professor of Pastoral Theology and Missionary Instruction, 1836 - 1839.</a:t>
            </a:r>
            <a:endParaRPr lang="en-GB" alt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1655150"/>
            <a:ext cx="3152775" cy="3943350"/>
          </a:xfrm>
        </p:spPr>
      </p:pic>
    </p:spTree>
    <p:extLst>
      <p:ext uri="{BB962C8B-B14F-4D97-AF65-F5344CB8AC3E}">
        <p14:creationId xmlns:p14="http://schemas.microsoft.com/office/powerpoint/2010/main" val="20004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116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5" y="1825625"/>
            <a:ext cx="3481070" cy="43513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b="1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Alexander </a:t>
            </a:r>
            <a:r>
              <a:rPr lang="en-GB" altLang="en-US" b="1" dirty="0">
                <a:solidFill>
                  <a:srgbClr val="FF0000"/>
                </a:solidFill>
              </a:rPr>
              <a:t>Duff (</a:t>
            </a:r>
            <a:r>
              <a:rPr lang="en-GB" altLang="en-US" b="1" dirty="0" smtClean="0">
                <a:solidFill>
                  <a:srgbClr val="FF0000"/>
                </a:solidFill>
              </a:rPr>
              <a:t>1806–1878) .Missionary in India. Professor </a:t>
            </a:r>
            <a:r>
              <a:rPr lang="en-GB" altLang="en-US" b="1" dirty="0">
                <a:solidFill>
                  <a:srgbClr val="FF0000"/>
                </a:solidFill>
              </a:rPr>
              <a:t>of Evangelistic Theology in Edinburgh, 1867–70. Chair discontinued when he left.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6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1582</TotalTime>
  <Words>1177</Words>
  <Application>Microsoft Office PowerPoint</Application>
  <PresentationFormat>On-screen Show (4:3)</PresentationFormat>
  <Paragraphs>150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MISSIOLOGY</dc:title>
  <dc:creator>Tim Noble</dc:creator>
  <cp:lastModifiedBy>Tim Noble</cp:lastModifiedBy>
  <cp:revision>58</cp:revision>
  <dcterms:created xsi:type="dcterms:W3CDTF">2016-09-23T07:32:41Z</dcterms:created>
  <dcterms:modified xsi:type="dcterms:W3CDTF">2025-10-08T08:43:17Z</dcterms:modified>
</cp:coreProperties>
</file>