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8"/>
  </p:handoutMasterIdLst>
  <p:sldIdLst>
    <p:sldId id="256"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82" r:id="rId21"/>
    <p:sldId id="279" r:id="rId22"/>
    <p:sldId id="280" r:id="rId23"/>
    <p:sldId id="283" r:id="rId24"/>
    <p:sldId id="284" r:id="rId25"/>
    <p:sldId id="285" r:id="rId26"/>
    <p:sldId id="286" r:id="rId27"/>
  </p:sldIdLst>
  <p:sldSz cx="9144000" cy="6858000" type="screen4x3"/>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1358"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889938" cy="493633"/>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777607" y="0"/>
            <a:ext cx="2889938" cy="493633"/>
          </a:xfrm>
          <a:prstGeom prst="rect">
            <a:avLst/>
          </a:prstGeom>
        </p:spPr>
        <p:txBody>
          <a:bodyPr vert="horz" lIns="91440" tIns="45720" rIns="91440" bIns="45720" rtlCol="0"/>
          <a:lstStyle>
            <a:lvl1pPr algn="r">
              <a:defRPr sz="1200"/>
            </a:lvl1pPr>
          </a:lstStyle>
          <a:p>
            <a:fld id="{B3383CC2-000E-4D7F-9723-F9770F861387}" type="datetimeFigureOut">
              <a:rPr lang="cs-CZ" smtClean="0"/>
              <a:t>05.11.2025</a:t>
            </a:fld>
            <a:endParaRPr lang="cs-CZ"/>
          </a:p>
        </p:txBody>
      </p:sp>
      <p:sp>
        <p:nvSpPr>
          <p:cNvPr id="4" name="Zástupný symbol pro zápatí 3"/>
          <p:cNvSpPr>
            <a:spLocks noGrp="1"/>
          </p:cNvSpPr>
          <p:nvPr>
            <p:ph type="ftr" sz="quarter" idx="2"/>
          </p:nvPr>
        </p:nvSpPr>
        <p:spPr>
          <a:xfrm>
            <a:off x="0" y="9377316"/>
            <a:ext cx="2889938" cy="493633"/>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777607" y="9377316"/>
            <a:ext cx="2889938" cy="493633"/>
          </a:xfrm>
          <a:prstGeom prst="rect">
            <a:avLst/>
          </a:prstGeom>
        </p:spPr>
        <p:txBody>
          <a:bodyPr vert="horz" lIns="91440" tIns="45720" rIns="91440" bIns="45720" rtlCol="0" anchor="b"/>
          <a:lstStyle>
            <a:lvl1pPr algn="r">
              <a:defRPr sz="1200"/>
            </a:lvl1pPr>
          </a:lstStyle>
          <a:p>
            <a:fld id="{B28B8397-8611-423B-A3FB-18E3CC55CA87}" type="slidenum">
              <a:rPr lang="cs-CZ" smtClean="0"/>
              <a:t>‹#›</a:t>
            </a:fld>
            <a:endParaRPr lang="cs-CZ"/>
          </a:p>
        </p:txBody>
      </p:sp>
    </p:spTree>
    <p:extLst>
      <p:ext uri="{BB962C8B-B14F-4D97-AF65-F5344CB8AC3E}">
        <p14:creationId xmlns:p14="http://schemas.microsoft.com/office/powerpoint/2010/main" val="326962445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9954DE2-5A82-4941-A41C-11323F7FF77F}" type="datetimeFigureOut">
              <a:rPr lang="en-GB" smtClean="0"/>
              <a:pPr/>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3298698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9954DE2-5A82-4941-A41C-11323F7FF77F}" type="datetimeFigureOut">
              <a:rPr lang="en-GB" smtClean="0"/>
              <a:pPr/>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684006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9954DE2-5A82-4941-A41C-11323F7FF77F}" type="datetimeFigureOut">
              <a:rPr lang="en-GB" smtClean="0"/>
              <a:pPr/>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2971267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9954DE2-5A82-4941-A41C-11323F7FF77F}" type="datetimeFigureOut">
              <a:rPr lang="en-GB" smtClean="0"/>
              <a:pPr/>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3803080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9954DE2-5A82-4941-A41C-11323F7FF77F}" type="datetimeFigureOut">
              <a:rPr lang="en-GB" smtClean="0"/>
              <a:pPr/>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553884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9954DE2-5A82-4941-A41C-11323F7FF77F}" type="datetimeFigureOut">
              <a:rPr lang="en-GB" smtClean="0"/>
              <a:pPr/>
              <a:t>05/11/2025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53289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9954DE2-5A82-4941-A41C-11323F7FF77F}" type="datetimeFigureOut">
              <a:rPr lang="en-GB" smtClean="0"/>
              <a:pPr/>
              <a:t>05/11/2025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3223295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9954DE2-5A82-4941-A41C-11323F7FF77F}" type="datetimeFigureOut">
              <a:rPr lang="en-GB" smtClean="0"/>
              <a:pPr/>
              <a:t>05/11/2025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1791200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954DE2-5A82-4941-A41C-11323F7FF77F}" type="datetimeFigureOut">
              <a:rPr lang="en-GB" smtClean="0"/>
              <a:pPr/>
              <a:t>05/11/2025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2744904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9954DE2-5A82-4941-A41C-11323F7FF77F}" type="datetimeFigureOut">
              <a:rPr lang="en-GB" smtClean="0"/>
              <a:pPr/>
              <a:t>05/11/2025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995660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9954DE2-5A82-4941-A41C-11323F7FF77F}" type="datetimeFigureOut">
              <a:rPr lang="en-GB" smtClean="0"/>
              <a:pPr/>
              <a:t>05/11/2025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830511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954DE2-5A82-4941-A41C-11323F7FF77F}" type="datetimeFigureOut">
              <a:rPr lang="en-GB" smtClean="0"/>
              <a:pPr/>
              <a:t>05/11/2025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E9B0A9-0C02-4C54-8B70-ADDBD6F6DCCA}" type="slidenum">
              <a:rPr lang="en-GB" smtClean="0"/>
              <a:pPr/>
              <a:t>‹#›</a:t>
            </a:fld>
            <a:endParaRPr lang="en-GB"/>
          </a:p>
        </p:txBody>
      </p:sp>
    </p:spTree>
    <p:extLst>
      <p:ext uri="{BB962C8B-B14F-4D97-AF65-F5344CB8AC3E}">
        <p14:creationId xmlns:p14="http://schemas.microsoft.com/office/powerpoint/2010/main" val="1272554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004014"/>
          </a:xfrm>
        </p:spPr>
        <p:txBody>
          <a:bodyPr/>
          <a:lstStyle/>
          <a:p>
            <a:r>
              <a:rPr lang="en-GB" b="1" dirty="0" smtClean="0">
                <a:solidFill>
                  <a:srgbClr val="002060"/>
                </a:solidFill>
              </a:rPr>
              <a:t>INTRODUCTION TO MISSIOLOGY</a:t>
            </a:r>
            <a:endParaRPr lang="en-GB" b="1" dirty="0">
              <a:solidFill>
                <a:srgbClr val="002060"/>
              </a:solidFill>
            </a:endParaRPr>
          </a:p>
        </p:txBody>
      </p:sp>
      <p:sp>
        <p:nvSpPr>
          <p:cNvPr id="3" name="Subtitle 2"/>
          <p:cNvSpPr>
            <a:spLocks noGrp="1"/>
          </p:cNvSpPr>
          <p:nvPr>
            <p:ph type="subTitle" idx="1"/>
          </p:nvPr>
        </p:nvSpPr>
        <p:spPr>
          <a:xfrm>
            <a:off x="1143000" y="3602038"/>
            <a:ext cx="6858000" cy="1980156"/>
          </a:xfrm>
        </p:spPr>
        <p:txBody>
          <a:bodyPr>
            <a:normAutofit lnSpcReduction="10000"/>
          </a:bodyPr>
          <a:lstStyle/>
          <a:p>
            <a:r>
              <a:rPr lang="en-GB" sz="4400" b="1" dirty="0" smtClean="0">
                <a:solidFill>
                  <a:srgbClr val="FF0000"/>
                </a:solidFill>
              </a:rPr>
              <a:t>CLASS FOUR</a:t>
            </a:r>
          </a:p>
          <a:p>
            <a:r>
              <a:rPr lang="en-GB" sz="4400" b="1" dirty="0" smtClean="0">
                <a:solidFill>
                  <a:srgbClr val="FF0000"/>
                </a:solidFill>
              </a:rPr>
              <a:t>The Old Testament and Mission</a:t>
            </a:r>
            <a:endParaRPr lang="en-GB" sz="4400" b="1" dirty="0">
              <a:solidFill>
                <a:srgbClr val="FF0000"/>
              </a:solidFill>
            </a:endParaRPr>
          </a:p>
        </p:txBody>
      </p:sp>
    </p:spTree>
    <p:extLst>
      <p:ext uri="{BB962C8B-B14F-4D97-AF65-F5344CB8AC3E}">
        <p14:creationId xmlns:p14="http://schemas.microsoft.com/office/powerpoint/2010/main" val="37539642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235" y="145320"/>
            <a:ext cx="7886700" cy="672365"/>
          </a:xfrm>
        </p:spPr>
        <p:txBody>
          <a:bodyPr>
            <a:normAutofit fontScale="90000"/>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505097" y="1055077"/>
            <a:ext cx="8334103" cy="5546019"/>
          </a:xfrm>
        </p:spPr>
        <p:txBody>
          <a:bodyPr>
            <a:noAutofit/>
          </a:bodyPr>
          <a:lstStyle/>
          <a:p>
            <a:pPr marL="0" indent="0">
              <a:buNone/>
            </a:pPr>
            <a:r>
              <a:rPr lang="en-US" sz="3200" b="1" dirty="0" smtClean="0">
                <a:solidFill>
                  <a:srgbClr val="FF0000"/>
                </a:solidFill>
              </a:rPr>
              <a:t>Blessing is missional and historical</a:t>
            </a:r>
          </a:p>
          <a:p>
            <a:pPr marL="0" indent="0">
              <a:buNone/>
            </a:pPr>
            <a:r>
              <a:rPr lang="en-US" sz="3200" b="1" dirty="0" smtClean="0">
                <a:solidFill>
                  <a:srgbClr val="002060"/>
                </a:solidFill>
              </a:rPr>
              <a:t>“Blessing here as a command, as a task, as a role is something that goes beyond the sense of creational abundance that we have seen so far in Genesis. ‘Be a blessing’ thus entails a purpose and goal that stretches into the future. It is, in short, missional”.</a:t>
            </a:r>
          </a:p>
          <a:p>
            <a:pPr marL="0" indent="0">
              <a:buNone/>
            </a:pPr>
            <a:r>
              <a:rPr lang="en-US" sz="3200" b="1" dirty="0" smtClean="0">
                <a:solidFill>
                  <a:srgbClr val="FF0000"/>
                </a:solidFill>
              </a:rPr>
              <a:t>This is the command to restore what God had created, God’s own mission to his creation – it is, Wright argues, the beginning of the redemptive mission of God.</a:t>
            </a:r>
            <a:endParaRPr lang="en-GB" sz="3200" b="1" dirty="0">
              <a:solidFill>
                <a:srgbClr val="FF0000"/>
              </a:solidFill>
            </a:endParaRPr>
          </a:p>
        </p:txBody>
      </p:sp>
    </p:spTree>
    <p:extLst>
      <p:ext uri="{BB962C8B-B14F-4D97-AF65-F5344CB8AC3E}">
        <p14:creationId xmlns:p14="http://schemas.microsoft.com/office/powerpoint/2010/main" val="40695011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162904"/>
            <a:ext cx="7886700" cy="716327"/>
          </a:xfrm>
        </p:spPr>
        <p:txBody>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628649" y="1125415"/>
            <a:ext cx="8097339" cy="5362471"/>
          </a:xfrm>
        </p:spPr>
        <p:txBody>
          <a:bodyPr>
            <a:normAutofit/>
          </a:bodyPr>
          <a:lstStyle/>
          <a:p>
            <a:pPr marL="0" indent="0">
              <a:buNone/>
            </a:pPr>
            <a:r>
              <a:rPr lang="en-US" sz="3200" b="1" dirty="0" smtClean="0">
                <a:solidFill>
                  <a:srgbClr val="002060"/>
                </a:solidFill>
              </a:rPr>
              <a:t>This is the beginning of the story of God’s redemptive plan which requires a human being (the seed of Eve) to crush the serpent (Gen 3:15). </a:t>
            </a:r>
          </a:p>
          <a:p>
            <a:pPr marL="0" indent="0">
              <a:buNone/>
            </a:pPr>
            <a:r>
              <a:rPr lang="en-US" sz="3200" b="1" dirty="0" smtClean="0">
                <a:solidFill>
                  <a:srgbClr val="FF0000"/>
                </a:solidFill>
              </a:rPr>
              <a:t>It is the seed of Abraham who will do this, who will be the blessing to all the peoples of the earth.</a:t>
            </a:r>
          </a:p>
          <a:p>
            <a:pPr marL="0" indent="0">
              <a:buNone/>
            </a:pPr>
            <a:r>
              <a:rPr lang="en-US" sz="3200" b="1" dirty="0" smtClean="0">
                <a:solidFill>
                  <a:srgbClr val="002060"/>
                </a:solidFill>
              </a:rPr>
              <a:t>Hence the relation of Jesus to both Adam and to Abraham in the New Testament, the one who has come to crush the power of death.</a:t>
            </a:r>
            <a:endParaRPr lang="en-GB" sz="3200" b="1" dirty="0">
              <a:solidFill>
                <a:srgbClr val="002060"/>
              </a:solidFill>
            </a:endParaRPr>
          </a:p>
        </p:txBody>
      </p:sp>
    </p:spTree>
    <p:extLst>
      <p:ext uri="{BB962C8B-B14F-4D97-AF65-F5344CB8AC3E}">
        <p14:creationId xmlns:p14="http://schemas.microsoft.com/office/powerpoint/2010/main" val="10705618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78" y="162904"/>
            <a:ext cx="7886700" cy="698742"/>
          </a:xfrm>
        </p:spPr>
        <p:txBody>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374469" y="1081454"/>
            <a:ext cx="8351519" cy="5406432"/>
          </a:xfrm>
        </p:spPr>
        <p:txBody>
          <a:bodyPr>
            <a:noAutofit/>
          </a:bodyPr>
          <a:lstStyle/>
          <a:p>
            <a:pPr marL="0" indent="0">
              <a:buNone/>
            </a:pPr>
            <a:r>
              <a:rPr lang="en-US" sz="3200" b="1" dirty="0" smtClean="0">
                <a:solidFill>
                  <a:srgbClr val="002060"/>
                </a:solidFill>
              </a:rPr>
              <a:t>Blessing is covenantal and ethical</a:t>
            </a:r>
          </a:p>
          <a:p>
            <a:pPr marL="0" indent="0">
              <a:buNone/>
            </a:pPr>
            <a:r>
              <a:rPr lang="en-US" sz="3200" b="1" dirty="0" smtClean="0">
                <a:solidFill>
                  <a:srgbClr val="FF0000"/>
                </a:solidFill>
              </a:rPr>
              <a:t>“The covenant includes God’s blessing but God’s blessing is not limited to the covenant”</a:t>
            </a:r>
          </a:p>
          <a:p>
            <a:pPr marL="0" indent="0">
              <a:buNone/>
            </a:pPr>
            <a:r>
              <a:rPr lang="en-US" sz="3200" b="1" dirty="0" smtClean="0">
                <a:solidFill>
                  <a:srgbClr val="002060"/>
                </a:solidFill>
              </a:rPr>
              <a:t>Cf. Ishmael, who is blessed, but with whom God does not make a covenant as he does with Isaac</a:t>
            </a:r>
          </a:p>
          <a:p>
            <a:pPr marL="0" indent="0">
              <a:buNone/>
            </a:pPr>
            <a:r>
              <a:rPr lang="en-US" sz="3200" b="1" dirty="0" smtClean="0">
                <a:solidFill>
                  <a:srgbClr val="FF0000"/>
                </a:solidFill>
              </a:rPr>
              <a:t>The ethical dimension lies in the fact that the idea of blessing is not a “prosperity gospel” – blessing and riches are not identical, but blessing depends on faith and obedience to God</a:t>
            </a:r>
            <a:endParaRPr lang="en-GB" sz="3200" b="1" dirty="0">
              <a:solidFill>
                <a:srgbClr val="FF0000"/>
              </a:solidFill>
            </a:endParaRPr>
          </a:p>
        </p:txBody>
      </p:sp>
    </p:spTree>
    <p:extLst>
      <p:ext uri="{BB962C8B-B14F-4D97-AF65-F5344CB8AC3E}">
        <p14:creationId xmlns:p14="http://schemas.microsoft.com/office/powerpoint/2010/main" val="28690084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36527"/>
            <a:ext cx="7886700" cy="663573"/>
          </a:xfrm>
        </p:spPr>
        <p:txBody>
          <a:bodyPr>
            <a:normAutofit fontScale="90000"/>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628650" y="975946"/>
            <a:ext cx="8097339" cy="5564192"/>
          </a:xfrm>
        </p:spPr>
        <p:txBody>
          <a:bodyPr/>
          <a:lstStyle/>
          <a:p>
            <a:pPr marL="0" indent="0">
              <a:buNone/>
            </a:pPr>
            <a:r>
              <a:rPr lang="en-US" b="1" dirty="0" smtClean="0">
                <a:solidFill>
                  <a:srgbClr val="FF0000"/>
                </a:solidFill>
              </a:rPr>
              <a:t>Blessing is multinational and Christological</a:t>
            </a:r>
          </a:p>
          <a:p>
            <a:pPr marL="0" indent="0">
              <a:buNone/>
            </a:pPr>
            <a:r>
              <a:rPr lang="en-US" b="1" dirty="0" smtClean="0">
                <a:solidFill>
                  <a:srgbClr val="002060"/>
                </a:solidFill>
              </a:rPr>
              <a:t>The problem of translating the phrase “be a blessing”</a:t>
            </a:r>
          </a:p>
          <a:p>
            <a:pPr marL="0" indent="0">
              <a:buNone/>
            </a:pPr>
            <a:r>
              <a:rPr lang="en-US" b="1" dirty="0" smtClean="0">
                <a:solidFill>
                  <a:srgbClr val="FF0000"/>
                </a:solidFill>
              </a:rPr>
              <a:t>Is it passive – will be blessed – or reflexive – will bless themselves?</a:t>
            </a:r>
          </a:p>
          <a:p>
            <a:pPr marL="0" indent="0">
              <a:buNone/>
            </a:pPr>
            <a:r>
              <a:rPr lang="en-US" b="1" dirty="0" smtClean="0">
                <a:solidFill>
                  <a:srgbClr val="002060"/>
                </a:solidFill>
              </a:rPr>
              <a:t>But in a way the two coincide – those who bless themselves using Abraham bless Abraham and will therefore be blessed by God.</a:t>
            </a:r>
          </a:p>
          <a:p>
            <a:pPr marL="0" indent="0">
              <a:buNone/>
            </a:pPr>
            <a:r>
              <a:rPr lang="en-US" b="1" dirty="0" smtClean="0">
                <a:solidFill>
                  <a:srgbClr val="FF0000"/>
                </a:solidFill>
              </a:rPr>
              <a:t>The </a:t>
            </a:r>
            <a:r>
              <a:rPr lang="en-US" b="1" dirty="0" err="1" smtClean="0">
                <a:solidFill>
                  <a:srgbClr val="FF0000"/>
                </a:solidFill>
              </a:rPr>
              <a:t>missiological</a:t>
            </a:r>
            <a:r>
              <a:rPr lang="en-US" b="1" dirty="0" smtClean="0">
                <a:solidFill>
                  <a:srgbClr val="FF0000"/>
                </a:solidFill>
              </a:rPr>
              <a:t> dimension comes in part through the blessing through Abraham – only by knowing the story of God’s activity in and through Abraham can they come to be blessed.</a:t>
            </a:r>
            <a:endParaRPr lang="en-GB" b="1" dirty="0">
              <a:solidFill>
                <a:srgbClr val="FF0000"/>
              </a:solidFill>
            </a:endParaRPr>
          </a:p>
        </p:txBody>
      </p:sp>
    </p:spTree>
    <p:extLst>
      <p:ext uri="{BB962C8B-B14F-4D97-AF65-F5344CB8AC3E}">
        <p14:creationId xmlns:p14="http://schemas.microsoft.com/office/powerpoint/2010/main" val="11837881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40896" y="145318"/>
            <a:ext cx="7886700" cy="769082"/>
          </a:xfrm>
        </p:spPr>
        <p:txBody>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473529" y="1081454"/>
            <a:ext cx="8221435" cy="5303017"/>
          </a:xfrm>
        </p:spPr>
        <p:txBody>
          <a:bodyPr>
            <a:normAutofit lnSpcReduction="10000"/>
          </a:bodyPr>
          <a:lstStyle/>
          <a:p>
            <a:pPr marL="0" indent="0">
              <a:buNone/>
            </a:pPr>
            <a:r>
              <a:rPr lang="en-GB" b="1" dirty="0" smtClean="0">
                <a:solidFill>
                  <a:srgbClr val="FF0000"/>
                </a:solidFill>
              </a:rPr>
              <a:t>Jeremiah the Missionary</a:t>
            </a:r>
          </a:p>
          <a:p>
            <a:pPr marL="0" indent="0">
              <a:buNone/>
            </a:pPr>
            <a:r>
              <a:rPr lang="en-GB" b="1" dirty="0" smtClean="0">
                <a:solidFill>
                  <a:schemeClr val="accent6">
                    <a:lumMod val="50000"/>
                  </a:schemeClr>
                </a:solidFill>
              </a:rPr>
              <a:t>The call of Jeremiah (1:5-10)   </a:t>
            </a:r>
          </a:p>
          <a:p>
            <a:pPr marL="0" indent="0">
              <a:buNone/>
            </a:pPr>
            <a:r>
              <a:rPr lang="en-GB" b="1" dirty="0" smtClean="0">
                <a:solidFill>
                  <a:srgbClr val="002060"/>
                </a:solidFill>
              </a:rPr>
              <a:t>"</a:t>
            </a:r>
            <a:r>
              <a:rPr lang="en-GB" b="1" dirty="0">
                <a:solidFill>
                  <a:srgbClr val="002060"/>
                </a:solidFill>
              </a:rPr>
              <a:t>Before I formed you in the womb I knew you, and before you were born I consecrated you; I appointed you a prophet to the nations."  </a:t>
            </a:r>
            <a:endParaRPr lang="en-GB" b="1" dirty="0" smtClean="0">
              <a:solidFill>
                <a:srgbClr val="002060"/>
              </a:solidFill>
            </a:endParaRPr>
          </a:p>
          <a:p>
            <a:pPr marL="0" indent="0">
              <a:buNone/>
            </a:pPr>
            <a:r>
              <a:rPr lang="en-GB" b="1" dirty="0" smtClean="0">
                <a:solidFill>
                  <a:srgbClr val="FF0000"/>
                </a:solidFill>
              </a:rPr>
              <a:t>Then </a:t>
            </a:r>
            <a:r>
              <a:rPr lang="en-GB" b="1" dirty="0">
                <a:solidFill>
                  <a:srgbClr val="FF0000"/>
                </a:solidFill>
              </a:rPr>
              <a:t>I said, "Ah, Lord GOD! Truly I do not know how to speak, for I am only a boy." </a:t>
            </a:r>
            <a:endParaRPr lang="en-GB" b="1" dirty="0" smtClean="0">
              <a:solidFill>
                <a:srgbClr val="FF0000"/>
              </a:solidFill>
            </a:endParaRPr>
          </a:p>
          <a:p>
            <a:pPr marL="0" indent="0">
              <a:buNone/>
            </a:pPr>
            <a:r>
              <a:rPr lang="en-GB" b="1" dirty="0" smtClean="0">
                <a:solidFill>
                  <a:schemeClr val="accent6">
                    <a:lumMod val="50000"/>
                  </a:schemeClr>
                </a:solidFill>
              </a:rPr>
              <a:t>But </a:t>
            </a:r>
            <a:r>
              <a:rPr lang="en-GB" b="1" dirty="0">
                <a:solidFill>
                  <a:schemeClr val="accent6">
                    <a:lumMod val="50000"/>
                  </a:schemeClr>
                </a:solidFill>
              </a:rPr>
              <a:t>the LORD said to me, </a:t>
            </a:r>
            <a:r>
              <a:rPr lang="en-GB" b="1" dirty="0">
                <a:solidFill>
                  <a:srgbClr val="002060"/>
                </a:solidFill>
              </a:rPr>
              <a:t>"Do not say, 'I am only a boy'; for you shall go to all to whom I send you, and you shall speak whatever I command </a:t>
            </a:r>
            <a:r>
              <a:rPr lang="en-GB" b="1" dirty="0" smtClean="0">
                <a:solidFill>
                  <a:srgbClr val="002060"/>
                </a:solidFill>
              </a:rPr>
              <a:t>you. </a:t>
            </a:r>
          </a:p>
          <a:p>
            <a:pPr marL="0" indent="0">
              <a:buNone/>
            </a:pPr>
            <a:r>
              <a:rPr lang="en-GB" b="1" dirty="0" smtClean="0">
                <a:solidFill>
                  <a:srgbClr val="002060"/>
                </a:solidFill>
              </a:rPr>
              <a:t>Do </a:t>
            </a:r>
            <a:r>
              <a:rPr lang="en-GB" b="1" dirty="0">
                <a:solidFill>
                  <a:srgbClr val="002060"/>
                </a:solidFill>
              </a:rPr>
              <a:t>not be afraid of them, for I am with you to deliver you, says the LORD</a:t>
            </a:r>
            <a:r>
              <a:rPr lang="en-GB" b="1" dirty="0" smtClean="0">
                <a:solidFill>
                  <a:srgbClr val="002060"/>
                </a:solidFill>
              </a:rPr>
              <a:t>."</a:t>
            </a:r>
            <a:endParaRPr lang="cs-CZ" b="1" dirty="0">
              <a:solidFill>
                <a:srgbClr val="002060"/>
              </a:solidFill>
            </a:endParaRPr>
          </a:p>
        </p:txBody>
      </p:sp>
    </p:spTree>
    <p:extLst>
      <p:ext uri="{BB962C8B-B14F-4D97-AF65-F5344CB8AC3E}">
        <p14:creationId xmlns:p14="http://schemas.microsoft.com/office/powerpoint/2010/main" val="4292188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02273" y="83772"/>
            <a:ext cx="7886700" cy="728887"/>
          </a:xfrm>
        </p:spPr>
        <p:txBody>
          <a:bodyPr>
            <a:normAutofit/>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200150"/>
            <a:ext cx="8311243" cy="5225143"/>
          </a:xfrm>
        </p:spPr>
        <p:txBody>
          <a:bodyPr>
            <a:normAutofit/>
          </a:bodyPr>
          <a:lstStyle/>
          <a:p>
            <a:pPr marL="0" indent="0">
              <a:buNone/>
            </a:pPr>
            <a:r>
              <a:rPr lang="en-US" sz="3200" b="1" dirty="0" smtClean="0">
                <a:solidFill>
                  <a:srgbClr val="FF0000"/>
                </a:solidFill>
              </a:rPr>
              <a:t>Jeremiah 1:5-10</a:t>
            </a:r>
            <a:endParaRPr lang="en-GB" sz="3200" b="1" dirty="0" smtClean="0">
              <a:solidFill>
                <a:srgbClr val="FF0000"/>
              </a:solidFill>
            </a:endParaRPr>
          </a:p>
          <a:p>
            <a:pPr marL="0" indent="0">
              <a:buNone/>
            </a:pPr>
            <a:r>
              <a:rPr lang="en-GB" sz="3200" b="1" dirty="0" smtClean="0">
                <a:solidFill>
                  <a:schemeClr val="accent6">
                    <a:lumMod val="50000"/>
                  </a:schemeClr>
                </a:solidFill>
              </a:rPr>
              <a:t>Then </a:t>
            </a:r>
            <a:r>
              <a:rPr lang="en-GB" sz="3200" b="1" dirty="0">
                <a:solidFill>
                  <a:schemeClr val="accent6">
                    <a:lumMod val="50000"/>
                  </a:schemeClr>
                </a:solidFill>
              </a:rPr>
              <a:t>the LORD put out his hand and touched my mouth; and the LORD said to me, </a:t>
            </a:r>
            <a:endParaRPr lang="en-GB" sz="3200" b="1" dirty="0" smtClean="0">
              <a:solidFill>
                <a:schemeClr val="accent6">
                  <a:lumMod val="50000"/>
                </a:schemeClr>
              </a:solidFill>
            </a:endParaRPr>
          </a:p>
          <a:p>
            <a:pPr marL="0" indent="0">
              <a:buNone/>
            </a:pPr>
            <a:r>
              <a:rPr lang="en-GB" sz="3200" b="1" dirty="0" smtClean="0">
                <a:solidFill>
                  <a:srgbClr val="002060"/>
                </a:solidFill>
              </a:rPr>
              <a:t>"</a:t>
            </a:r>
            <a:r>
              <a:rPr lang="en-GB" sz="3200" b="1" dirty="0">
                <a:solidFill>
                  <a:srgbClr val="002060"/>
                </a:solidFill>
              </a:rPr>
              <a:t>Now I have put my words in your mouth.  </a:t>
            </a:r>
            <a:endParaRPr lang="en-GB" sz="3200" b="1" dirty="0" smtClean="0">
              <a:solidFill>
                <a:srgbClr val="002060"/>
              </a:solidFill>
            </a:endParaRPr>
          </a:p>
          <a:p>
            <a:pPr marL="0" indent="0">
              <a:buNone/>
            </a:pPr>
            <a:r>
              <a:rPr lang="en-GB" sz="3200" b="1" dirty="0" smtClean="0">
                <a:solidFill>
                  <a:srgbClr val="002060"/>
                </a:solidFill>
              </a:rPr>
              <a:t>See</a:t>
            </a:r>
            <a:r>
              <a:rPr lang="en-GB" sz="3200" b="1" dirty="0">
                <a:solidFill>
                  <a:srgbClr val="002060"/>
                </a:solidFill>
              </a:rPr>
              <a:t>, today I appoint you over nations and over kingdoms, </a:t>
            </a:r>
            <a:endParaRPr lang="en-GB" sz="3200" b="1" dirty="0" smtClean="0">
              <a:solidFill>
                <a:srgbClr val="002060"/>
              </a:solidFill>
            </a:endParaRPr>
          </a:p>
          <a:p>
            <a:pPr marL="0" indent="0">
              <a:buNone/>
            </a:pPr>
            <a:r>
              <a:rPr lang="en-GB" sz="3200" b="1" dirty="0" smtClean="0">
                <a:solidFill>
                  <a:srgbClr val="002060"/>
                </a:solidFill>
              </a:rPr>
              <a:t>to </a:t>
            </a:r>
            <a:r>
              <a:rPr lang="en-GB" sz="3200" b="1" dirty="0">
                <a:solidFill>
                  <a:srgbClr val="002060"/>
                </a:solidFill>
              </a:rPr>
              <a:t>pluck up and to pull down, to destroy and to overthrow, to build and to plant."</a:t>
            </a:r>
            <a:endParaRPr lang="cs-CZ" sz="3200" dirty="0"/>
          </a:p>
        </p:txBody>
      </p:sp>
    </p:spTree>
    <p:extLst>
      <p:ext uri="{BB962C8B-B14F-4D97-AF65-F5344CB8AC3E}">
        <p14:creationId xmlns:p14="http://schemas.microsoft.com/office/powerpoint/2010/main" val="32791062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1065" y="162903"/>
            <a:ext cx="7886700" cy="728887"/>
          </a:xfrm>
        </p:spPr>
        <p:txBody>
          <a:bodyPr>
            <a:normAutofit/>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200150"/>
            <a:ext cx="8311243" cy="5225143"/>
          </a:xfrm>
        </p:spPr>
        <p:txBody>
          <a:bodyPr>
            <a:normAutofit/>
          </a:bodyPr>
          <a:lstStyle/>
          <a:p>
            <a:pPr marL="0" indent="0">
              <a:buNone/>
            </a:pPr>
            <a:r>
              <a:rPr lang="en-US" sz="3200" b="1" dirty="0" smtClean="0">
                <a:solidFill>
                  <a:schemeClr val="accent6">
                    <a:lumMod val="50000"/>
                  </a:schemeClr>
                </a:solidFill>
              </a:rPr>
              <a:t>The universality of the call </a:t>
            </a:r>
          </a:p>
          <a:p>
            <a:pPr marL="0" indent="0">
              <a:buNone/>
            </a:pPr>
            <a:r>
              <a:rPr lang="en-US" sz="3200" b="1" dirty="0" smtClean="0">
                <a:solidFill>
                  <a:srgbClr val="FF0000"/>
                </a:solidFill>
              </a:rPr>
              <a:t>“a prophet to the nations”</a:t>
            </a:r>
          </a:p>
          <a:p>
            <a:pPr marL="0" indent="0">
              <a:buNone/>
            </a:pPr>
            <a:r>
              <a:rPr lang="en-GB" sz="3200" b="1" dirty="0" smtClean="0">
                <a:solidFill>
                  <a:srgbClr val="002060"/>
                </a:solidFill>
              </a:rPr>
              <a:t>“You shall go to all to whom I send you”</a:t>
            </a:r>
            <a:endParaRPr lang="en-US" sz="3200" b="1" dirty="0" smtClean="0">
              <a:solidFill>
                <a:srgbClr val="002060"/>
              </a:solidFill>
            </a:endParaRPr>
          </a:p>
          <a:p>
            <a:pPr marL="0" indent="0">
              <a:buNone/>
            </a:pPr>
            <a:r>
              <a:rPr lang="en-US" sz="3200" b="1" dirty="0" smtClean="0">
                <a:solidFill>
                  <a:srgbClr val="FF0000"/>
                </a:solidFill>
              </a:rPr>
              <a:t>“You shall speak whatever I command”</a:t>
            </a:r>
          </a:p>
          <a:p>
            <a:pPr marL="0" indent="0">
              <a:buNone/>
            </a:pPr>
            <a:r>
              <a:rPr lang="en-US" sz="3200" b="1" dirty="0" smtClean="0">
                <a:solidFill>
                  <a:srgbClr val="002060"/>
                </a:solidFill>
              </a:rPr>
              <a:t>“I appoint you over nations”</a:t>
            </a:r>
          </a:p>
          <a:p>
            <a:pPr marL="0" indent="0">
              <a:buNone/>
            </a:pPr>
            <a:r>
              <a:rPr lang="en-US" sz="3200" b="1" dirty="0" smtClean="0">
                <a:solidFill>
                  <a:srgbClr val="FF0000"/>
                </a:solidFill>
              </a:rPr>
              <a:t>The task given to Jeremiah:</a:t>
            </a:r>
          </a:p>
          <a:p>
            <a:pPr marL="0" indent="0">
              <a:buNone/>
            </a:pPr>
            <a:r>
              <a:rPr lang="en-GB" sz="3200" b="1" dirty="0">
                <a:solidFill>
                  <a:srgbClr val="002060"/>
                </a:solidFill>
              </a:rPr>
              <a:t>to pluck up and to pull down, to destroy and to overthrow, to build and to plant</a:t>
            </a:r>
            <a:endParaRPr lang="cs-CZ" sz="3200" dirty="0"/>
          </a:p>
        </p:txBody>
      </p:sp>
    </p:spTree>
    <p:extLst>
      <p:ext uri="{BB962C8B-B14F-4D97-AF65-F5344CB8AC3E}">
        <p14:creationId xmlns:p14="http://schemas.microsoft.com/office/powerpoint/2010/main" val="17012384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189280"/>
            <a:ext cx="7886700" cy="689951"/>
          </a:xfrm>
        </p:spPr>
        <p:txBody>
          <a:bodyPr>
            <a:normAutofit fontScale="90000"/>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200150"/>
            <a:ext cx="8311243" cy="5225143"/>
          </a:xfrm>
        </p:spPr>
        <p:txBody>
          <a:bodyPr/>
          <a:lstStyle/>
          <a:p>
            <a:pPr marL="0" indent="0">
              <a:buNone/>
            </a:pPr>
            <a:r>
              <a:rPr lang="en-GB" b="1" dirty="0" smtClean="0">
                <a:solidFill>
                  <a:srgbClr val="002060"/>
                </a:solidFill>
              </a:rPr>
              <a:t>Jeremiah’s task is both religious and political</a:t>
            </a:r>
          </a:p>
          <a:p>
            <a:pPr marL="0" indent="0">
              <a:buNone/>
            </a:pPr>
            <a:r>
              <a:rPr lang="en-GB" b="1" dirty="0" smtClean="0">
                <a:solidFill>
                  <a:srgbClr val="FF0000"/>
                </a:solidFill>
              </a:rPr>
              <a:t>“</a:t>
            </a:r>
            <a:r>
              <a:rPr lang="en-US" b="1" dirty="0" smtClean="0">
                <a:solidFill>
                  <a:srgbClr val="FF0000"/>
                </a:solidFill>
              </a:rPr>
              <a:t>And </a:t>
            </a:r>
            <a:r>
              <a:rPr lang="en-US" b="1" dirty="0">
                <a:solidFill>
                  <a:srgbClr val="FF0000"/>
                </a:solidFill>
              </a:rPr>
              <a:t>I for my part have made you today a fortified city, an iron pillar, and a bronze wall, against the whole </a:t>
            </a:r>
            <a:r>
              <a:rPr lang="en-US" b="1" dirty="0" smtClean="0">
                <a:solidFill>
                  <a:srgbClr val="FF0000"/>
                </a:solidFill>
              </a:rPr>
              <a:t>land - </a:t>
            </a:r>
            <a:r>
              <a:rPr lang="en-US" b="1" dirty="0">
                <a:solidFill>
                  <a:srgbClr val="FF0000"/>
                </a:solidFill>
              </a:rPr>
              <a:t>against the kings of Judah, its princes, its priests, and the people of the land.  </a:t>
            </a:r>
            <a:endParaRPr lang="en-US" b="1" baseline="30000" dirty="0">
              <a:solidFill>
                <a:srgbClr val="FF0000"/>
              </a:solidFill>
            </a:endParaRPr>
          </a:p>
          <a:p>
            <a:pPr marL="0" indent="0">
              <a:buNone/>
            </a:pPr>
            <a:r>
              <a:rPr lang="en-US" b="1" dirty="0" smtClean="0">
                <a:solidFill>
                  <a:srgbClr val="002060"/>
                </a:solidFill>
              </a:rPr>
              <a:t>They </a:t>
            </a:r>
            <a:r>
              <a:rPr lang="en-US" b="1" dirty="0">
                <a:solidFill>
                  <a:srgbClr val="002060"/>
                </a:solidFill>
              </a:rPr>
              <a:t>will fight against you; but they shall not prevail against you, for I am with you, says the LORD, to deliver you</a:t>
            </a:r>
            <a:r>
              <a:rPr lang="en-US" b="1" dirty="0" smtClean="0">
                <a:solidFill>
                  <a:srgbClr val="002060"/>
                </a:solidFill>
              </a:rPr>
              <a:t>.” </a:t>
            </a:r>
          </a:p>
          <a:p>
            <a:pPr marL="0" indent="0">
              <a:buNone/>
            </a:pPr>
            <a:r>
              <a:rPr lang="en-US" b="1" dirty="0" smtClean="0">
                <a:solidFill>
                  <a:srgbClr val="0070C0"/>
                </a:solidFill>
              </a:rPr>
              <a:t>Jeremiah </a:t>
            </a:r>
            <a:r>
              <a:rPr lang="en-US" b="1" dirty="0">
                <a:solidFill>
                  <a:srgbClr val="0070C0"/>
                </a:solidFill>
              </a:rPr>
              <a:t>1:18-19 </a:t>
            </a:r>
            <a:endParaRPr lang="cs-CZ" dirty="0">
              <a:solidFill>
                <a:srgbClr val="0070C0"/>
              </a:solidFill>
            </a:endParaRPr>
          </a:p>
        </p:txBody>
      </p:sp>
    </p:spTree>
    <p:extLst>
      <p:ext uri="{BB962C8B-B14F-4D97-AF65-F5344CB8AC3E}">
        <p14:creationId xmlns:p14="http://schemas.microsoft.com/office/powerpoint/2010/main" val="1890390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9858" y="189280"/>
            <a:ext cx="7886700" cy="728887"/>
          </a:xfrm>
        </p:spPr>
        <p:txBody>
          <a:bodyPr>
            <a:normAutofit/>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200150"/>
            <a:ext cx="8311243" cy="5225143"/>
          </a:xfrm>
        </p:spPr>
        <p:txBody>
          <a:bodyPr/>
          <a:lstStyle/>
          <a:p>
            <a:pPr marL="0" indent="0">
              <a:buNone/>
            </a:pPr>
            <a:r>
              <a:rPr lang="en-GB" sz="3200" b="1" dirty="0" smtClean="0">
                <a:solidFill>
                  <a:srgbClr val="002060"/>
                </a:solidFill>
              </a:rPr>
              <a:t>A prophet in a divided land, speaking against the status quo</a:t>
            </a:r>
          </a:p>
          <a:p>
            <a:pPr marL="0" indent="0">
              <a:buNone/>
            </a:pPr>
            <a:r>
              <a:rPr lang="en-GB" sz="3200" b="1" dirty="0" smtClean="0">
                <a:solidFill>
                  <a:srgbClr val="FF0000"/>
                </a:solidFill>
              </a:rPr>
              <a:t>“Jeremiah was a spokesperson for a political movement from within the Jerusalem establishment that… critiques textually, that is from the vantage point of the </a:t>
            </a:r>
            <a:r>
              <a:rPr lang="en-GB" sz="3200" b="1" i="1" dirty="0" err="1" smtClean="0">
                <a:solidFill>
                  <a:srgbClr val="FF0000"/>
                </a:solidFill>
              </a:rPr>
              <a:t>torah</a:t>
            </a:r>
            <a:r>
              <a:rPr lang="en-GB" sz="3200" b="1" dirty="0" smtClean="0">
                <a:solidFill>
                  <a:srgbClr val="FF0000"/>
                </a:solidFill>
              </a:rPr>
              <a:t>, the assumptions of Jerusalem’s political and religious establishment”</a:t>
            </a:r>
          </a:p>
          <a:p>
            <a:pPr marL="0" indent="0">
              <a:buNone/>
            </a:pPr>
            <a:r>
              <a:rPr lang="en-GB" sz="1800" b="1" dirty="0">
                <a:solidFill>
                  <a:srgbClr val="0070C0"/>
                </a:solidFill>
              </a:rPr>
              <a:t>Chris William Erdman, “Entering the Wreckage: Grief and Hope in Jeremiah and the </a:t>
            </a:r>
            <a:r>
              <a:rPr lang="en-GB" sz="1800" b="1" dirty="0" err="1">
                <a:solidFill>
                  <a:srgbClr val="0070C0"/>
                </a:solidFill>
              </a:rPr>
              <a:t>Rescripting</a:t>
            </a:r>
            <a:r>
              <a:rPr lang="en-GB" sz="1800" b="1" dirty="0">
                <a:solidFill>
                  <a:srgbClr val="0070C0"/>
                </a:solidFill>
              </a:rPr>
              <a:t> of the Pastoral Vocation in a Time of Geopolitical Crisis,” </a:t>
            </a:r>
            <a:r>
              <a:rPr lang="en-GB" sz="1800" b="1" i="1" dirty="0">
                <a:solidFill>
                  <a:srgbClr val="0070C0"/>
                </a:solidFill>
              </a:rPr>
              <a:t>International Review of Mission</a:t>
            </a:r>
            <a:r>
              <a:rPr lang="en-GB" sz="1800" b="1" dirty="0">
                <a:solidFill>
                  <a:srgbClr val="0070C0"/>
                </a:solidFill>
              </a:rPr>
              <a:t> 92:365 (2003) 169–77</a:t>
            </a:r>
          </a:p>
          <a:p>
            <a:pPr marL="0" indent="0">
              <a:buNone/>
            </a:pPr>
            <a:endParaRPr lang="cs-CZ" dirty="0"/>
          </a:p>
        </p:txBody>
      </p:sp>
    </p:spTree>
    <p:extLst>
      <p:ext uri="{BB962C8B-B14F-4D97-AF65-F5344CB8AC3E}">
        <p14:creationId xmlns:p14="http://schemas.microsoft.com/office/powerpoint/2010/main" val="2008219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9858" y="154111"/>
            <a:ext cx="7886700" cy="566859"/>
          </a:xfrm>
        </p:spPr>
        <p:txBody>
          <a:bodyPr>
            <a:normAutofit fontScale="90000"/>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200150"/>
            <a:ext cx="8311243" cy="5374821"/>
          </a:xfrm>
        </p:spPr>
        <p:txBody>
          <a:bodyPr>
            <a:normAutofit/>
          </a:bodyPr>
          <a:lstStyle/>
          <a:p>
            <a:pPr marL="0" indent="0">
              <a:buNone/>
            </a:pPr>
            <a:r>
              <a:rPr lang="en-GB" b="1" dirty="0" smtClean="0">
                <a:solidFill>
                  <a:srgbClr val="FF0000"/>
                </a:solidFill>
              </a:rPr>
              <a:t>Jeremiah and the Mission of Truth-Telling</a:t>
            </a:r>
          </a:p>
          <a:p>
            <a:pPr marL="0" indent="0">
              <a:buNone/>
            </a:pPr>
            <a:r>
              <a:rPr lang="en-US" b="1" dirty="0">
                <a:solidFill>
                  <a:srgbClr val="002060"/>
                </a:solidFill>
              </a:rPr>
              <a:t>Jeremiah is presented by the tradition that collected and compiled the </a:t>
            </a:r>
            <a:r>
              <a:rPr lang="en-US" b="1" dirty="0" smtClean="0">
                <a:solidFill>
                  <a:srgbClr val="002060"/>
                </a:solidFill>
              </a:rPr>
              <a:t>content of </a:t>
            </a:r>
            <a:r>
              <a:rPr lang="en-US" b="1" dirty="0">
                <a:solidFill>
                  <a:srgbClr val="002060"/>
                </a:solidFill>
              </a:rPr>
              <a:t>the book of Jeremiah as the person to whom Yahweh entrusted the </a:t>
            </a:r>
            <a:r>
              <a:rPr lang="en-US" b="1" dirty="0" smtClean="0">
                <a:solidFill>
                  <a:srgbClr val="002060"/>
                </a:solidFill>
              </a:rPr>
              <a:t>truth. This </a:t>
            </a:r>
            <a:r>
              <a:rPr lang="en-US" b="1" dirty="0">
                <a:solidFill>
                  <a:srgbClr val="002060"/>
                </a:solidFill>
              </a:rPr>
              <a:t>truth was disputed by most of the leaders of the society of the day, </a:t>
            </a:r>
            <a:r>
              <a:rPr lang="en-US" b="1" dirty="0" smtClean="0">
                <a:solidFill>
                  <a:srgbClr val="002060"/>
                </a:solidFill>
              </a:rPr>
              <a:t>who were </a:t>
            </a:r>
            <a:r>
              <a:rPr lang="en-US" b="1" dirty="0">
                <a:solidFill>
                  <a:srgbClr val="002060"/>
                </a:solidFill>
              </a:rPr>
              <a:t>uncomfortable with Jeremiah’s oracles of doom; they did their best to </a:t>
            </a:r>
            <a:r>
              <a:rPr lang="en-US" b="1" dirty="0" smtClean="0">
                <a:solidFill>
                  <a:srgbClr val="002060"/>
                </a:solidFill>
              </a:rPr>
              <a:t>influence the </a:t>
            </a:r>
            <a:r>
              <a:rPr lang="en-US" b="1" dirty="0">
                <a:solidFill>
                  <a:srgbClr val="002060"/>
                </a:solidFill>
              </a:rPr>
              <a:t>ordinary people, and dismissed Jeremiah’s message of a bleak future</a:t>
            </a:r>
            <a:r>
              <a:rPr lang="en-US" b="1" dirty="0" smtClean="0">
                <a:solidFill>
                  <a:srgbClr val="002060"/>
                </a:solidFill>
              </a:rPr>
              <a:t>. Both </a:t>
            </a:r>
            <a:r>
              <a:rPr lang="en-US" b="1" dirty="0">
                <a:solidFill>
                  <a:srgbClr val="002060"/>
                </a:solidFill>
              </a:rPr>
              <a:t>these leaders and Jeremiah claimed to have special knowledge </a:t>
            </a:r>
            <a:r>
              <a:rPr lang="en-US" b="1" dirty="0" smtClean="0">
                <a:solidFill>
                  <a:srgbClr val="002060"/>
                </a:solidFill>
              </a:rPr>
              <a:t>conferred </a:t>
            </a:r>
            <a:r>
              <a:rPr lang="en-GB" b="1" dirty="0" smtClean="0">
                <a:solidFill>
                  <a:srgbClr val="002060"/>
                </a:solidFill>
              </a:rPr>
              <a:t>by </a:t>
            </a:r>
            <a:r>
              <a:rPr lang="en-GB" b="1" dirty="0">
                <a:solidFill>
                  <a:srgbClr val="002060"/>
                </a:solidFill>
              </a:rPr>
              <a:t>Yahweh</a:t>
            </a:r>
            <a:r>
              <a:rPr lang="en-GB" b="1" dirty="0" smtClean="0">
                <a:solidFill>
                  <a:srgbClr val="002060"/>
                </a:solidFill>
              </a:rPr>
              <a:t>.</a:t>
            </a:r>
          </a:p>
          <a:p>
            <a:pPr marL="0" indent="0">
              <a:buNone/>
            </a:pPr>
            <a:r>
              <a:rPr lang="en-GB" sz="1800" b="1" dirty="0" smtClean="0">
                <a:solidFill>
                  <a:srgbClr val="00B0F0"/>
                </a:solidFill>
              </a:rPr>
              <a:t>Wilhelm </a:t>
            </a:r>
            <a:r>
              <a:rPr lang="en-GB" sz="1800" b="1" dirty="0" err="1" smtClean="0">
                <a:solidFill>
                  <a:srgbClr val="00B0F0"/>
                </a:solidFill>
              </a:rPr>
              <a:t>Wessels</a:t>
            </a:r>
            <a:r>
              <a:rPr lang="en-GB" sz="1800" b="1" dirty="0" smtClean="0">
                <a:solidFill>
                  <a:srgbClr val="00B0F0"/>
                </a:solidFill>
              </a:rPr>
              <a:t>, “Prophet </a:t>
            </a:r>
            <a:r>
              <a:rPr lang="en-GB" sz="1800" b="1" dirty="0">
                <a:solidFill>
                  <a:srgbClr val="00B0F0"/>
                </a:solidFill>
              </a:rPr>
              <a:t>versus </a:t>
            </a:r>
            <a:r>
              <a:rPr lang="en-GB" sz="1800" b="1" dirty="0" smtClean="0">
                <a:solidFill>
                  <a:srgbClr val="00B0F0"/>
                </a:solidFill>
              </a:rPr>
              <a:t>Prophet in the Book of Jeremiah: In Search of the True Prophets,” </a:t>
            </a:r>
            <a:r>
              <a:rPr lang="en-GB" sz="1800" b="1" i="1" dirty="0" smtClean="0">
                <a:solidFill>
                  <a:srgbClr val="00B0F0"/>
                </a:solidFill>
              </a:rPr>
              <a:t>Old Testament Essays </a:t>
            </a:r>
            <a:r>
              <a:rPr lang="en-GB" sz="1800" b="1" dirty="0" smtClean="0">
                <a:solidFill>
                  <a:srgbClr val="00B0F0"/>
                </a:solidFill>
              </a:rPr>
              <a:t>22:3 </a:t>
            </a:r>
            <a:r>
              <a:rPr lang="en-GB" sz="1800" b="1" dirty="0">
                <a:solidFill>
                  <a:srgbClr val="00B0F0"/>
                </a:solidFill>
              </a:rPr>
              <a:t>(2009</a:t>
            </a:r>
            <a:r>
              <a:rPr lang="en-GB" sz="1800" b="1" dirty="0" smtClean="0">
                <a:solidFill>
                  <a:srgbClr val="00B0F0"/>
                </a:solidFill>
              </a:rPr>
              <a:t>) 733-51, at 734.</a:t>
            </a:r>
            <a:endParaRPr lang="cs-CZ" sz="1800" b="1" dirty="0">
              <a:solidFill>
                <a:srgbClr val="00B0F0"/>
              </a:solidFill>
            </a:endParaRPr>
          </a:p>
        </p:txBody>
      </p:sp>
    </p:spTree>
    <p:extLst>
      <p:ext uri="{BB962C8B-B14F-4D97-AF65-F5344CB8AC3E}">
        <p14:creationId xmlns:p14="http://schemas.microsoft.com/office/powerpoint/2010/main" val="3496381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136527"/>
            <a:ext cx="7886700" cy="698742"/>
          </a:xfrm>
        </p:spPr>
        <p:txBody>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628649" y="1107831"/>
            <a:ext cx="8097339" cy="5380055"/>
          </a:xfrm>
        </p:spPr>
        <p:txBody>
          <a:bodyPr/>
          <a:lstStyle/>
          <a:p>
            <a:pPr marL="0" indent="0">
              <a:buNone/>
            </a:pPr>
            <a:r>
              <a:rPr lang="en-US" b="1" dirty="0" smtClean="0">
                <a:solidFill>
                  <a:srgbClr val="002060"/>
                </a:solidFill>
              </a:rPr>
              <a:t>Wright, </a:t>
            </a:r>
            <a:r>
              <a:rPr lang="en-US" b="1" i="1" dirty="0" smtClean="0">
                <a:solidFill>
                  <a:srgbClr val="002060"/>
                </a:solidFill>
              </a:rPr>
              <a:t>The Mission of God</a:t>
            </a:r>
            <a:r>
              <a:rPr lang="en-US" b="1" dirty="0" smtClean="0">
                <a:solidFill>
                  <a:srgbClr val="002060"/>
                </a:solidFill>
              </a:rPr>
              <a:t>, 192–221.</a:t>
            </a:r>
          </a:p>
          <a:p>
            <a:pPr marL="0" indent="0">
              <a:buNone/>
            </a:pPr>
            <a:r>
              <a:rPr lang="en-US" sz="3200" b="1" dirty="0" smtClean="0">
                <a:solidFill>
                  <a:srgbClr val="FF0000"/>
                </a:solidFill>
              </a:rPr>
              <a:t>Gen 12:1-3: </a:t>
            </a:r>
          </a:p>
          <a:p>
            <a:pPr marL="0" indent="0">
              <a:buNone/>
            </a:pPr>
            <a:r>
              <a:rPr lang="en-US" sz="3200" b="1" dirty="0" smtClean="0">
                <a:solidFill>
                  <a:srgbClr val="FF0000"/>
                </a:solidFill>
              </a:rPr>
              <a:t>Gal 3:8: </a:t>
            </a:r>
          </a:p>
          <a:p>
            <a:pPr marL="0" indent="0">
              <a:buNone/>
            </a:pPr>
            <a:r>
              <a:rPr lang="en-US" sz="3200" b="1" dirty="0" smtClean="0">
                <a:solidFill>
                  <a:srgbClr val="002060"/>
                </a:solidFill>
              </a:rPr>
              <a:t>“</a:t>
            </a:r>
            <a:r>
              <a:rPr lang="en-GB" sz="3200" b="1" dirty="0" smtClean="0">
                <a:solidFill>
                  <a:srgbClr val="002060"/>
                </a:solidFill>
              </a:rPr>
              <a:t>And </a:t>
            </a:r>
            <a:r>
              <a:rPr lang="en-GB" sz="3200" b="1" dirty="0">
                <a:solidFill>
                  <a:srgbClr val="002060"/>
                </a:solidFill>
              </a:rPr>
              <a:t>the scripture, foreseeing that God would justify the Gentiles by faith, declared the gospel beforehand to Abraham, saying, "All the Gentiles shall be blessed in </a:t>
            </a:r>
            <a:r>
              <a:rPr lang="en-GB" sz="3200" b="1" dirty="0" smtClean="0">
                <a:solidFill>
                  <a:srgbClr val="002060"/>
                </a:solidFill>
              </a:rPr>
              <a:t>you.”</a:t>
            </a:r>
          </a:p>
          <a:p>
            <a:pPr marL="0" indent="0">
              <a:buNone/>
            </a:pPr>
            <a:r>
              <a:rPr lang="en-GB" sz="3200" b="1" dirty="0" smtClean="0">
                <a:solidFill>
                  <a:srgbClr val="FF0000"/>
                </a:solidFill>
              </a:rPr>
              <a:t>Wright: the text from Genesis is “the gospel in advance”</a:t>
            </a:r>
            <a:endParaRPr lang="en-GB" sz="3200" b="1" dirty="0">
              <a:solidFill>
                <a:srgbClr val="FF0000"/>
              </a:solidFill>
            </a:endParaRPr>
          </a:p>
        </p:txBody>
      </p:sp>
    </p:spTree>
    <p:extLst>
      <p:ext uri="{BB962C8B-B14F-4D97-AF65-F5344CB8AC3E}">
        <p14:creationId xmlns:p14="http://schemas.microsoft.com/office/powerpoint/2010/main" val="9722993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118942"/>
            <a:ext cx="7886700" cy="728887"/>
          </a:xfrm>
        </p:spPr>
        <p:txBody>
          <a:bodyPr>
            <a:normAutofit/>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200150"/>
            <a:ext cx="8311243" cy="5225143"/>
          </a:xfrm>
        </p:spPr>
        <p:txBody>
          <a:bodyPr>
            <a:normAutofit lnSpcReduction="10000"/>
          </a:bodyPr>
          <a:lstStyle/>
          <a:p>
            <a:pPr marL="0" indent="0">
              <a:buNone/>
            </a:pPr>
            <a:r>
              <a:rPr lang="en-GB" b="1" dirty="0">
                <a:solidFill>
                  <a:srgbClr val="002060"/>
                </a:solidFill>
              </a:rPr>
              <a:t>Discerning between Truth and Falsehood</a:t>
            </a:r>
          </a:p>
          <a:p>
            <a:pPr marL="0" indent="0">
              <a:buNone/>
            </a:pPr>
            <a:r>
              <a:rPr lang="en-US" b="1" dirty="0">
                <a:solidFill>
                  <a:schemeClr val="accent6">
                    <a:lumMod val="50000"/>
                  </a:schemeClr>
                </a:solidFill>
              </a:rPr>
              <a:t>Thus says the LORD of hosts: </a:t>
            </a:r>
          </a:p>
          <a:p>
            <a:pPr marL="0" indent="0">
              <a:buNone/>
            </a:pPr>
            <a:r>
              <a:rPr lang="en-US" b="1" dirty="0">
                <a:solidFill>
                  <a:srgbClr val="FF0000"/>
                </a:solidFill>
              </a:rPr>
              <a:t>Do not listen to the words of the prophets who prophesy to you; they are deluding you. They speak visions of their own minds, not from the mouth of the LORD.  </a:t>
            </a:r>
          </a:p>
          <a:p>
            <a:pPr marL="0" indent="0">
              <a:buNone/>
            </a:pPr>
            <a:r>
              <a:rPr lang="en-US" b="1" dirty="0">
                <a:solidFill>
                  <a:srgbClr val="002060"/>
                </a:solidFill>
              </a:rPr>
              <a:t>They keep saying to those who despise the word of the LORD, "It shall be well with you"; and to all who stubbornly follow their own stubborn hearts, they say, "No calamity shall come upon you."  </a:t>
            </a:r>
          </a:p>
          <a:p>
            <a:pPr marL="0" indent="0">
              <a:buNone/>
            </a:pPr>
            <a:r>
              <a:rPr lang="en-US" b="1" dirty="0">
                <a:solidFill>
                  <a:srgbClr val="FF0000"/>
                </a:solidFill>
              </a:rPr>
              <a:t>… I did not send the prophets, yet they ran; I did not speak to them, yet they prophesied. </a:t>
            </a:r>
          </a:p>
          <a:p>
            <a:pPr marL="0" indent="0">
              <a:buNone/>
            </a:pPr>
            <a:r>
              <a:rPr lang="en-US" sz="1700" b="1" dirty="0">
                <a:solidFill>
                  <a:schemeClr val="accent6">
                    <a:lumMod val="50000"/>
                  </a:schemeClr>
                </a:solidFill>
              </a:rPr>
              <a:t>Jeremiah 23:16-21  </a:t>
            </a:r>
          </a:p>
          <a:p>
            <a:pPr marL="0" indent="0">
              <a:buNone/>
            </a:pPr>
            <a:endParaRPr lang="cs-CZ" dirty="0"/>
          </a:p>
        </p:txBody>
      </p:sp>
    </p:spTree>
    <p:extLst>
      <p:ext uri="{BB962C8B-B14F-4D97-AF65-F5344CB8AC3E}">
        <p14:creationId xmlns:p14="http://schemas.microsoft.com/office/powerpoint/2010/main" val="15962034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162903"/>
            <a:ext cx="7886700" cy="628405"/>
          </a:xfrm>
        </p:spPr>
        <p:txBody>
          <a:bodyPr>
            <a:normAutofit fontScale="90000"/>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200150"/>
            <a:ext cx="8311243" cy="5225143"/>
          </a:xfrm>
        </p:spPr>
        <p:txBody>
          <a:bodyPr/>
          <a:lstStyle/>
          <a:p>
            <a:pPr marL="0" indent="0">
              <a:buNone/>
            </a:pPr>
            <a:r>
              <a:rPr lang="en-US" b="1" dirty="0" smtClean="0">
                <a:solidFill>
                  <a:srgbClr val="FF0000"/>
                </a:solidFill>
              </a:rPr>
              <a:t>I </a:t>
            </a:r>
            <a:r>
              <a:rPr lang="en-US" b="1" dirty="0">
                <a:solidFill>
                  <a:srgbClr val="FF0000"/>
                </a:solidFill>
              </a:rPr>
              <a:t>have heard what the prophets have said who prophesy lies in my name, saying, "I have dreamed, I have dreamed!" </a:t>
            </a:r>
            <a:endParaRPr lang="en-US" b="1" dirty="0" smtClean="0">
              <a:solidFill>
                <a:srgbClr val="FF0000"/>
              </a:solidFill>
            </a:endParaRPr>
          </a:p>
          <a:p>
            <a:pPr marL="0" indent="0">
              <a:buNone/>
            </a:pPr>
            <a:r>
              <a:rPr lang="en-US" b="1" dirty="0" smtClean="0">
                <a:solidFill>
                  <a:srgbClr val="002060"/>
                </a:solidFill>
              </a:rPr>
              <a:t>How </a:t>
            </a:r>
            <a:r>
              <a:rPr lang="en-US" b="1" dirty="0">
                <a:solidFill>
                  <a:srgbClr val="002060"/>
                </a:solidFill>
              </a:rPr>
              <a:t>long? Will the hearts of the prophets ever turn </a:t>
            </a:r>
            <a:r>
              <a:rPr lang="en-US" b="1" dirty="0" smtClean="0">
                <a:solidFill>
                  <a:srgbClr val="002060"/>
                </a:solidFill>
              </a:rPr>
              <a:t>back - </a:t>
            </a:r>
            <a:r>
              <a:rPr lang="en-US" b="1" dirty="0">
                <a:solidFill>
                  <a:srgbClr val="002060"/>
                </a:solidFill>
              </a:rPr>
              <a:t>those who prophesy lies, and who prophesy the deceit of their own heart? </a:t>
            </a:r>
            <a:endParaRPr lang="en-US" b="1" dirty="0" smtClean="0">
              <a:solidFill>
                <a:srgbClr val="002060"/>
              </a:solidFill>
            </a:endParaRPr>
          </a:p>
          <a:p>
            <a:pPr marL="0" indent="0">
              <a:buNone/>
            </a:pPr>
            <a:r>
              <a:rPr lang="en-US" b="1" dirty="0" smtClean="0">
                <a:solidFill>
                  <a:srgbClr val="FF0000"/>
                </a:solidFill>
              </a:rPr>
              <a:t>They </a:t>
            </a:r>
            <a:r>
              <a:rPr lang="en-US" b="1" dirty="0">
                <a:solidFill>
                  <a:srgbClr val="FF0000"/>
                </a:solidFill>
              </a:rPr>
              <a:t>plan to make my people forget my name by their dreams that they tell one another, just as their ancestors forgot my name for Baal. </a:t>
            </a:r>
            <a:endParaRPr lang="en-US" b="1" dirty="0" smtClean="0">
              <a:solidFill>
                <a:srgbClr val="FF0000"/>
              </a:solidFill>
            </a:endParaRPr>
          </a:p>
          <a:p>
            <a:pPr marL="0" indent="0">
              <a:buNone/>
            </a:pPr>
            <a:r>
              <a:rPr lang="en-US" b="1" dirty="0" smtClean="0">
                <a:solidFill>
                  <a:srgbClr val="002060"/>
                </a:solidFill>
              </a:rPr>
              <a:t>Let </a:t>
            </a:r>
            <a:r>
              <a:rPr lang="en-US" b="1" dirty="0">
                <a:solidFill>
                  <a:srgbClr val="002060"/>
                </a:solidFill>
              </a:rPr>
              <a:t>the prophet who has a dream tell the dream, but let the one who has my word speak my word faithfully</a:t>
            </a:r>
            <a:r>
              <a:rPr lang="en-US" b="1" dirty="0" smtClean="0">
                <a:solidFill>
                  <a:srgbClr val="002060"/>
                </a:solidFill>
              </a:rPr>
              <a:t>.</a:t>
            </a:r>
            <a:r>
              <a:rPr lang="en-US" b="1" dirty="0">
                <a:solidFill>
                  <a:srgbClr val="002060"/>
                </a:solidFill>
              </a:rPr>
              <a:t> </a:t>
            </a:r>
            <a:endParaRPr lang="en-US" b="1" dirty="0" smtClean="0">
              <a:solidFill>
                <a:srgbClr val="002060"/>
              </a:solidFill>
            </a:endParaRPr>
          </a:p>
          <a:p>
            <a:pPr marL="0" indent="0">
              <a:buNone/>
            </a:pPr>
            <a:r>
              <a:rPr lang="en-US" sz="1800" b="1" dirty="0" smtClean="0">
                <a:solidFill>
                  <a:schemeClr val="accent6">
                    <a:lumMod val="50000"/>
                  </a:schemeClr>
                </a:solidFill>
              </a:rPr>
              <a:t>Jeremiah </a:t>
            </a:r>
            <a:r>
              <a:rPr lang="en-US" sz="1800" b="1" dirty="0">
                <a:solidFill>
                  <a:schemeClr val="accent6">
                    <a:lumMod val="50000"/>
                  </a:schemeClr>
                </a:solidFill>
              </a:rPr>
              <a:t>23:25-28 </a:t>
            </a:r>
            <a:endParaRPr lang="cs-CZ" sz="1800" dirty="0">
              <a:solidFill>
                <a:schemeClr val="accent6">
                  <a:lumMod val="50000"/>
                </a:schemeClr>
              </a:solidFill>
            </a:endParaRPr>
          </a:p>
        </p:txBody>
      </p:sp>
    </p:spTree>
    <p:extLst>
      <p:ext uri="{BB962C8B-B14F-4D97-AF65-F5344CB8AC3E}">
        <p14:creationId xmlns:p14="http://schemas.microsoft.com/office/powerpoint/2010/main" val="3757001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37443" y="154110"/>
            <a:ext cx="7886700" cy="769082"/>
          </a:xfrm>
        </p:spPr>
        <p:txBody>
          <a:bodyPr>
            <a:normAutofit/>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374469" y="1200150"/>
            <a:ext cx="8560525" cy="5435781"/>
          </a:xfrm>
        </p:spPr>
        <p:txBody>
          <a:bodyPr>
            <a:normAutofit lnSpcReduction="10000"/>
          </a:bodyPr>
          <a:lstStyle/>
          <a:p>
            <a:pPr marL="0" indent="0">
              <a:buNone/>
            </a:pPr>
            <a:r>
              <a:rPr lang="en-US" b="1" dirty="0" smtClean="0">
                <a:solidFill>
                  <a:srgbClr val="FF0000"/>
                </a:solidFill>
              </a:rPr>
              <a:t>See</a:t>
            </a:r>
            <a:r>
              <a:rPr lang="en-US" b="1" dirty="0">
                <a:solidFill>
                  <a:srgbClr val="FF0000"/>
                </a:solidFill>
              </a:rPr>
              <a:t>, therefore, I am against the prophets, says the LORD, who steal my words from one another.  </a:t>
            </a:r>
            <a:endParaRPr lang="en-US" b="1" dirty="0" smtClean="0">
              <a:solidFill>
                <a:srgbClr val="FF0000"/>
              </a:solidFill>
            </a:endParaRPr>
          </a:p>
          <a:p>
            <a:pPr marL="0" indent="0">
              <a:buNone/>
            </a:pPr>
            <a:r>
              <a:rPr lang="en-US" b="1" dirty="0" smtClean="0">
                <a:solidFill>
                  <a:srgbClr val="002060"/>
                </a:solidFill>
              </a:rPr>
              <a:t>See</a:t>
            </a:r>
            <a:r>
              <a:rPr lang="en-US" b="1" dirty="0">
                <a:solidFill>
                  <a:srgbClr val="002060"/>
                </a:solidFill>
              </a:rPr>
              <a:t>, I am against the prophets, says the LORD, who use their own tongues and say, "Says the LORD."  </a:t>
            </a:r>
            <a:endParaRPr lang="en-US" b="1" dirty="0" smtClean="0">
              <a:solidFill>
                <a:srgbClr val="002060"/>
              </a:solidFill>
            </a:endParaRPr>
          </a:p>
          <a:p>
            <a:pPr marL="0" indent="0">
              <a:buNone/>
            </a:pPr>
            <a:r>
              <a:rPr lang="en-US" b="1" dirty="0" smtClean="0">
                <a:solidFill>
                  <a:srgbClr val="FF0000"/>
                </a:solidFill>
              </a:rPr>
              <a:t>See</a:t>
            </a:r>
            <a:r>
              <a:rPr lang="en-US" b="1" dirty="0">
                <a:solidFill>
                  <a:srgbClr val="FF0000"/>
                </a:solidFill>
              </a:rPr>
              <a:t>, I am against those who prophesy lying dreams, says the LORD, and who tell them, and who lead my people astray by their lies and their recklessness, when I did not send them or appoint them; so they do not profit this people at all, says the LORD.  </a:t>
            </a:r>
            <a:endParaRPr lang="en-US" b="1" dirty="0" smtClean="0">
              <a:solidFill>
                <a:srgbClr val="FF0000"/>
              </a:solidFill>
            </a:endParaRPr>
          </a:p>
          <a:p>
            <a:pPr marL="0" indent="0">
              <a:buNone/>
            </a:pPr>
            <a:r>
              <a:rPr lang="en-US" b="1" dirty="0" smtClean="0">
                <a:solidFill>
                  <a:srgbClr val="002060"/>
                </a:solidFill>
              </a:rPr>
              <a:t>When </a:t>
            </a:r>
            <a:r>
              <a:rPr lang="en-US" b="1" dirty="0">
                <a:solidFill>
                  <a:srgbClr val="002060"/>
                </a:solidFill>
              </a:rPr>
              <a:t>this people, or a prophet, or a priest asks you, "What is the burden of the LORD?" you shall say to them, "You are the burden, and I will cast you off, says the LORD</a:t>
            </a:r>
            <a:r>
              <a:rPr lang="en-US" b="1" dirty="0" smtClean="0">
                <a:solidFill>
                  <a:srgbClr val="002060"/>
                </a:solidFill>
              </a:rPr>
              <a:t>.“</a:t>
            </a:r>
          </a:p>
          <a:p>
            <a:pPr marL="0" indent="0">
              <a:buNone/>
            </a:pPr>
            <a:r>
              <a:rPr lang="en-US" sz="1800" b="1" dirty="0" smtClean="0">
                <a:solidFill>
                  <a:schemeClr val="accent6">
                    <a:lumMod val="50000"/>
                  </a:schemeClr>
                </a:solidFill>
              </a:rPr>
              <a:t>Jeremiah 23:30-33 </a:t>
            </a:r>
            <a:endParaRPr lang="cs-CZ" sz="1800" b="1" dirty="0">
              <a:solidFill>
                <a:schemeClr val="accent6">
                  <a:lumMod val="50000"/>
                </a:schemeClr>
              </a:solidFill>
            </a:endParaRPr>
          </a:p>
        </p:txBody>
      </p:sp>
    </p:spTree>
    <p:extLst>
      <p:ext uri="{BB962C8B-B14F-4D97-AF65-F5344CB8AC3E}">
        <p14:creationId xmlns:p14="http://schemas.microsoft.com/office/powerpoint/2010/main" val="22228015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95160"/>
            <a:ext cx="7886700" cy="728887"/>
          </a:xfrm>
        </p:spPr>
        <p:txBody>
          <a:bodyPr>
            <a:normAutofit/>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400595" y="1062446"/>
            <a:ext cx="8534400" cy="5495108"/>
          </a:xfrm>
        </p:spPr>
        <p:txBody>
          <a:bodyPr>
            <a:normAutofit fontScale="92500" lnSpcReduction="20000"/>
          </a:bodyPr>
          <a:lstStyle/>
          <a:p>
            <a:pPr marL="0" indent="0">
              <a:buNone/>
            </a:pPr>
            <a:r>
              <a:rPr lang="en-GB" b="1" dirty="0" smtClean="0">
                <a:solidFill>
                  <a:schemeClr val="accent6">
                    <a:lumMod val="50000"/>
                  </a:schemeClr>
                </a:solidFill>
              </a:rPr>
              <a:t>Jeremiah and the Living Out of the Mission of God</a:t>
            </a:r>
            <a:endParaRPr lang="en-US" b="1" dirty="0" smtClean="0">
              <a:solidFill>
                <a:schemeClr val="accent6">
                  <a:lumMod val="50000"/>
                </a:schemeClr>
              </a:solidFill>
            </a:endParaRPr>
          </a:p>
          <a:p>
            <a:pPr marL="0" indent="0">
              <a:buNone/>
            </a:pPr>
            <a:r>
              <a:rPr lang="en-US" b="1" dirty="0" smtClean="0">
                <a:solidFill>
                  <a:srgbClr val="FF0000"/>
                </a:solidFill>
              </a:rPr>
              <a:t>Thus </a:t>
            </a:r>
            <a:r>
              <a:rPr lang="en-US" b="1" dirty="0">
                <a:solidFill>
                  <a:srgbClr val="FF0000"/>
                </a:solidFill>
              </a:rPr>
              <a:t>said the LORD to me, </a:t>
            </a:r>
            <a:endParaRPr lang="en-US" b="1" dirty="0" smtClean="0">
              <a:solidFill>
                <a:srgbClr val="FF0000"/>
              </a:solidFill>
            </a:endParaRPr>
          </a:p>
          <a:p>
            <a:pPr marL="0" indent="0">
              <a:buNone/>
            </a:pPr>
            <a:r>
              <a:rPr lang="en-US" b="1" dirty="0" smtClean="0">
                <a:solidFill>
                  <a:srgbClr val="002060"/>
                </a:solidFill>
              </a:rPr>
              <a:t>"</a:t>
            </a:r>
            <a:r>
              <a:rPr lang="en-US" b="1" dirty="0">
                <a:solidFill>
                  <a:srgbClr val="002060"/>
                </a:solidFill>
              </a:rPr>
              <a:t>Go and buy yourself a linen loincloth, and put it on your loins, but do not dip it in water."  </a:t>
            </a:r>
            <a:endParaRPr lang="en-US" b="1" dirty="0" smtClean="0">
              <a:solidFill>
                <a:srgbClr val="002060"/>
              </a:solidFill>
            </a:endParaRPr>
          </a:p>
          <a:p>
            <a:pPr marL="0" indent="0">
              <a:buNone/>
            </a:pPr>
            <a:r>
              <a:rPr lang="en-US" b="1" dirty="0" smtClean="0">
                <a:solidFill>
                  <a:srgbClr val="FF0000"/>
                </a:solidFill>
              </a:rPr>
              <a:t>So </a:t>
            </a:r>
            <a:r>
              <a:rPr lang="en-US" b="1" dirty="0">
                <a:solidFill>
                  <a:srgbClr val="FF0000"/>
                </a:solidFill>
              </a:rPr>
              <a:t>I bought a loincloth according to the word of the LORD, and put it on my loins. </a:t>
            </a:r>
            <a:endParaRPr lang="en-US" b="1" dirty="0" smtClean="0">
              <a:solidFill>
                <a:srgbClr val="FF0000"/>
              </a:solidFill>
            </a:endParaRPr>
          </a:p>
          <a:p>
            <a:pPr marL="0" indent="0">
              <a:buNone/>
            </a:pPr>
            <a:r>
              <a:rPr lang="en-US" b="1" dirty="0" smtClean="0">
                <a:solidFill>
                  <a:srgbClr val="FF0000"/>
                </a:solidFill>
              </a:rPr>
              <a:t>And </a:t>
            </a:r>
            <a:r>
              <a:rPr lang="en-US" b="1" dirty="0">
                <a:solidFill>
                  <a:srgbClr val="FF0000"/>
                </a:solidFill>
              </a:rPr>
              <a:t>the word of the LORD came to me a second time, saying,  </a:t>
            </a:r>
            <a:endParaRPr lang="en-US" b="1" dirty="0" smtClean="0">
              <a:solidFill>
                <a:srgbClr val="FF0000"/>
              </a:solidFill>
            </a:endParaRPr>
          </a:p>
          <a:p>
            <a:pPr marL="0" indent="0">
              <a:buNone/>
            </a:pPr>
            <a:r>
              <a:rPr lang="en-US" b="1" dirty="0" smtClean="0">
                <a:solidFill>
                  <a:srgbClr val="002060"/>
                </a:solidFill>
              </a:rPr>
              <a:t>"</a:t>
            </a:r>
            <a:r>
              <a:rPr lang="en-US" b="1" dirty="0">
                <a:solidFill>
                  <a:srgbClr val="002060"/>
                </a:solidFill>
              </a:rPr>
              <a:t>Take the loincloth that you bought and are wearing, and go now to the Euphrates, and hide it there in a cleft of the rock."  </a:t>
            </a:r>
            <a:endParaRPr lang="en-US" b="1" dirty="0" smtClean="0">
              <a:solidFill>
                <a:srgbClr val="002060"/>
              </a:solidFill>
            </a:endParaRPr>
          </a:p>
          <a:p>
            <a:pPr marL="0" indent="0">
              <a:buNone/>
            </a:pPr>
            <a:r>
              <a:rPr lang="en-US" b="1" dirty="0" smtClean="0">
                <a:solidFill>
                  <a:srgbClr val="FF0000"/>
                </a:solidFill>
              </a:rPr>
              <a:t>So </a:t>
            </a:r>
            <a:r>
              <a:rPr lang="en-US" b="1" dirty="0">
                <a:solidFill>
                  <a:srgbClr val="FF0000"/>
                </a:solidFill>
              </a:rPr>
              <a:t>I went, and hid it by the Euphrates, as the LORD commanded me.  </a:t>
            </a:r>
            <a:endParaRPr lang="en-US" b="1" dirty="0" smtClean="0">
              <a:solidFill>
                <a:srgbClr val="FF0000"/>
              </a:solidFill>
            </a:endParaRPr>
          </a:p>
          <a:p>
            <a:pPr marL="0" indent="0">
              <a:buNone/>
            </a:pPr>
            <a:r>
              <a:rPr lang="en-US" b="1" dirty="0" smtClean="0">
                <a:solidFill>
                  <a:srgbClr val="FF0000"/>
                </a:solidFill>
              </a:rPr>
              <a:t>And </a:t>
            </a:r>
            <a:r>
              <a:rPr lang="en-US" b="1" dirty="0">
                <a:solidFill>
                  <a:srgbClr val="FF0000"/>
                </a:solidFill>
              </a:rPr>
              <a:t>after many days the LORD said to me, </a:t>
            </a:r>
            <a:r>
              <a:rPr lang="en-US" b="1" dirty="0">
                <a:solidFill>
                  <a:srgbClr val="002060"/>
                </a:solidFill>
              </a:rPr>
              <a:t>"Go now to the Euphrates, and take from there the loincloth that I commanded you to hide there</a:t>
            </a:r>
            <a:r>
              <a:rPr lang="en-US" b="1" dirty="0" smtClean="0">
                <a:solidFill>
                  <a:srgbClr val="002060"/>
                </a:solidFill>
              </a:rPr>
              <a:t>."</a:t>
            </a:r>
            <a:endParaRPr lang="cs-CZ" b="1" dirty="0">
              <a:solidFill>
                <a:srgbClr val="002060"/>
              </a:solidFill>
            </a:endParaRPr>
          </a:p>
        </p:txBody>
      </p:sp>
    </p:spTree>
    <p:extLst>
      <p:ext uri="{BB962C8B-B14F-4D97-AF65-F5344CB8AC3E}">
        <p14:creationId xmlns:p14="http://schemas.microsoft.com/office/powerpoint/2010/main" val="24637100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171695"/>
            <a:ext cx="7886700" cy="728887"/>
          </a:xfrm>
        </p:spPr>
        <p:txBody>
          <a:bodyPr>
            <a:normAutofit/>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055078"/>
            <a:ext cx="8311243" cy="5370216"/>
          </a:xfrm>
        </p:spPr>
        <p:txBody>
          <a:bodyPr>
            <a:noAutofit/>
          </a:bodyPr>
          <a:lstStyle/>
          <a:p>
            <a:pPr marL="0" indent="0">
              <a:buNone/>
            </a:pPr>
            <a:r>
              <a:rPr lang="en-US" sz="3200" b="1" dirty="0" smtClean="0">
                <a:solidFill>
                  <a:srgbClr val="FF0000"/>
                </a:solidFill>
              </a:rPr>
              <a:t>Then </a:t>
            </a:r>
            <a:r>
              <a:rPr lang="en-US" sz="3200" b="1" dirty="0">
                <a:solidFill>
                  <a:srgbClr val="FF0000"/>
                </a:solidFill>
              </a:rPr>
              <a:t>I went to the Euphrates, and dug, and I took the loincloth from the place where I had hidden it. </a:t>
            </a:r>
            <a:r>
              <a:rPr lang="en-US" sz="3200" b="1" dirty="0" smtClean="0">
                <a:solidFill>
                  <a:srgbClr val="FF0000"/>
                </a:solidFill>
              </a:rPr>
              <a:t>But </a:t>
            </a:r>
            <a:r>
              <a:rPr lang="en-US" sz="3200" b="1" dirty="0">
                <a:solidFill>
                  <a:srgbClr val="FF0000"/>
                </a:solidFill>
              </a:rPr>
              <a:t>now the loincloth was ruined; it was good for nothing</a:t>
            </a:r>
            <a:r>
              <a:rPr lang="en-US" sz="3200" b="1" dirty="0" smtClean="0">
                <a:solidFill>
                  <a:srgbClr val="FF0000"/>
                </a:solidFill>
              </a:rPr>
              <a:t>. Then </a:t>
            </a:r>
            <a:r>
              <a:rPr lang="en-US" sz="3200" b="1" dirty="0">
                <a:solidFill>
                  <a:srgbClr val="FF0000"/>
                </a:solidFill>
              </a:rPr>
              <a:t>the word of the LORD came to me:  </a:t>
            </a:r>
            <a:endParaRPr lang="en-US" sz="3200" b="1" dirty="0" smtClean="0">
              <a:solidFill>
                <a:srgbClr val="FF0000"/>
              </a:solidFill>
            </a:endParaRPr>
          </a:p>
          <a:p>
            <a:pPr marL="0" indent="0">
              <a:buNone/>
            </a:pPr>
            <a:r>
              <a:rPr lang="en-US" sz="3200" b="1" dirty="0" smtClean="0">
                <a:solidFill>
                  <a:srgbClr val="002060"/>
                </a:solidFill>
              </a:rPr>
              <a:t>Thus </a:t>
            </a:r>
            <a:r>
              <a:rPr lang="en-US" sz="3200" b="1" dirty="0">
                <a:solidFill>
                  <a:srgbClr val="002060"/>
                </a:solidFill>
              </a:rPr>
              <a:t>says the LORD: Just so I will ruin the pride of Judah and the great pride of Jerusalem.  </a:t>
            </a:r>
            <a:r>
              <a:rPr lang="en-US" sz="3200" b="1" dirty="0" smtClean="0">
                <a:solidFill>
                  <a:srgbClr val="002060"/>
                </a:solidFill>
              </a:rPr>
              <a:t>This </a:t>
            </a:r>
            <a:r>
              <a:rPr lang="en-US" sz="3200" b="1" dirty="0">
                <a:solidFill>
                  <a:srgbClr val="002060"/>
                </a:solidFill>
              </a:rPr>
              <a:t>evil people, who refuse to hear my words, who stubbornly follow their own will and have gone after other gods to serve them and worship them, shall be like this loincloth, which is good for nothing. </a:t>
            </a:r>
            <a:endParaRPr lang="cs-CZ" sz="3200" b="1" dirty="0">
              <a:solidFill>
                <a:srgbClr val="002060"/>
              </a:solidFill>
            </a:endParaRPr>
          </a:p>
        </p:txBody>
      </p:sp>
    </p:spTree>
    <p:extLst>
      <p:ext uri="{BB962C8B-B14F-4D97-AF65-F5344CB8AC3E}">
        <p14:creationId xmlns:p14="http://schemas.microsoft.com/office/powerpoint/2010/main" val="4251903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254977"/>
            <a:ext cx="7886700" cy="720970"/>
          </a:xfrm>
        </p:spPr>
        <p:txBody>
          <a:bodyPr>
            <a:normAutofit/>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200150"/>
            <a:ext cx="8311243" cy="5225143"/>
          </a:xfrm>
        </p:spPr>
        <p:txBody>
          <a:bodyPr/>
          <a:lstStyle/>
          <a:p>
            <a:pPr marL="0" indent="0">
              <a:buNone/>
            </a:pPr>
            <a:r>
              <a:rPr lang="en-US" b="1" dirty="0">
                <a:solidFill>
                  <a:srgbClr val="002060"/>
                </a:solidFill>
              </a:rPr>
              <a:t>For as the loincloth clings to one's loins, so I made the whole house of Israel and the whole house of Judah cling to me, says the LORD, in order that they might be for me a people, a name, a praise, and a glory. But they would not listen. </a:t>
            </a:r>
          </a:p>
          <a:p>
            <a:pPr marL="0" indent="0">
              <a:buNone/>
            </a:pPr>
            <a:r>
              <a:rPr lang="en-US" sz="1800" b="1" dirty="0">
                <a:solidFill>
                  <a:schemeClr val="accent6">
                    <a:lumMod val="50000"/>
                  </a:schemeClr>
                </a:solidFill>
              </a:rPr>
              <a:t>Jeremiah </a:t>
            </a:r>
            <a:r>
              <a:rPr lang="en-US" sz="1800" b="1" dirty="0" smtClean="0">
                <a:solidFill>
                  <a:schemeClr val="accent6">
                    <a:lumMod val="50000"/>
                  </a:schemeClr>
                </a:solidFill>
              </a:rPr>
              <a:t>13:1-11</a:t>
            </a:r>
          </a:p>
          <a:p>
            <a:pPr marL="0" indent="0">
              <a:buNone/>
            </a:pPr>
            <a:r>
              <a:rPr lang="en-US" b="1" dirty="0" smtClean="0">
                <a:solidFill>
                  <a:srgbClr val="FF0000"/>
                </a:solidFill>
              </a:rPr>
              <a:t>Through his actions, Jeremiah brings home to the people what is going on</a:t>
            </a:r>
          </a:p>
          <a:p>
            <a:pPr marL="0" indent="0">
              <a:buNone/>
            </a:pPr>
            <a:r>
              <a:rPr lang="en-US" b="1" dirty="0" smtClean="0">
                <a:solidFill>
                  <a:srgbClr val="FF0000"/>
                </a:solidFill>
              </a:rPr>
              <a:t>See also </a:t>
            </a:r>
            <a:r>
              <a:rPr lang="en-US" b="1" dirty="0" smtClean="0">
                <a:solidFill>
                  <a:schemeClr val="accent6">
                    <a:lumMod val="50000"/>
                  </a:schemeClr>
                </a:solidFill>
              </a:rPr>
              <a:t>Jeremiah</a:t>
            </a:r>
            <a:r>
              <a:rPr lang="en-US" b="1" dirty="0" smtClean="0">
                <a:solidFill>
                  <a:srgbClr val="FF0000"/>
                </a:solidFill>
              </a:rPr>
              <a:t> </a:t>
            </a:r>
            <a:r>
              <a:rPr lang="fr-FR" b="1" dirty="0" smtClean="0">
                <a:solidFill>
                  <a:schemeClr val="accent6">
                    <a:lumMod val="50000"/>
                  </a:schemeClr>
                </a:solidFill>
              </a:rPr>
              <a:t>16:1-4</a:t>
            </a:r>
            <a:r>
              <a:rPr lang="fr-FR" b="1" dirty="0">
                <a:solidFill>
                  <a:schemeClr val="accent6">
                    <a:lumMod val="50000"/>
                  </a:schemeClr>
                </a:solidFill>
              </a:rPr>
              <a:t>; 18:1-12; 19:1-2, 10-11; 27:1-28:17; 32:1–15; 43:8-13</a:t>
            </a:r>
            <a:r>
              <a:rPr lang="en-GB" b="1" dirty="0">
                <a:solidFill>
                  <a:schemeClr val="accent6">
                    <a:lumMod val="50000"/>
                  </a:schemeClr>
                </a:solidFill>
              </a:rPr>
              <a:t> ; 51:59–64</a:t>
            </a:r>
          </a:p>
          <a:p>
            <a:pPr marL="0" indent="0">
              <a:buNone/>
            </a:pPr>
            <a:endParaRPr lang="cs-CZ" dirty="0">
              <a:solidFill>
                <a:srgbClr val="FF0000"/>
              </a:solidFill>
            </a:endParaRPr>
          </a:p>
          <a:p>
            <a:pPr marL="0" indent="0">
              <a:buNone/>
            </a:pPr>
            <a:endParaRPr lang="cs-CZ" dirty="0"/>
          </a:p>
        </p:txBody>
      </p:sp>
    </p:spTree>
    <p:extLst>
      <p:ext uri="{BB962C8B-B14F-4D97-AF65-F5344CB8AC3E}">
        <p14:creationId xmlns:p14="http://schemas.microsoft.com/office/powerpoint/2010/main" val="72254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89280"/>
            <a:ext cx="7886700" cy="839420"/>
          </a:xfrm>
        </p:spPr>
        <p:txBody>
          <a:bodyPr/>
          <a:lstStyle/>
          <a:p>
            <a:pPr algn="ctr"/>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628650" y="1134208"/>
            <a:ext cx="7886700" cy="5042755"/>
          </a:xfrm>
        </p:spPr>
        <p:txBody>
          <a:bodyPr/>
          <a:lstStyle/>
          <a:p>
            <a:pPr marL="0" indent="0">
              <a:buNone/>
            </a:pPr>
            <a:r>
              <a:rPr lang="en-GB" b="1" dirty="0" smtClean="0">
                <a:solidFill>
                  <a:srgbClr val="002060"/>
                </a:solidFill>
              </a:rPr>
              <a:t>Jeremiah</a:t>
            </a:r>
          </a:p>
          <a:p>
            <a:pPr marL="0" indent="0">
              <a:buClr>
                <a:schemeClr val="accent6">
                  <a:lumMod val="50000"/>
                </a:schemeClr>
              </a:buClr>
              <a:buNone/>
            </a:pPr>
            <a:r>
              <a:rPr lang="en-GB" b="1" dirty="0" smtClean="0">
                <a:solidFill>
                  <a:srgbClr val="FF0000"/>
                </a:solidFill>
              </a:rPr>
              <a:t>	Mission in word and deed</a:t>
            </a:r>
          </a:p>
          <a:p>
            <a:pPr marL="0" indent="0">
              <a:buClr>
                <a:schemeClr val="accent6">
                  <a:lumMod val="50000"/>
                </a:schemeClr>
              </a:buClr>
              <a:buNone/>
            </a:pPr>
            <a:r>
              <a:rPr lang="en-GB" b="1" dirty="0" smtClean="0">
                <a:solidFill>
                  <a:srgbClr val="002060"/>
                </a:solidFill>
              </a:rPr>
              <a:t>	Mission and politics – against fake news and 	lies and forms of populism that are 	destructive</a:t>
            </a:r>
          </a:p>
          <a:p>
            <a:pPr marL="0" indent="0">
              <a:buClr>
                <a:schemeClr val="accent6">
                  <a:lumMod val="50000"/>
                </a:schemeClr>
              </a:buClr>
              <a:buNone/>
            </a:pPr>
            <a:r>
              <a:rPr lang="en-GB" b="1" dirty="0" smtClean="0">
                <a:solidFill>
                  <a:srgbClr val="FF0000"/>
                </a:solidFill>
              </a:rPr>
              <a:t>	Prophetic mission / prophetic dialogue</a:t>
            </a:r>
          </a:p>
          <a:p>
            <a:pPr marL="0" indent="0">
              <a:buClr>
                <a:schemeClr val="accent6">
                  <a:lumMod val="50000"/>
                </a:schemeClr>
              </a:buClr>
              <a:buNone/>
            </a:pPr>
            <a:r>
              <a:rPr lang="en-GB" b="1" dirty="0" smtClean="0">
                <a:solidFill>
                  <a:srgbClr val="002060"/>
                </a:solidFill>
              </a:rPr>
              <a:t>	Mission between hope and despair</a:t>
            </a:r>
          </a:p>
          <a:p>
            <a:pPr marL="0" indent="0">
              <a:buClr>
                <a:schemeClr val="accent6">
                  <a:lumMod val="50000"/>
                </a:schemeClr>
              </a:buClr>
              <a:buNone/>
            </a:pPr>
            <a:r>
              <a:rPr lang="en-GB" b="1" dirty="0" smtClean="0">
                <a:solidFill>
                  <a:srgbClr val="FF0000"/>
                </a:solidFill>
              </a:rPr>
              <a:t>	In what ways is Jeremiah a blessing to Israel 	and to the nations?</a:t>
            </a:r>
          </a:p>
        </p:txBody>
      </p:sp>
    </p:spTree>
    <p:extLst>
      <p:ext uri="{BB962C8B-B14F-4D97-AF65-F5344CB8AC3E}">
        <p14:creationId xmlns:p14="http://schemas.microsoft.com/office/powerpoint/2010/main" val="2248706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5" y="169184"/>
            <a:ext cx="7886700" cy="777873"/>
          </a:xfrm>
        </p:spPr>
        <p:txBody>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348343" y="1281793"/>
            <a:ext cx="8577943" cy="5206093"/>
          </a:xfrm>
        </p:spPr>
        <p:txBody>
          <a:bodyPr/>
          <a:lstStyle/>
          <a:p>
            <a:pPr marL="0" indent="0">
              <a:buNone/>
            </a:pPr>
            <a:r>
              <a:rPr lang="en-US" b="1" dirty="0" smtClean="0">
                <a:solidFill>
                  <a:srgbClr val="002060"/>
                </a:solidFill>
              </a:rPr>
              <a:t>Context within Genesis</a:t>
            </a:r>
          </a:p>
          <a:p>
            <a:pPr marL="0" indent="0">
              <a:buNone/>
            </a:pPr>
            <a:r>
              <a:rPr lang="en-US" b="1" dirty="0" smtClean="0">
                <a:solidFill>
                  <a:srgbClr val="FF0000"/>
                </a:solidFill>
              </a:rPr>
              <a:t>Beginning of the narrative proper of Genesis after the first 11 chapters, which show the sinfulness of humanity and God’s response of grace.</a:t>
            </a:r>
          </a:p>
          <a:p>
            <a:pPr marL="0" indent="0">
              <a:buNone/>
            </a:pPr>
            <a:r>
              <a:rPr lang="en-US" b="1" dirty="0" smtClean="0">
                <a:solidFill>
                  <a:srgbClr val="002060"/>
                </a:solidFill>
              </a:rPr>
              <a:t>This culminates in the covenant God makes through </a:t>
            </a:r>
            <a:r>
              <a:rPr lang="en-US" b="1" dirty="0">
                <a:solidFill>
                  <a:srgbClr val="002060"/>
                </a:solidFill>
              </a:rPr>
              <a:t>Noah </a:t>
            </a:r>
            <a:r>
              <a:rPr lang="en-US" b="1" dirty="0" smtClean="0">
                <a:solidFill>
                  <a:srgbClr val="002060"/>
                </a:solidFill>
              </a:rPr>
              <a:t>with all humanity and all creation: Gen 9:8–17.</a:t>
            </a:r>
          </a:p>
          <a:p>
            <a:pPr marL="0" indent="0">
              <a:buNone/>
            </a:pPr>
            <a:r>
              <a:rPr lang="en-US" b="1" dirty="0" smtClean="0">
                <a:solidFill>
                  <a:srgbClr val="FF0000"/>
                </a:solidFill>
              </a:rPr>
              <a:t>Chapters 10 and 11 </a:t>
            </a:r>
            <a:r>
              <a:rPr lang="en-US" b="1" dirty="0">
                <a:solidFill>
                  <a:srgbClr val="FF0000"/>
                </a:solidFill>
              </a:rPr>
              <a:t>complementary  – </a:t>
            </a:r>
            <a:r>
              <a:rPr lang="en-US" b="1" dirty="0" smtClean="0">
                <a:solidFill>
                  <a:srgbClr val="FF0000"/>
                </a:solidFill>
              </a:rPr>
              <a:t>scattering and attempting to control and come together against God.</a:t>
            </a:r>
          </a:p>
          <a:p>
            <a:pPr marL="0" indent="0">
              <a:buNone/>
            </a:pPr>
            <a:r>
              <a:rPr lang="en-US" b="1" dirty="0" smtClean="0">
                <a:solidFill>
                  <a:srgbClr val="002060"/>
                </a:solidFill>
              </a:rPr>
              <a:t>How to do mission against the attempts of people to prevent God’s mission being done?</a:t>
            </a:r>
            <a:endParaRPr lang="en-GB" b="1" dirty="0">
              <a:solidFill>
                <a:srgbClr val="002060"/>
              </a:solidFill>
            </a:endParaRPr>
          </a:p>
        </p:txBody>
      </p:sp>
    </p:spTree>
    <p:extLst>
      <p:ext uri="{BB962C8B-B14F-4D97-AF65-F5344CB8AC3E}">
        <p14:creationId xmlns:p14="http://schemas.microsoft.com/office/powerpoint/2010/main" val="36985272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902" y="198073"/>
            <a:ext cx="7886700" cy="760288"/>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304801" y="1428206"/>
            <a:ext cx="8638902" cy="5059680"/>
          </a:xfrm>
        </p:spPr>
        <p:txBody>
          <a:bodyPr>
            <a:normAutofit/>
          </a:bodyPr>
          <a:lstStyle/>
          <a:p>
            <a:pPr marL="0" indent="0">
              <a:buNone/>
            </a:pPr>
            <a:r>
              <a:rPr lang="en-GB" sz="3200" b="1" dirty="0" smtClean="0">
                <a:solidFill>
                  <a:srgbClr val="002060"/>
                </a:solidFill>
              </a:rPr>
              <a:t>Wright’s Translation of Gen 12:1-4</a:t>
            </a:r>
          </a:p>
          <a:p>
            <a:pPr marL="0" indent="0">
              <a:buNone/>
            </a:pPr>
            <a:r>
              <a:rPr lang="en-GB" sz="3200" b="1" dirty="0" smtClean="0">
                <a:solidFill>
                  <a:srgbClr val="FF0000"/>
                </a:solidFill>
              </a:rPr>
              <a:t>And YHWH said to Abram “Get yourself up and go from your land, and from your kindred, and from your father’s house, to the land that I will show you. And I will make you into a great nation, and I will bless you, and I will make your name great. And be a blessing. And I will bless those who bless you, whereas the one that belittles you I will curse; and in you will be blessed all kinship groups on the earth. And Abram went just as YHWH said to him.</a:t>
            </a:r>
            <a:endParaRPr lang="en-GB" sz="3200" b="1" dirty="0">
              <a:solidFill>
                <a:srgbClr val="FF0000"/>
              </a:solidFill>
            </a:endParaRPr>
          </a:p>
        </p:txBody>
      </p:sp>
    </p:spTree>
    <p:extLst>
      <p:ext uri="{BB962C8B-B14F-4D97-AF65-F5344CB8AC3E}">
        <p14:creationId xmlns:p14="http://schemas.microsoft.com/office/powerpoint/2010/main" val="36244272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180488"/>
            <a:ext cx="7886700" cy="733911"/>
          </a:xfrm>
        </p:spPr>
        <p:txBody>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628649" y="1428206"/>
            <a:ext cx="8097339" cy="5059680"/>
          </a:xfrm>
        </p:spPr>
        <p:txBody>
          <a:bodyPr>
            <a:normAutofit/>
          </a:bodyPr>
          <a:lstStyle/>
          <a:p>
            <a:pPr marL="0" indent="0">
              <a:buNone/>
            </a:pPr>
            <a:r>
              <a:rPr lang="en-GB" sz="3200" b="1" dirty="0" smtClean="0">
                <a:solidFill>
                  <a:srgbClr val="FF0000"/>
                </a:solidFill>
              </a:rPr>
              <a:t>The basic argument of the passage, expressed in the two related imperatives (“Go” and “Be a blessing”), is that through Abraham doing what he is told, and God doing what he promises, all will be blessed. </a:t>
            </a:r>
          </a:p>
          <a:p>
            <a:pPr marL="0" indent="0">
              <a:buNone/>
            </a:pPr>
            <a:r>
              <a:rPr lang="en-US" sz="3200" b="1" dirty="0" smtClean="0">
                <a:solidFill>
                  <a:srgbClr val="002060"/>
                </a:solidFill>
              </a:rPr>
              <a:t>And in v. 4, Abram does indeed go, which means that implicitly at least the rest of the story (i.e., the Bible) is about the fulfilment of God’s promise of blessing, just made in the previous verses. Thus the missionary impulse of the Bible is established.</a:t>
            </a:r>
            <a:endParaRPr lang="en-GB" sz="3200" b="1" dirty="0">
              <a:solidFill>
                <a:srgbClr val="002060"/>
              </a:solidFill>
            </a:endParaRPr>
          </a:p>
        </p:txBody>
      </p:sp>
    </p:spTree>
    <p:extLst>
      <p:ext uri="{BB962C8B-B14F-4D97-AF65-F5344CB8AC3E}">
        <p14:creationId xmlns:p14="http://schemas.microsoft.com/office/powerpoint/2010/main" val="27033153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154111"/>
            <a:ext cx="7886700" cy="672365"/>
          </a:xfrm>
        </p:spPr>
        <p:txBody>
          <a:bodyPr>
            <a:normAutofit fontScale="90000"/>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628649" y="984738"/>
            <a:ext cx="8097339" cy="5503148"/>
          </a:xfrm>
        </p:spPr>
        <p:txBody>
          <a:bodyPr/>
          <a:lstStyle/>
          <a:p>
            <a:pPr marL="0" indent="0">
              <a:buNone/>
            </a:pPr>
            <a:r>
              <a:rPr lang="en-GB" b="1" dirty="0" smtClean="0">
                <a:solidFill>
                  <a:srgbClr val="002060"/>
                </a:solidFill>
              </a:rPr>
              <a:t>The relationship of leaving and blessing is also inverse – leave land, more narrowly “tribe”, most narrowly, immediate family, in order to be a blessing for himself, for those who bless him, and for all peoples (all “tribes”).</a:t>
            </a:r>
          </a:p>
          <a:p>
            <a:pPr marL="0" indent="0">
              <a:buNone/>
            </a:pPr>
            <a:r>
              <a:rPr lang="en-US" b="1" dirty="0" smtClean="0">
                <a:solidFill>
                  <a:srgbClr val="FF0000"/>
                </a:solidFill>
              </a:rPr>
              <a:t>“</a:t>
            </a:r>
            <a:r>
              <a:rPr lang="en-GB" b="1" dirty="0" smtClean="0">
                <a:solidFill>
                  <a:srgbClr val="FF0000"/>
                </a:solidFill>
              </a:rPr>
              <a:t>Abraham must leave the land of Babylon before he can be a vehicle of blessing to the whole earth. Babel, the climax of the problem portrayed in Gen 1–11, cannot be the source of the solution. In this way even the great Babylonian empires are </a:t>
            </a:r>
            <a:r>
              <a:rPr lang="en-GB" b="1" dirty="0" err="1" smtClean="0">
                <a:solidFill>
                  <a:srgbClr val="FF0000"/>
                </a:solidFill>
              </a:rPr>
              <a:t>relativised</a:t>
            </a:r>
            <a:r>
              <a:rPr lang="en-GB" b="1" dirty="0" smtClean="0">
                <a:solidFill>
                  <a:srgbClr val="FF0000"/>
                </a:solidFill>
              </a:rPr>
              <a:t> and negated. … God’s mission of blessing the nations is a radical new start.” </a:t>
            </a:r>
            <a:r>
              <a:rPr lang="en-GB" sz="1600" b="1" dirty="0" smtClean="0">
                <a:solidFill>
                  <a:schemeClr val="accent6">
                    <a:lumMod val="50000"/>
                  </a:schemeClr>
                </a:solidFill>
              </a:rPr>
              <a:t>p. 202.</a:t>
            </a:r>
            <a:endParaRPr lang="en-GB" sz="1600" b="1" dirty="0">
              <a:solidFill>
                <a:schemeClr val="accent6">
                  <a:lumMod val="50000"/>
                </a:schemeClr>
              </a:solidFill>
            </a:endParaRPr>
          </a:p>
        </p:txBody>
      </p:sp>
    </p:spTree>
    <p:extLst>
      <p:ext uri="{BB962C8B-B14F-4D97-AF65-F5344CB8AC3E}">
        <p14:creationId xmlns:p14="http://schemas.microsoft.com/office/powerpoint/2010/main" val="1389500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171696"/>
            <a:ext cx="7886700" cy="637196"/>
          </a:xfrm>
        </p:spPr>
        <p:txBody>
          <a:bodyPr>
            <a:normAutofit fontScale="90000"/>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628649" y="1055077"/>
            <a:ext cx="8097339" cy="5432809"/>
          </a:xfrm>
        </p:spPr>
        <p:txBody>
          <a:bodyPr/>
          <a:lstStyle/>
          <a:p>
            <a:pPr marL="0" indent="0">
              <a:buNone/>
            </a:pPr>
            <a:r>
              <a:rPr lang="en-US" sz="3200" b="1" dirty="0" smtClean="0">
                <a:solidFill>
                  <a:srgbClr val="002060"/>
                </a:solidFill>
              </a:rPr>
              <a:t>Contrast with the Babel story: “the whole earth”, which occurs five times in the Babel story. </a:t>
            </a:r>
          </a:p>
          <a:p>
            <a:pPr marL="0" indent="0">
              <a:buNone/>
            </a:pPr>
            <a:r>
              <a:rPr lang="en-US" sz="3200" b="1" dirty="0" smtClean="0">
                <a:solidFill>
                  <a:srgbClr val="FF0000"/>
                </a:solidFill>
              </a:rPr>
              <a:t>Abram is also appointed to bring blessing to the whole earth </a:t>
            </a:r>
          </a:p>
          <a:p>
            <a:pPr marL="0" indent="0">
              <a:buNone/>
            </a:pPr>
            <a:r>
              <a:rPr lang="en-US" sz="3200" b="1" dirty="0">
                <a:solidFill>
                  <a:srgbClr val="002060"/>
                </a:solidFill>
              </a:rPr>
              <a:t>S</a:t>
            </a:r>
            <a:r>
              <a:rPr lang="en-US" sz="3200" b="1" dirty="0" smtClean="0">
                <a:solidFill>
                  <a:srgbClr val="002060"/>
                </a:solidFill>
              </a:rPr>
              <a:t>cattering and confusion is replaced by blessing, for all the nations of the earth.</a:t>
            </a:r>
          </a:p>
          <a:p>
            <a:pPr marL="0" indent="0">
              <a:buNone/>
            </a:pPr>
            <a:r>
              <a:rPr lang="en-US" sz="3200" b="1" dirty="0" smtClean="0">
                <a:solidFill>
                  <a:srgbClr val="FF0000"/>
                </a:solidFill>
              </a:rPr>
              <a:t>God’s grace-filled response to the Babel story, </a:t>
            </a:r>
            <a:r>
              <a:rPr lang="en-US" sz="3200" b="1" dirty="0">
                <a:solidFill>
                  <a:srgbClr val="FF0000"/>
                </a:solidFill>
              </a:rPr>
              <a:t>r</a:t>
            </a:r>
            <a:r>
              <a:rPr lang="en-US" sz="3200" b="1" dirty="0" smtClean="0">
                <a:solidFill>
                  <a:srgbClr val="FF0000"/>
                </a:solidFill>
              </a:rPr>
              <a:t>eplacing disunity and discord with blessing.</a:t>
            </a:r>
          </a:p>
          <a:p>
            <a:pPr marL="0" indent="0">
              <a:buNone/>
            </a:pPr>
            <a:endParaRPr lang="en-GB" dirty="0"/>
          </a:p>
        </p:txBody>
      </p:sp>
    </p:spTree>
    <p:extLst>
      <p:ext uri="{BB962C8B-B14F-4D97-AF65-F5344CB8AC3E}">
        <p14:creationId xmlns:p14="http://schemas.microsoft.com/office/powerpoint/2010/main" val="22101195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775" y="180488"/>
            <a:ext cx="7886700" cy="698742"/>
          </a:xfrm>
        </p:spPr>
        <p:txBody>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243840" y="1195754"/>
            <a:ext cx="8708571" cy="5292132"/>
          </a:xfrm>
        </p:spPr>
        <p:txBody>
          <a:bodyPr/>
          <a:lstStyle/>
          <a:p>
            <a:pPr marL="0" indent="0">
              <a:buNone/>
            </a:pPr>
            <a:r>
              <a:rPr lang="en-US" b="1" dirty="0" smtClean="0">
                <a:solidFill>
                  <a:srgbClr val="FF0000"/>
                </a:solidFill>
              </a:rPr>
              <a:t>What is this blessing?</a:t>
            </a:r>
          </a:p>
          <a:p>
            <a:pPr marL="0" indent="0">
              <a:buNone/>
            </a:pPr>
            <a:r>
              <a:rPr lang="en-US" b="1" dirty="0" smtClean="0">
                <a:solidFill>
                  <a:srgbClr val="002060"/>
                </a:solidFill>
              </a:rPr>
              <a:t>Blessing is creational and relational</a:t>
            </a:r>
          </a:p>
          <a:p>
            <a:pPr marL="0" indent="0">
              <a:buNone/>
            </a:pPr>
            <a:r>
              <a:rPr lang="en-US" b="1" dirty="0">
                <a:solidFill>
                  <a:srgbClr val="FF0000"/>
                </a:solidFill>
              </a:rPr>
              <a:t>	</a:t>
            </a:r>
            <a:r>
              <a:rPr lang="en-US" b="1" dirty="0" smtClean="0">
                <a:solidFill>
                  <a:srgbClr val="FF0000"/>
                </a:solidFill>
              </a:rPr>
              <a:t>In Gen 1, God blesses the creatures of the sea and 	air, human beings, and the Sabbath</a:t>
            </a:r>
          </a:p>
          <a:p>
            <a:pPr marL="0" indent="0">
              <a:buNone/>
            </a:pPr>
            <a:r>
              <a:rPr lang="en-US" b="1" dirty="0">
                <a:solidFill>
                  <a:srgbClr val="FF0000"/>
                </a:solidFill>
              </a:rPr>
              <a:t>	</a:t>
            </a:r>
            <a:r>
              <a:rPr lang="en-US" b="1" dirty="0" smtClean="0">
                <a:solidFill>
                  <a:srgbClr val="002060"/>
                </a:solidFill>
              </a:rPr>
              <a:t>God blesses humankind again in Gen 9:1</a:t>
            </a:r>
          </a:p>
          <a:p>
            <a:pPr marL="0" indent="0">
              <a:buNone/>
            </a:pPr>
            <a:r>
              <a:rPr lang="en-US" b="1" dirty="0">
                <a:solidFill>
                  <a:srgbClr val="FF0000"/>
                </a:solidFill>
              </a:rPr>
              <a:t>	</a:t>
            </a:r>
            <a:r>
              <a:rPr lang="en-US" b="1" dirty="0" smtClean="0">
                <a:solidFill>
                  <a:srgbClr val="FF0000"/>
                </a:solidFill>
              </a:rPr>
              <a:t>Thus by Gen 12, blessing includes “multiplication, 	spreading, filling and abundance”</a:t>
            </a:r>
          </a:p>
          <a:p>
            <a:pPr marL="0" indent="0">
              <a:buNone/>
            </a:pPr>
            <a:r>
              <a:rPr lang="en-US" b="1" dirty="0">
                <a:solidFill>
                  <a:srgbClr val="FF0000"/>
                </a:solidFill>
              </a:rPr>
              <a:t>	</a:t>
            </a:r>
            <a:r>
              <a:rPr lang="en-US" b="1" dirty="0" smtClean="0">
                <a:solidFill>
                  <a:srgbClr val="002060"/>
                </a:solidFill>
              </a:rPr>
              <a:t>Normal meaning of Hebrew root </a:t>
            </a:r>
            <a:r>
              <a:rPr lang="en-US" b="1" i="1" dirty="0" err="1" smtClean="0">
                <a:solidFill>
                  <a:srgbClr val="002060"/>
                </a:solidFill>
              </a:rPr>
              <a:t>brk</a:t>
            </a:r>
            <a:r>
              <a:rPr lang="en-US" b="1" dirty="0" smtClean="0">
                <a:solidFill>
                  <a:srgbClr val="002060"/>
                </a:solidFill>
              </a:rPr>
              <a:t>, a fifth of the 	uses of which occur in Genesis – blessing linked to 	abundance and increase</a:t>
            </a:r>
            <a:endParaRPr lang="en-GB" b="1" dirty="0">
              <a:solidFill>
                <a:srgbClr val="002060"/>
              </a:solidFill>
            </a:endParaRPr>
          </a:p>
        </p:txBody>
      </p:sp>
    </p:spTree>
    <p:extLst>
      <p:ext uri="{BB962C8B-B14F-4D97-AF65-F5344CB8AC3E}">
        <p14:creationId xmlns:p14="http://schemas.microsoft.com/office/powerpoint/2010/main" val="459565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628649" y="1428206"/>
            <a:ext cx="8097339" cy="5059680"/>
          </a:xfrm>
        </p:spPr>
        <p:txBody>
          <a:bodyPr/>
          <a:lstStyle/>
          <a:p>
            <a:pPr marL="0" indent="0">
              <a:buNone/>
            </a:pPr>
            <a:r>
              <a:rPr lang="en-US" sz="3200" b="1" dirty="0" smtClean="0">
                <a:solidFill>
                  <a:srgbClr val="FF0000"/>
                </a:solidFill>
              </a:rPr>
              <a:t>Blessing is also both vertical, God to humanity, and horizontal, spreading out from one person to another</a:t>
            </a:r>
          </a:p>
          <a:p>
            <a:pPr marL="0" indent="0">
              <a:buNone/>
            </a:pPr>
            <a:r>
              <a:rPr lang="en-US" sz="3200" b="1" dirty="0" smtClean="0">
                <a:solidFill>
                  <a:srgbClr val="002060"/>
                </a:solidFill>
              </a:rPr>
              <a:t>After wrestling with God, Jacob is blessed by God. (Gen 32:26-29) </a:t>
            </a:r>
          </a:p>
          <a:p>
            <a:pPr marL="0" indent="0">
              <a:buNone/>
            </a:pPr>
            <a:r>
              <a:rPr lang="en-US" sz="3200" b="1" dirty="0" smtClean="0">
                <a:solidFill>
                  <a:srgbClr val="FF0000"/>
                </a:solidFill>
              </a:rPr>
              <a:t>Joseph acts as a blessing for Pharaoh (Gen 47:7, 10)</a:t>
            </a:r>
            <a:r>
              <a:rPr lang="en-US" sz="3200" b="1" dirty="0">
                <a:solidFill>
                  <a:srgbClr val="FF0000"/>
                </a:solidFill>
              </a:rPr>
              <a:t> </a:t>
            </a:r>
            <a:endParaRPr lang="en-US" sz="3200" b="1" dirty="0" smtClean="0">
              <a:solidFill>
                <a:srgbClr val="FF0000"/>
              </a:solidFill>
            </a:endParaRPr>
          </a:p>
          <a:p>
            <a:pPr marL="0" indent="0">
              <a:buNone/>
            </a:pPr>
            <a:r>
              <a:rPr lang="en-US" sz="3200" b="1" dirty="0" smtClean="0">
                <a:solidFill>
                  <a:srgbClr val="002060"/>
                </a:solidFill>
              </a:rPr>
              <a:t>Abraham </a:t>
            </a:r>
            <a:r>
              <a:rPr lang="en-US" sz="3200" b="1" dirty="0">
                <a:solidFill>
                  <a:srgbClr val="002060"/>
                </a:solidFill>
              </a:rPr>
              <a:t>is blessed by Melchizedek (Gen 14:18-20)</a:t>
            </a:r>
          </a:p>
          <a:p>
            <a:pPr marL="0" indent="0">
              <a:buNone/>
            </a:pPr>
            <a:endParaRPr lang="en-GB" dirty="0"/>
          </a:p>
        </p:txBody>
      </p:sp>
    </p:spTree>
    <p:extLst>
      <p:ext uri="{BB962C8B-B14F-4D97-AF65-F5344CB8AC3E}">
        <p14:creationId xmlns:p14="http://schemas.microsoft.com/office/powerpoint/2010/main" val="10170453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1694</TotalTime>
  <Words>2304</Words>
  <Application>Microsoft Office PowerPoint</Application>
  <PresentationFormat>On-screen Show (4:3)</PresentationFormat>
  <Paragraphs>137</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MISSIOLOGY</dc:title>
  <dc:creator>Tim Noble</dc:creator>
  <cp:lastModifiedBy>Tim Noble</cp:lastModifiedBy>
  <cp:revision>47</cp:revision>
  <cp:lastPrinted>2023-11-01T07:16:29Z</cp:lastPrinted>
  <dcterms:created xsi:type="dcterms:W3CDTF">2016-10-23T15:58:08Z</dcterms:created>
  <dcterms:modified xsi:type="dcterms:W3CDTF">2025-11-05T10:56:09Z</dcterms:modified>
</cp:coreProperties>
</file>