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56" r:id="rId2"/>
    <p:sldId id="293" r:id="rId3"/>
    <p:sldId id="294" r:id="rId4"/>
    <p:sldId id="295" r:id="rId5"/>
    <p:sldId id="292" r:id="rId6"/>
    <p:sldId id="296" r:id="rId7"/>
    <p:sldId id="297" r:id="rId8"/>
    <p:sldId id="298" r:id="rId9"/>
    <p:sldId id="299" r:id="rId10"/>
    <p:sldId id="300" r:id="rId11"/>
    <p:sldId id="301" r:id="rId12"/>
    <p:sldId id="302" r:id="rId13"/>
    <p:sldId id="303" r:id="rId14"/>
    <p:sldId id="304" r:id="rId15"/>
    <p:sldId id="305" r:id="rId16"/>
    <p:sldId id="259" r:id="rId17"/>
    <p:sldId id="261" r:id="rId18"/>
    <p:sldId id="262" r:id="rId19"/>
    <p:sldId id="263" r:id="rId20"/>
    <p:sldId id="264" r:id="rId21"/>
    <p:sldId id="265" r:id="rId22"/>
    <p:sldId id="266" r:id="rId23"/>
    <p:sldId id="267" r:id="rId24"/>
    <p:sldId id="268" r:id="rId25"/>
    <p:sldId id="269" r:id="rId26"/>
    <p:sldId id="270" r:id="rId27"/>
    <p:sldId id="288" r:id="rId28"/>
    <p:sldId id="289" r:id="rId29"/>
    <p:sldId id="291" r:id="rId30"/>
    <p:sldId id="290" r:id="rId31"/>
  </p:sldIdLst>
  <p:sldSz cx="9144000" cy="6858000" type="screen4x3"/>
  <p:notesSz cx="6669088" cy="987266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777607" y="0"/>
            <a:ext cx="2889938" cy="493633"/>
          </a:xfrm>
          <a:prstGeom prst="rect">
            <a:avLst/>
          </a:prstGeom>
        </p:spPr>
        <p:txBody>
          <a:bodyPr vert="horz" lIns="91440" tIns="45720" rIns="91440" bIns="45720" rtlCol="0"/>
          <a:lstStyle>
            <a:lvl1pPr algn="r">
              <a:defRPr sz="1200"/>
            </a:lvl1pPr>
          </a:lstStyle>
          <a:p>
            <a:fld id="{C2C3FD87-6215-45DC-94DB-F65A2C9D6A2F}" type="datetimeFigureOut">
              <a:rPr lang="cs-CZ" smtClean="0"/>
              <a:t>30.10.2024</a:t>
            </a:fld>
            <a:endParaRPr lang="cs-CZ"/>
          </a:p>
        </p:txBody>
      </p:sp>
      <p:sp>
        <p:nvSpPr>
          <p:cNvPr id="4" name="Zástupný symbol pro zápatí 3"/>
          <p:cNvSpPr>
            <a:spLocks noGrp="1"/>
          </p:cNvSpPr>
          <p:nvPr>
            <p:ph type="ftr" sz="quarter" idx="2"/>
          </p:nvPr>
        </p:nvSpPr>
        <p:spPr>
          <a:xfrm>
            <a:off x="0" y="9377316"/>
            <a:ext cx="2889938" cy="49363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777607" y="9377316"/>
            <a:ext cx="2889938" cy="493633"/>
          </a:xfrm>
          <a:prstGeom prst="rect">
            <a:avLst/>
          </a:prstGeom>
        </p:spPr>
        <p:txBody>
          <a:bodyPr vert="horz" lIns="91440" tIns="45720" rIns="91440" bIns="45720" rtlCol="0" anchor="b"/>
          <a:lstStyle>
            <a:lvl1pPr algn="r">
              <a:defRPr sz="1200"/>
            </a:lvl1pPr>
          </a:lstStyle>
          <a:p>
            <a:fld id="{7303164B-71C6-4D39-A022-A83B638C5E21}" type="slidenum">
              <a:rPr lang="cs-CZ" smtClean="0"/>
              <a:t>‹#›</a:t>
            </a:fld>
            <a:endParaRPr lang="cs-CZ"/>
          </a:p>
        </p:txBody>
      </p:sp>
    </p:spTree>
    <p:extLst>
      <p:ext uri="{BB962C8B-B14F-4D97-AF65-F5344CB8AC3E}">
        <p14:creationId xmlns:p14="http://schemas.microsoft.com/office/powerpoint/2010/main" val="12558459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1A64FF85-2FC2-438F-A725-14BE8B3A8030}" type="datetimeFigureOut">
              <a:rPr lang="cs-CZ" smtClean="0"/>
              <a:t>30.10.2024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4190634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A64FF85-2FC2-438F-A725-14BE8B3A8030}" type="datetimeFigureOut">
              <a:rPr lang="cs-CZ" smtClean="0"/>
              <a:t>30.10.2024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84357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A64FF85-2FC2-438F-A725-14BE8B3A8030}" type="datetimeFigureOut">
              <a:rPr lang="cs-CZ" smtClean="0"/>
              <a:t>30.10.2024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1168674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A64FF85-2FC2-438F-A725-14BE8B3A8030}" type="datetimeFigureOut">
              <a:rPr lang="cs-CZ" smtClean="0"/>
              <a:t>30.10.2024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1866457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1A64FF85-2FC2-438F-A725-14BE8B3A8030}" type="datetimeFigureOut">
              <a:rPr lang="cs-CZ" smtClean="0"/>
              <a:t>30.10.2024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3619801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1A64FF85-2FC2-438F-A725-14BE8B3A8030}" type="datetimeFigureOut">
              <a:rPr lang="cs-CZ" smtClean="0"/>
              <a:t>30.10.2024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1610600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1A64FF85-2FC2-438F-A725-14BE8B3A8030}" type="datetimeFigureOut">
              <a:rPr lang="cs-CZ" smtClean="0"/>
              <a:t>30.10.2024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3977119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1A64FF85-2FC2-438F-A725-14BE8B3A8030}" type="datetimeFigureOut">
              <a:rPr lang="cs-CZ" smtClean="0"/>
              <a:t>30.10.2024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852150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A64FF85-2FC2-438F-A725-14BE8B3A8030}" type="datetimeFigureOut">
              <a:rPr lang="cs-CZ" smtClean="0"/>
              <a:t>30.10.2024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130717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1A64FF85-2FC2-438F-A725-14BE8B3A8030}" type="datetimeFigureOut">
              <a:rPr lang="cs-CZ" smtClean="0"/>
              <a:t>30.10.2024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4279969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1A64FF85-2FC2-438F-A725-14BE8B3A8030}" type="datetimeFigureOut">
              <a:rPr lang="cs-CZ" smtClean="0"/>
              <a:t>30.10.2024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4C549EB-9BF5-443C-985A-FB59741C8B7F}" type="slidenum">
              <a:rPr lang="cs-CZ" smtClean="0"/>
              <a:t>‹#›</a:t>
            </a:fld>
            <a:endParaRPr lang="cs-CZ"/>
          </a:p>
        </p:txBody>
      </p:sp>
    </p:spTree>
    <p:extLst>
      <p:ext uri="{BB962C8B-B14F-4D97-AF65-F5344CB8AC3E}">
        <p14:creationId xmlns:p14="http://schemas.microsoft.com/office/powerpoint/2010/main" val="1405789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64FF85-2FC2-438F-A725-14BE8B3A8030}" type="datetimeFigureOut">
              <a:rPr lang="cs-CZ" smtClean="0"/>
              <a:t>30.10.2024</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C549EB-9BF5-443C-985A-FB59741C8B7F}" type="slidenum">
              <a:rPr lang="cs-CZ" smtClean="0"/>
              <a:t>‹#›</a:t>
            </a:fld>
            <a:endParaRPr lang="cs-CZ"/>
          </a:p>
        </p:txBody>
      </p:sp>
    </p:spTree>
    <p:extLst>
      <p:ext uri="{BB962C8B-B14F-4D97-AF65-F5344CB8AC3E}">
        <p14:creationId xmlns:p14="http://schemas.microsoft.com/office/powerpoint/2010/main" val="2609691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827584" y="1628800"/>
            <a:ext cx="7772400" cy="1470025"/>
          </a:xfrm>
        </p:spPr>
        <p:txBody>
          <a:bodyPr>
            <a:normAutofit/>
          </a:bodyPr>
          <a:lstStyle/>
          <a:p>
            <a:r>
              <a:rPr lang="en-GB" sz="4800" b="1" dirty="0" smtClean="0">
                <a:solidFill>
                  <a:srgbClr val="002060"/>
                </a:solidFill>
              </a:rPr>
              <a:t>Introduction to Missiology</a:t>
            </a:r>
            <a:endParaRPr lang="cs-CZ" sz="4800" b="1" dirty="0">
              <a:solidFill>
                <a:srgbClr val="002060"/>
              </a:solidFill>
            </a:endParaRPr>
          </a:p>
        </p:txBody>
      </p:sp>
      <p:sp>
        <p:nvSpPr>
          <p:cNvPr id="3" name="Podnadpis 2"/>
          <p:cNvSpPr>
            <a:spLocks noGrp="1"/>
          </p:cNvSpPr>
          <p:nvPr>
            <p:ph type="subTitle" idx="1"/>
          </p:nvPr>
        </p:nvSpPr>
        <p:spPr>
          <a:xfrm>
            <a:off x="1513384" y="3645024"/>
            <a:ext cx="6400800" cy="1752600"/>
          </a:xfrm>
        </p:spPr>
        <p:txBody>
          <a:bodyPr>
            <a:normAutofit/>
          </a:bodyPr>
          <a:lstStyle/>
          <a:p>
            <a:r>
              <a:rPr lang="en-GB" sz="4400" b="1" dirty="0" smtClean="0">
                <a:solidFill>
                  <a:srgbClr val="FF0000"/>
                </a:solidFill>
              </a:rPr>
              <a:t>The New Testament and Mission</a:t>
            </a:r>
            <a:endParaRPr lang="cs-CZ" sz="4400" b="1" dirty="0">
              <a:solidFill>
                <a:srgbClr val="FF0000"/>
              </a:solidFill>
            </a:endParaRPr>
          </a:p>
        </p:txBody>
      </p:sp>
    </p:spTree>
    <p:extLst>
      <p:ext uri="{BB962C8B-B14F-4D97-AF65-F5344CB8AC3E}">
        <p14:creationId xmlns:p14="http://schemas.microsoft.com/office/powerpoint/2010/main" val="8901365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20000"/>
          </a:bodyPr>
          <a:lstStyle/>
          <a:p>
            <a:pPr marL="0" indent="0">
              <a:buNone/>
            </a:pPr>
            <a:r>
              <a:rPr lang="en-GB" b="1" dirty="0" smtClean="0">
                <a:solidFill>
                  <a:srgbClr val="002060"/>
                </a:solidFill>
              </a:rPr>
              <a:t>“… the </a:t>
            </a:r>
            <a:r>
              <a:rPr lang="en-GB" b="1" dirty="0">
                <a:solidFill>
                  <a:srgbClr val="002060"/>
                </a:solidFill>
              </a:rPr>
              <a:t>peace of Jesus Christ is embodied and experienced in hospitality. Compassion, welcoming the strangers, and including the marginalized prevail in it. The </a:t>
            </a:r>
            <a:r>
              <a:rPr lang="en-GB" b="1" i="1" dirty="0" err="1">
                <a:solidFill>
                  <a:srgbClr val="002060"/>
                </a:solidFill>
              </a:rPr>
              <a:t>Pax</a:t>
            </a:r>
            <a:r>
              <a:rPr lang="en-GB" b="1" i="1" dirty="0">
                <a:solidFill>
                  <a:srgbClr val="002060"/>
                </a:solidFill>
              </a:rPr>
              <a:t> </a:t>
            </a:r>
            <a:r>
              <a:rPr lang="en-GB" b="1" i="1" dirty="0" err="1">
                <a:solidFill>
                  <a:srgbClr val="002060"/>
                </a:solidFill>
              </a:rPr>
              <a:t>Romana</a:t>
            </a:r>
            <a:r>
              <a:rPr lang="en-GB" b="1" dirty="0">
                <a:solidFill>
                  <a:srgbClr val="002060"/>
                </a:solidFill>
              </a:rPr>
              <a:t> operated on the basis of a theology of privilege and exclusion. It increased tension and conflict with strangers and shut down against the underdogs of society. In contrast, the peace of Jesus Christ feeds on a theology of hospitality offered to all, including the strangers and the marginalized in society”.</a:t>
            </a:r>
          </a:p>
          <a:p>
            <a:pPr marL="0" indent="0">
              <a:buNone/>
            </a:pPr>
            <a:r>
              <a:rPr lang="en-GB" sz="2100" dirty="0" err="1">
                <a:solidFill>
                  <a:srgbClr val="00B0F0"/>
                </a:solidFill>
              </a:rPr>
              <a:t>Hyunju</a:t>
            </a:r>
            <a:r>
              <a:rPr lang="en-GB" sz="2100" dirty="0">
                <a:solidFill>
                  <a:srgbClr val="00B0F0"/>
                </a:solidFill>
              </a:rPr>
              <a:t> Bae, “Conversing with Luke on a Pilgrimage of Justice and Peace in Northeast Asia”, </a:t>
            </a:r>
            <a:r>
              <a:rPr lang="en-GB" sz="2100" i="1" dirty="0">
                <a:solidFill>
                  <a:srgbClr val="00B0F0"/>
                </a:solidFill>
              </a:rPr>
              <a:t>The Ecumenical Review</a:t>
            </a:r>
            <a:r>
              <a:rPr lang="en-GB" sz="2100" dirty="0">
                <a:solidFill>
                  <a:srgbClr val="00B0F0"/>
                </a:solidFill>
              </a:rPr>
              <a:t> 68:2–3 (2016) 167–84, [</a:t>
            </a:r>
            <a:r>
              <a:rPr lang="en-GB" sz="2100" dirty="0" err="1">
                <a:solidFill>
                  <a:srgbClr val="00B0F0"/>
                </a:solidFill>
              </a:rPr>
              <a:t>doi</a:t>
            </a:r>
            <a:r>
              <a:rPr lang="en-GB" sz="2100" dirty="0">
                <a:solidFill>
                  <a:srgbClr val="00B0F0"/>
                </a:solidFill>
              </a:rPr>
              <a:t>: 10.1111/erev.12220], at </a:t>
            </a:r>
            <a:r>
              <a:rPr lang="en-GB" sz="2100" dirty="0" smtClean="0">
                <a:solidFill>
                  <a:srgbClr val="00B0F0"/>
                </a:solidFill>
              </a:rPr>
              <a:t>174</a:t>
            </a:r>
            <a:r>
              <a:rPr lang="en-GB" sz="2100" dirty="0">
                <a:solidFill>
                  <a:srgbClr val="00B0F0"/>
                </a:solidFill>
              </a:rPr>
              <a:t>.</a:t>
            </a:r>
          </a:p>
        </p:txBody>
      </p:sp>
    </p:spTree>
    <p:extLst>
      <p:ext uri="{BB962C8B-B14F-4D97-AF65-F5344CB8AC3E}">
        <p14:creationId xmlns:p14="http://schemas.microsoft.com/office/powerpoint/2010/main" val="3456932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412776"/>
            <a:ext cx="8229600" cy="4713387"/>
          </a:xfrm>
        </p:spPr>
        <p:txBody>
          <a:bodyPr>
            <a:normAutofit fontScale="92500" lnSpcReduction="10000"/>
          </a:bodyPr>
          <a:lstStyle/>
          <a:p>
            <a:pPr marL="0" indent="0">
              <a:buNone/>
            </a:pPr>
            <a:r>
              <a:rPr lang="en-GB" b="1" dirty="0">
                <a:solidFill>
                  <a:srgbClr val="FF0000"/>
                </a:solidFill>
              </a:rPr>
              <a:t>The </a:t>
            </a:r>
            <a:r>
              <a:rPr lang="en-GB" b="1" dirty="0" smtClean="0">
                <a:solidFill>
                  <a:srgbClr val="FF0000"/>
                </a:solidFill>
              </a:rPr>
              <a:t>mission </a:t>
            </a:r>
            <a:r>
              <a:rPr lang="en-GB" b="1" dirty="0">
                <a:solidFill>
                  <a:srgbClr val="FF0000"/>
                </a:solidFill>
              </a:rPr>
              <a:t>of </a:t>
            </a:r>
            <a:r>
              <a:rPr lang="en-GB" b="1" i="1" dirty="0" smtClean="0">
                <a:solidFill>
                  <a:srgbClr val="FF0000"/>
                </a:solidFill>
              </a:rPr>
              <a:t>shalom</a:t>
            </a:r>
          </a:p>
          <a:p>
            <a:pPr marL="0" indent="0">
              <a:buNone/>
            </a:pPr>
            <a:r>
              <a:rPr lang="en-GB" b="1" dirty="0" smtClean="0">
                <a:solidFill>
                  <a:srgbClr val="002060"/>
                </a:solidFill>
              </a:rPr>
              <a:t>Tasks that can be performed in a house of </a:t>
            </a:r>
            <a:r>
              <a:rPr lang="en-GB" b="1" dirty="0">
                <a:solidFill>
                  <a:srgbClr val="002060"/>
                </a:solidFill>
              </a:rPr>
              <a:t>peace. </a:t>
            </a:r>
            <a:endParaRPr lang="en-GB" b="1" dirty="0" smtClean="0">
              <a:solidFill>
                <a:srgbClr val="002060"/>
              </a:solidFill>
            </a:endParaRPr>
          </a:p>
          <a:p>
            <a:pPr marL="0" indent="0">
              <a:buNone/>
            </a:pPr>
            <a:r>
              <a:rPr lang="en-GB" b="1" dirty="0" smtClean="0">
                <a:solidFill>
                  <a:srgbClr val="FF0000"/>
                </a:solidFill>
              </a:rPr>
              <a:t>Table </a:t>
            </a:r>
            <a:r>
              <a:rPr lang="en-GB" b="1" dirty="0">
                <a:solidFill>
                  <a:srgbClr val="FF0000"/>
                </a:solidFill>
              </a:rPr>
              <a:t>fellowship, the </a:t>
            </a:r>
            <a:r>
              <a:rPr lang="en-GB" b="1" dirty="0" smtClean="0">
                <a:solidFill>
                  <a:srgbClr val="FF0000"/>
                </a:solidFill>
              </a:rPr>
              <a:t>curing of the sick </a:t>
            </a:r>
            <a:r>
              <a:rPr lang="en-GB" b="1" dirty="0">
                <a:solidFill>
                  <a:srgbClr val="FF0000"/>
                </a:solidFill>
              </a:rPr>
              <a:t>can be cured, </a:t>
            </a:r>
            <a:r>
              <a:rPr lang="en-GB" b="1" dirty="0" smtClean="0">
                <a:solidFill>
                  <a:srgbClr val="FF0000"/>
                </a:solidFill>
              </a:rPr>
              <a:t>the </a:t>
            </a:r>
            <a:r>
              <a:rPr lang="en-GB" b="1" dirty="0">
                <a:solidFill>
                  <a:srgbClr val="FF0000"/>
                </a:solidFill>
              </a:rPr>
              <a:t>proclamation of the proximity of the Kingdom. </a:t>
            </a:r>
            <a:endParaRPr lang="en-GB" b="1" dirty="0" smtClean="0">
              <a:solidFill>
                <a:srgbClr val="FF0000"/>
              </a:solidFill>
            </a:endParaRPr>
          </a:p>
          <a:p>
            <a:pPr marL="0" indent="0">
              <a:buNone/>
            </a:pPr>
            <a:r>
              <a:rPr lang="en-GB" b="1" dirty="0" smtClean="0">
                <a:solidFill>
                  <a:srgbClr val="002060"/>
                </a:solidFill>
              </a:rPr>
              <a:t>In </a:t>
            </a:r>
            <a:r>
              <a:rPr lang="en-GB" b="1" dirty="0">
                <a:solidFill>
                  <a:srgbClr val="002060"/>
                </a:solidFill>
              </a:rPr>
              <a:t>the Lord’s name, “even the demons submit to us” (Lk 10:17). </a:t>
            </a:r>
            <a:endParaRPr lang="en-GB" b="1" dirty="0" smtClean="0">
              <a:solidFill>
                <a:srgbClr val="002060"/>
              </a:solidFill>
            </a:endParaRPr>
          </a:p>
          <a:p>
            <a:pPr marL="0" indent="0">
              <a:buNone/>
            </a:pPr>
            <a:r>
              <a:rPr lang="en-GB" b="1" dirty="0" smtClean="0">
                <a:solidFill>
                  <a:srgbClr val="FF0000"/>
                </a:solidFill>
              </a:rPr>
              <a:t>But </a:t>
            </a:r>
            <a:r>
              <a:rPr lang="en-GB" b="1" dirty="0">
                <a:solidFill>
                  <a:srgbClr val="FF0000"/>
                </a:solidFill>
              </a:rPr>
              <a:t>the true effect of being a bearer of </a:t>
            </a:r>
            <a:r>
              <a:rPr lang="en-GB" b="1" dirty="0" smtClean="0">
                <a:solidFill>
                  <a:srgbClr val="FF0000"/>
                </a:solidFill>
              </a:rPr>
              <a:t>peace </a:t>
            </a:r>
            <a:r>
              <a:rPr lang="en-GB" b="1" dirty="0">
                <a:solidFill>
                  <a:srgbClr val="FF0000"/>
                </a:solidFill>
              </a:rPr>
              <a:t>is </a:t>
            </a:r>
            <a:r>
              <a:rPr lang="en-GB" b="1" dirty="0" smtClean="0">
                <a:solidFill>
                  <a:srgbClr val="FF0000"/>
                </a:solidFill>
              </a:rPr>
              <a:t>“</a:t>
            </a:r>
            <a:r>
              <a:rPr lang="en-GB" b="1" dirty="0">
                <a:solidFill>
                  <a:srgbClr val="FF0000"/>
                </a:solidFill>
              </a:rPr>
              <a:t>that your names are written in heaven”. (Lk 10:20).</a:t>
            </a:r>
          </a:p>
          <a:p>
            <a:pPr marL="0" indent="0">
              <a:buNone/>
            </a:pPr>
            <a:endParaRPr lang="en-GB" dirty="0"/>
          </a:p>
        </p:txBody>
      </p:sp>
    </p:spTree>
    <p:extLst>
      <p:ext uri="{BB962C8B-B14F-4D97-AF65-F5344CB8AC3E}">
        <p14:creationId xmlns:p14="http://schemas.microsoft.com/office/powerpoint/2010/main" val="1457600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340768"/>
            <a:ext cx="8229600" cy="5256584"/>
          </a:xfrm>
        </p:spPr>
        <p:txBody>
          <a:bodyPr>
            <a:normAutofit fontScale="92500" lnSpcReduction="10000"/>
          </a:bodyPr>
          <a:lstStyle/>
          <a:p>
            <a:pPr marL="0" indent="0">
              <a:buNone/>
            </a:pPr>
            <a:r>
              <a:rPr lang="en-GB" b="1" dirty="0" smtClean="0">
                <a:solidFill>
                  <a:srgbClr val="FF0000"/>
                </a:solidFill>
              </a:rPr>
              <a:t>Those who reject peace – threat or consequence?</a:t>
            </a:r>
          </a:p>
          <a:p>
            <a:pPr marL="0" indent="0">
              <a:buNone/>
            </a:pPr>
            <a:r>
              <a:rPr lang="en-GB" b="1" dirty="0" smtClean="0">
                <a:solidFill>
                  <a:srgbClr val="00B050"/>
                </a:solidFill>
              </a:rPr>
              <a:t>Luke 10:13-16</a:t>
            </a:r>
          </a:p>
          <a:p>
            <a:pPr marL="0" indent="0">
              <a:buNone/>
            </a:pPr>
            <a:r>
              <a:rPr lang="en-GB" b="1" dirty="0">
                <a:solidFill>
                  <a:srgbClr val="002060"/>
                </a:solidFill>
              </a:rPr>
              <a:t>“Woe to you, </a:t>
            </a:r>
            <a:r>
              <a:rPr lang="en-GB" b="1" dirty="0" err="1">
                <a:solidFill>
                  <a:srgbClr val="002060"/>
                </a:solidFill>
              </a:rPr>
              <a:t>Chorazin</a:t>
            </a:r>
            <a:r>
              <a:rPr lang="en-GB" b="1" dirty="0">
                <a:solidFill>
                  <a:srgbClr val="002060"/>
                </a:solidFill>
              </a:rPr>
              <a:t>! Woe to you, Bethsaida! For if the deeds of power done in you had been done in Tyre and Sidon, they would have repented long ago, sitting in sackcloth and ashes.  But at the judgment it will be more tolerable for Tyre and Sidon than for you.  And you, Capernaum, will you be exalted to heaven? No, you will be brought down to Hades. "Whoever listens to you listens to me, and whoever rejects you rejects me, and whoever rejects me rejects the one who sent me.”</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476832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196752"/>
            <a:ext cx="8229600" cy="5328592"/>
          </a:xfrm>
        </p:spPr>
        <p:txBody>
          <a:bodyPr>
            <a:normAutofit fontScale="85000" lnSpcReduction="20000"/>
          </a:bodyPr>
          <a:lstStyle/>
          <a:p>
            <a:pPr marL="0" indent="0">
              <a:buNone/>
            </a:pPr>
            <a:r>
              <a:rPr lang="en-GB" b="1" dirty="0" smtClean="0">
                <a:solidFill>
                  <a:srgbClr val="002060"/>
                </a:solidFill>
              </a:rPr>
              <a:t>What about the children of peace?</a:t>
            </a:r>
          </a:p>
          <a:p>
            <a:pPr marL="0" indent="0">
              <a:buNone/>
            </a:pPr>
            <a:r>
              <a:rPr lang="en-GB" b="1" dirty="0" smtClean="0">
                <a:solidFill>
                  <a:srgbClr val="00B050"/>
                </a:solidFill>
              </a:rPr>
              <a:t>Luke 10:21-25</a:t>
            </a:r>
          </a:p>
          <a:p>
            <a:pPr marL="0" indent="0">
              <a:buNone/>
            </a:pPr>
            <a:r>
              <a:rPr lang="en-US" b="1" dirty="0">
                <a:solidFill>
                  <a:srgbClr val="FF0000"/>
                </a:solidFill>
              </a:rPr>
              <a:t>At that same hour Jesus rejoiced in the Holy Spirit and said, "I thank you, Father, Lord of heaven and earth, because you have hidden these things from the wise and the intelligent and have revealed them to infants; yes, Father, for such was your gracious will.  All things have been handed over to me by my Father; and no one knows who the Son is except the Father, or who the Father is except the Son and anyone to whom the Son chooses to reveal him." Then turning to the disciples, Jesus said to them privately, "Blessed are the eyes that see what you see!  For I tell you that many prophets and kings desired to see what you see, but did not see it, and to hear what you hear, but did not hear it." </a:t>
            </a:r>
            <a:endParaRPr lang="en-GB" b="1" dirty="0">
              <a:solidFill>
                <a:srgbClr val="FF0000"/>
              </a:solidFill>
            </a:endParaRPr>
          </a:p>
          <a:p>
            <a:pPr marL="0" indent="0">
              <a:buNone/>
            </a:pPr>
            <a:endParaRPr lang="en-GB" dirty="0"/>
          </a:p>
        </p:txBody>
      </p:sp>
    </p:spTree>
    <p:extLst>
      <p:ext uri="{BB962C8B-B14F-4D97-AF65-F5344CB8AC3E}">
        <p14:creationId xmlns:p14="http://schemas.microsoft.com/office/powerpoint/2010/main" val="3379707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124744"/>
            <a:ext cx="8229600" cy="5472608"/>
          </a:xfrm>
        </p:spPr>
        <p:txBody>
          <a:bodyPr/>
          <a:lstStyle/>
          <a:p>
            <a:pPr marL="0" indent="0">
              <a:buNone/>
            </a:pPr>
            <a:r>
              <a:rPr lang="en-GB" b="1" dirty="0" smtClean="0">
                <a:solidFill>
                  <a:srgbClr val="00B050"/>
                </a:solidFill>
              </a:rPr>
              <a:t>Luke 10:25-37</a:t>
            </a:r>
          </a:p>
          <a:p>
            <a:pPr marL="0" indent="0">
              <a:buNone/>
            </a:pPr>
            <a:r>
              <a:rPr lang="en-GB" b="1" dirty="0" smtClean="0">
                <a:solidFill>
                  <a:srgbClr val="FF0000"/>
                </a:solidFill>
              </a:rPr>
              <a:t>In </a:t>
            </a:r>
            <a:r>
              <a:rPr lang="en-GB" b="1" dirty="0">
                <a:solidFill>
                  <a:srgbClr val="FF0000"/>
                </a:solidFill>
              </a:rPr>
              <a:t>Luke there follows the story of the Good Samaritan – to whom am I neighbour?</a:t>
            </a:r>
          </a:p>
          <a:p>
            <a:pPr marL="0" indent="0">
              <a:buNone/>
            </a:pPr>
            <a:r>
              <a:rPr lang="en-GB" b="1" dirty="0">
                <a:solidFill>
                  <a:srgbClr val="002060"/>
                </a:solidFill>
              </a:rPr>
              <a:t>This story therefore has missionary implications</a:t>
            </a:r>
          </a:p>
          <a:p>
            <a:pPr marL="0" indent="0">
              <a:buNone/>
            </a:pPr>
            <a:r>
              <a:rPr lang="en-GB" b="1" dirty="0">
                <a:solidFill>
                  <a:srgbClr val="FF0000"/>
                </a:solidFill>
              </a:rPr>
              <a:t>Mission is attention to the other</a:t>
            </a:r>
          </a:p>
          <a:p>
            <a:pPr marL="0" indent="0">
              <a:buNone/>
            </a:pPr>
            <a:r>
              <a:rPr lang="en-GB" b="1" dirty="0">
                <a:solidFill>
                  <a:srgbClr val="002060"/>
                </a:solidFill>
              </a:rPr>
              <a:t>Mission expressed in deeds and then words</a:t>
            </a:r>
          </a:p>
          <a:p>
            <a:pPr marL="0" indent="0">
              <a:buNone/>
            </a:pPr>
            <a:r>
              <a:rPr lang="en-GB" b="1" dirty="0">
                <a:solidFill>
                  <a:srgbClr val="FF0000"/>
                </a:solidFill>
              </a:rPr>
              <a:t>Mission from everyone to everywhere</a:t>
            </a:r>
          </a:p>
          <a:p>
            <a:pPr marL="0" indent="0">
              <a:buNone/>
            </a:pPr>
            <a:endParaRPr lang="en-GB" dirty="0"/>
          </a:p>
        </p:txBody>
      </p:sp>
    </p:spTree>
    <p:extLst>
      <p:ext uri="{BB962C8B-B14F-4D97-AF65-F5344CB8AC3E}">
        <p14:creationId xmlns:p14="http://schemas.microsoft.com/office/powerpoint/2010/main" val="1733454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600200"/>
            <a:ext cx="8229600" cy="4925144"/>
          </a:xfrm>
        </p:spPr>
        <p:txBody>
          <a:bodyPr>
            <a:normAutofit fontScale="77500" lnSpcReduction="20000"/>
          </a:bodyPr>
          <a:lstStyle/>
          <a:p>
            <a:pPr marL="0" indent="0">
              <a:buNone/>
            </a:pPr>
            <a:r>
              <a:rPr lang="en-GB" b="1" dirty="0">
                <a:solidFill>
                  <a:srgbClr val="FF0000"/>
                </a:solidFill>
              </a:rPr>
              <a:t>After the story of the Good Samaritan, Luke places the story of Martha and </a:t>
            </a:r>
            <a:r>
              <a:rPr lang="en-GB" b="1" dirty="0" smtClean="0">
                <a:solidFill>
                  <a:srgbClr val="FF0000"/>
                </a:solidFill>
              </a:rPr>
              <a:t>Mary</a:t>
            </a:r>
          </a:p>
          <a:p>
            <a:pPr marL="0" indent="0">
              <a:buNone/>
            </a:pPr>
            <a:r>
              <a:rPr lang="en-GB" b="1" dirty="0" smtClean="0">
                <a:solidFill>
                  <a:srgbClr val="002060"/>
                </a:solidFill>
              </a:rPr>
              <a:t>Now </a:t>
            </a:r>
            <a:r>
              <a:rPr lang="en-GB" b="1" dirty="0">
                <a:solidFill>
                  <a:srgbClr val="002060"/>
                </a:solidFill>
              </a:rPr>
              <a:t>as they went on their way, he entered a certain village, where a woman named Martha welcomed him into her </a:t>
            </a:r>
            <a:r>
              <a:rPr lang="en-GB" b="1" dirty="0" smtClean="0">
                <a:solidFill>
                  <a:srgbClr val="002060"/>
                </a:solidFill>
              </a:rPr>
              <a:t>home. </a:t>
            </a:r>
            <a:r>
              <a:rPr lang="en-GB" b="1" dirty="0">
                <a:solidFill>
                  <a:srgbClr val="002060"/>
                </a:solidFill>
              </a:rPr>
              <a:t>She had a sister named Mary, who sat at the Lord's feet and listened to what he was </a:t>
            </a:r>
            <a:r>
              <a:rPr lang="en-GB" b="1" dirty="0" smtClean="0">
                <a:solidFill>
                  <a:srgbClr val="002060"/>
                </a:solidFill>
              </a:rPr>
              <a:t>saying. </a:t>
            </a:r>
            <a:r>
              <a:rPr lang="en-GB" b="1" dirty="0">
                <a:solidFill>
                  <a:srgbClr val="002060"/>
                </a:solidFill>
              </a:rPr>
              <a:t>But Martha was distracted by her many tasks; so she came to him and asked, </a:t>
            </a:r>
            <a:r>
              <a:rPr lang="en-GB" b="1" dirty="0" smtClean="0">
                <a:solidFill>
                  <a:srgbClr val="002060"/>
                </a:solidFill>
              </a:rPr>
              <a:t>“Lord</a:t>
            </a:r>
            <a:r>
              <a:rPr lang="en-GB" b="1" dirty="0">
                <a:solidFill>
                  <a:srgbClr val="002060"/>
                </a:solidFill>
              </a:rPr>
              <a:t>, do you not care that my sister has left me to do all the work by myself? Tell her then to help me</a:t>
            </a:r>
            <a:r>
              <a:rPr lang="en-GB" b="1" dirty="0" smtClean="0">
                <a:solidFill>
                  <a:srgbClr val="002060"/>
                </a:solidFill>
              </a:rPr>
              <a:t>.” But </a:t>
            </a:r>
            <a:r>
              <a:rPr lang="en-GB" b="1" dirty="0">
                <a:solidFill>
                  <a:srgbClr val="002060"/>
                </a:solidFill>
              </a:rPr>
              <a:t>the Lord answered her, </a:t>
            </a:r>
            <a:r>
              <a:rPr lang="en-GB" b="1" dirty="0" smtClean="0">
                <a:solidFill>
                  <a:srgbClr val="002060"/>
                </a:solidFill>
              </a:rPr>
              <a:t>“Martha</a:t>
            </a:r>
            <a:r>
              <a:rPr lang="en-GB" b="1" dirty="0">
                <a:solidFill>
                  <a:srgbClr val="002060"/>
                </a:solidFill>
              </a:rPr>
              <a:t>, Martha, you are worried and distracted by many </a:t>
            </a:r>
            <a:r>
              <a:rPr lang="en-GB" b="1" dirty="0" smtClean="0">
                <a:solidFill>
                  <a:srgbClr val="002060"/>
                </a:solidFill>
              </a:rPr>
              <a:t>things; </a:t>
            </a:r>
            <a:r>
              <a:rPr lang="en-GB" b="1" dirty="0">
                <a:solidFill>
                  <a:srgbClr val="002060"/>
                </a:solidFill>
              </a:rPr>
              <a:t>there is need of only one thing. Mary has chosen the better part, which will not be taken away from her</a:t>
            </a:r>
            <a:r>
              <a:rPr lang="en-GB" b="1" dirty="0" smtClean="0">
                <a:solidFill>
                  <a:srgbClr val="002060"/>
                </a:solidFill>
              </a:rPr>
              <a:t>.” </a:t>
            </a:r>
            <a:r>
              <a:rPr lang="en-GB" b="1" dirty="0" smtClean="0">
                <a:solidFill>
                  <a:srgbClr val="FF0000"/>
                </a:solidFill>
              </a:rPr>
              <a:t>The </a:t>
            </a:r>
            <a:r>
              <a:rPr lang="en-GB" b="1" dirty="0">
                <a:solidFill>
                  <a:srgbClr val="FF0000"/>
                </a:solidFill>
              </a:rPr>
              <a:t>priorities in </a:t>
            </a:r>
            <a:r>
              <a:rPr lang="en-GB" b="1" dirty="0" smtClean="0">
                <a:solidFill>
                  <a:srgbClr val="FF0000"/>
                </a:solidFill>
              </a:rPr>
              <a:t>mission:</a:t>
            </a:r>
            <a:r>
              <a:rPr lang="en-GB" b="1" dirty="0">
                <a:solidFill>
                  <a:srgbClr val="00B050"/>
                </a:solidFill>
              </a:rPr>
              <a:t>(Luke 10:38-42)</a:t>
            </a:r>
          </a:p>
          <a:p>
            <a:pPr marL="0" indent="0">
              <a:buNone/>
            </a:pPr>
            <a:r>
              <a:rPr lang="en-GB" b="1" dirty="0" smtClean="0">
                <a:solidFill>
                  <a:srgbClr val="FF0000"/>
                </a:solidFill>
              </a:rPr>
              <a:t> action </a:t>
            </a:r>
            <a:r>
              <a:rPr lang="en-GB" b="1" dirty="0">
                <a:solidFill>
                  <a:srgbClr val="FF0000"/>
                </a:solidFill>
              </a:rPr>
              <a:t>is everything and nothing</a:t>
            </a:r>
          </a:p>
          <a:p>
            <a:pPr marL="0" indent="0">
              <a:buNone/>
            </a:pPr>
            <a:endParaRPr lang="en-GB" dirty="0"/>
          </a:p>
        </p:txBody>
      </p:sp>
    </p:spTree>
    <p:extLst>
      <p:ext uri="{BB962C8B-B14F-4D97-AF65-F5344CB8AC3E}">
        <p14:creationId xmlns:p14="http://schemas.microsoft.com/office/powerpoint/2010/main" val="3567962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lstStyle/>
          <a:p>
            <a:pPr marL="0" indent="0">
              <a:buNone/>
            </a:pPr>
            <a:r>
              <a:rPr lang="en-US" sz="3200" b="1" dirty="0" smtClean="0">
                <a:solidFill>
                  <a:srgbClr val="FF0000"/>
                </a:solidFill>
              </a:rPr>
              <a:t>Order of events in Luke</a:t>
            </a:r>
          </a:p>
          <a:p>
            <a:pPr>
              <a:buFontTx/>
              <a:buChar char="-"/>
            </a:pPr>
            <a:r>
              <a:rPr lang="en-US" sz="3200" b="1" dirty="0" smtClean="0">
                <a:solidFill>
                  <a:srgbClr val="002060"/>
                </a:solidFill>
              </a:rPr>
              <a:t>Search for shalom</a:t>
            </a:r>
          </a:p>
          <a:p>
            <a:pPr>
              <a:buFontTx/>
              <a:buChar char="-"/>
            </a:pPr>
            <a:r>
              <a:rPr lang="en-US" sz="3200" b="1" dirty="0" smtClean="0">
                <a:solidFill>
                  <a:srgbClr val="FF0000"/>
                </a:solidFill>
              </a:rPr>
              <a:t>Encounter with shalom</a:t>
            </a:r>
          </a:p>
          <a:p>
            <a:pPr>
              <a:buFontTx/>
              <a:buChar char="-"/>
            </a:pPr>
            <a:r>
              <a:rPr lang="en-US" sz="3200" b="1" dirty="0" smtClean="0">
                <a:solidFill>
                  <a:srgbClr val="002060"/>
                </a:solidFill>
              </a:rPr>
              <a:t>Response through deed to presence of shalom</a:t>
            </a:r>
          </a:p>
          <a:p>
            <a:pPr>
              <a:buFontTx/>
              <a:buChar char="-"/>
            </a:pPr>
            <a:r>
              <a:rPr lang="en-US" sz="3200" b="1" dirty="0" smtClean="0">
                <a:solidFill>
                  <a:srgbClr val="FF0000"/>
                </a:solidFill>
              </a:rPr>
              <a:t>Proclamation of source and goal of shalom (the presence of the Kingdom of God)</a:t>
            </a:r>
          </a:p>
          <a:p>
            <a:pPr>
              <a:buFontTx/>
              <a:buChar char="-"/>
            </a:pPr>
            <a:r>
              <a:rPr lang="en-US" sz="3200" b="1" dirty="0" smtClean="0">
                <a:solidFill>
                  <a:srgbClr val="002060"/>
                </a:solidFill>
              </a:rPr>
              <a:t>Threat to those who reject or exclude themselves from this shalom</a:t>
            </a:r>
            <a:endParaRPr lang="en-GB" sz="3200" b="1" dirty="0">
              <a:solidFill>
                <a:srgbClr val="002060"/>
              </a:solidFill>
            </a:endParaRPr>
          </a:p>
        </p:txBody>
      </p:sp>
    </p:spTree>
    <p:extLst>
      <p:ext uri="{BB962C8B-B14F-4D97-AF65-F5344CB8AC3E}">
        <p14:creationId xmlns:p14="http://schemas.microsoft.com/office/powerpoint/2010/main" val="37469320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normAutofit fontScale="85000" lnSpcReduction="10000"/>
          </a:bodyPr>
          <a:lstStyle/>
          <a:p>
            <a:pPr marL="0" indent="0">
              <a:buNone/>
            </a:pPr>
            <a:r>
              <a:rPr lang="en-US" b="1" dirty="0" smtClean="0">
                <a:solidFill>
                  <a:srgbClr val="FF0000"/>
                </a:solidFill>
              </a:rPr>
              <a:t>Briefly:</a:t>
            </a:r>
          </a:p>
          <a:p>
            <a:pPr marL="0" indent="0">
              <a:buNone/>
            </a:pPr>
            <a:r>
              <a:rPr lang="en-US" b="1" dirty="0" smtClean="0">
                <a:solidFill>
                  <a:srgbClr val="FF0000"/>
                </a:solidFill>
              </a:rPr>
              <a:t>In Matthew the order of events is as follows:</a:t>
            </a:r>
            <a:endParaRPr lang="en-US" b="1" dirty="0" smtClean="0">
              <a:solidFill>
                <a:srgbClr val="FF0000"/>
              </a:solidFill>
            </a:endParaRPr>
          </a:p>
          <a:p>
            <a:pPr>
              <a:buFontTx/>
              <a:buChar char="-"/>
            </a:pPr>
            <a:r>
              <a:rPr lang="en-US" b="1" dirty="0" smtClean="0">
                <a:solidFill>
                  <a:srgbClr val="002060"/>
                </a:solidFill>
              </a:rPr>
              <a:t>Proclamation of kingdom</a:t>
            </a:r>
          </a:p>
          <a:p>
            <a:pPr>
              <a:buFontTx/>
              <a:buChar char="-"/>
            </a:pPr>
            <a:r>
              <a:rPr lang="en-US" b="1" dirty="0" smtClean="0">
                <a:solidFill>
                  <a:srgbClr val="FF0000"/>
                </a:solidFill>
              </a:rPr>
              <a:t>Activity of kingdom</a:t>
            </a:r>
          </a:p>
          <a:p>
            <a:pPr>
              <a:buFontTx/>
              <a:buChar char="-"/>
            </a:pPr>
            <a:r>
              <a:rPr lang="en-US" b="1" dirty="0" smtClean="0">
                <a:solidFill>
                  <a:srgbClr val="002060"/>
                </a:solidFill>
              </a:rPr>
              <a:t>Gratuity of activity of kingdom</a:t>
            </a:r>
          </a:p>
          <a:p>
            <a:pPr>
              <a:buFontTx/>
              <a:buChar char="-"/>
            </a:pPr>
            <a:r>
              <a:rPr lang="en-US" b="1" dirty="0" smtClean="0">
                <a:solidFill>
                  <a:srgbClr val="FF0000"/>
                </a:solidFill>
              </a:rPr>
              <a:t>The encounter with and contribution to shalom</a:t>
            </a:r>
          </a:p>
          <a:p>
            <a:pPr marL="0" indent="0">
              <a:buNone/>
            </a:pPr>
            <a:r>
              <a:rPr lang="en-US" b="1" dirty="0" smtClean="0">
                <a:solidFill>
                  <a:srgbClr val="FF0000"/>
                </a:solidFill>
              </a:rPr>
              <a:t>The other theme in Matthew:</a:t>
            </a:r>
          </a:p>
          <a:p>
            <a:pPr marL="0" indent="0">
              <a:buNone/>
            </a:pPr>
            <a:r>
              <a:rPr lang="en-GB" b="1" dirty="0" smtClean="0">
                <a:solidFill>
                  <a:srgbClr val="002060"/>
                </a:solidFill>
              </a:rPr>
              <a:t>Matthew 10:5-6   These twelve Jesus sent out with the following instructions: "Go nowhere among the Gentiles, and enter no town of the Samaritans, but go rather to the lost sheep of the house of Israel. </a:t>
            </a:r>
            <a:endParaRPr lang="en-GB" b="1" dirty="0">
              <a:solidFill>
                <a:srgbClr val="002060"/>
              </a:solidFill>
            </a:endParaRPr>
          </a:p>
        </p:txBody>
      </p:sp>
    </p:spTree>
    <p:extLst>
      <p:ext uri="{BB962C8B-B14F-4D97-AF65-F5344CB8AC3E}">
        <p14:creationId xmlns:p14="http://schemas.microsoft.com/office/powerpoint/2010/main" val="10931815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330926" y="1428206"/>
            <a:ext cx="8621485" cy="5059680"/>
          </a:xfrm>
        </p:spPr>
        <p:txBody>
          <a:bodyPr>
            <a:normAutofit fontScale="92500" lnSpcReduction="20000"/>
          </a:bodyPr>
          <a:lstStyle/>
          <a:p>
            <a:pPr marL="0" indent="0">
              <a:buNone/>
            </a:pPr>
            <a:r>
              <a:rPr lang="en-US" sz="3200" b="1" dirty="0" smtClean="0">
                <a:solidFill>
                  <a:srgbClr val="FF0000"/>
                </a:solidFill>
              </a:rPr>
              <a:t>Why only the house of Israel?</a:t>
            </a:r>
          </a:p>
          <a:p>
            <a:pPr>
              <a:buFontTx/>
              <a:buChar char="-"/>
            </a:pPr>
            <a:r>
              <a:rPr lang="en-US" sz="3200" b="1" dirty="0" smtClean="0">
                <a:solidFill>
                  <a:srgbClr val="FF0000"/>
                </a:solidFill>
              </a:rPr>
              <a:t>Historical memory?</a:t>
            </a:r>
          </a:p>
          <a:p>
            <a:pPr>
              <a:buFontTx/>
              <a:buChar char="-"/>
            </a:pPr>
            <a:r>
              <a:rPr lang="en-US" sz="3200" b="1" dirty="0" smtClean="0">
                <a:solidFill>
                  <a:srgbClr val="FF0000"/>
                </a:solidFill>
              </a:rPr>
              <a:t>Urgency of proclamation</a:t>
            </a:r>
          </a:p>
          <a:p>
            <a:pPr marL="0" indent="0">
              <a:buNone/>
            </a:pPr>
            <a:r>
              <a:rPr lang="en-US" sz="3200" b="1" dirty="0" smtClean="0">
                <a:solidFill>
                  <a:srgbClr val="FF0000"/>
                </a:solidFill>
              </a:rPr>
              <a:t>Jesus in Matthew does not go to the Gentiles, but they come to him (the Roman Centurion, 8:5-13, and the Canaanite woman, 15:22-28).</a:t>
            </a:r>
          </a:p>
          <a:p>
            <a:pPr marL="0" indent="0">
              <a:buNone/>
            </a:pPr>
            <a:r>
              <a:rPr lang="en-US" sz="3200" b="1" dirty="0" smtClean="0">
                <a:solidFill>
                  <a:srgbClr val="FF0000"/>
                </a:solidFill>
              </a:rPr>
              <a:t>But in them al</a:t>
            </a:r>
            <a:r>
              <a:rPr lang="en-US" sz="3200" b="1" dirty="0">
                <a:solidFill>
                  <a:srgbClr val="FF0000"/>
                </a:solidFill>
              </a:rPr>
              <a:t>one he sees great faith.</a:t>
            </a:r>
            <a:endParaRPr lang="en-GB" sz="3200" b="1" dirty="0">
              <a:solidFill>
                <a:srgbClr val="FF0000"/>
              </a:solidFill>
            </a:endParaRPr>
          </a:p>
          <a:p>
            <a:pPr marL="0" indent="0">
              <a:buNone/>
            </a:pPr>
            <a:r>
              <a:rPr lang="en-GB" b="1" dirty="0" smtClean="0">
                <a:solidFill>
                  <a:schemeClr val="accent3">
                    <a:lumMod val="50000"/>
                  </a:schemeClr>
                </a:solidFill>
              </a:rPr>
              <a:t>Mt </a:t>
            </a:r>
            <a:r>
              <a:rPr lang="en-GB" b="1" dirty="0">
                <a:solidFill>
                  <a:schemeClr val="accent3">
                    <a:lumMod val="50000"/>
                  </a:schemeClr>
                </a:solidFill>
              </a:rPr>
              <a:t>8:10  "Truly I tell you, in no one in Israel have I found such faith. </a:t>
            </a:r>
            <a:endParaRPr lang="en-GB" b="1" dirty="0" smtClean="0">
              <a:solidFill>
                <a:schemeClr val="accent3">
                  <a:lumMod val="50000"/>
                </a:schemeClr>
              </a:solidFill>
            </a:endParaRPr>
          </a:p>
          <a:p>
            <a:pPr marL="0" indent="0">
              <a:buNone/>
            </a:pPr>
            <a:r>
              <a:rPr lang="en-GB" b="1" dirty="0" smtClean="0">
                <a:solidFill>
                  <a:schemeClr val="accent3">
                    <a:lumMod val="50000"/>
                  </a:schemeClr>
                </a:solidFill>
              </a:rPr>
              <a:t>Mt 15:28  </a:t>
            </a:r>
            <a:r>
              <a:rPr lang="en-GB" b="1" dirty="0">
                <a:solidFill>
                  <a:schemeClr val="accent3">
                    <a:lumMod val="50000"/>
                  </a:schemeClr>
                </a:solidFill>
              </a:rPr>
              <a:t>"Woman, great is your faith! Let it be done for you as you wish</a:t>
            </a:r>
            <a:r>
              <a:rPr lang="en-GB" b="1" dirty="0" smtClean="0">
                <a:solidFill>
                  <a:schemeClr val="accent3">
                    <a:lumMod val="50000"/>
                  </a:schemeClr>
                </a:solidFill>
              </a:rPr>
              <a:t>."</a:t>
            </a:r>
            <a:endParaRPr lang="en-GB" sz="3200" b="1" dirty="0">
              <a:solidFill>
                <a:schemeClr val="accent3">
                  <a:lumMod val="50000"/>
                </a:schemeClr>
              </a:solidFill>
            </a:endParaRPr>
          </a:p>
        </p:txBody>
      </p:sp>
    </p:spTree>
    <p:extLst>
      <p:ext uri="{BB962C8B-B14F-4D97-AF65-F5344CB8AC3E}">
        <p14:creationId xmlns:p14="http://schemas.microsoft.com/office/powerpoint/2010/main" val="10018245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normAutofit lnSpcReduction="10000"/>
          </a:bodyPr>
          <a:lstStyle/>
          <a:p>
            <a:pPr marL="0" indent="0">
              <a:buNone/>
            </a:pPr>
            <a:r>
              <a:rPr lang="en-US" b="1" dirty="0" smtClean="0">
                <a:solidFill>
                  <a:schemeClr val="accent3">
                    <a:lumMod val="50000"/>
                  </a:schemeClr>
                </a:solidFill>
              </a:rPr>
              <a:t>The Great Commission</a:t>
            </a:r>
          </a:p>
          <a:p>
            <a:pPr marL="0" indent="0">
              <a:buNone/>
            </a:pPr>
            <a:r>
              <a:rPr lang="en-GB" b="1" dirty="0">
                <a:solidFill>
                  <a:srgbClr val="FF0000"/>
                </a:solidFill>
              </a:rPr>
              <a:t>Matthew 28:18-20  </a:t>
            </a:r>
            <a:endParaRPr lang="en-GB" b="1" dirty="0" smtClean="0">
              <a:solidFill>
                <a:srgbClr val="FF0000"/>
              </a:solidFill>
            </a:endParaRPr>
          </a:p>
          <a:p>
            <a:pPr marL="0" indent="0">
              <a:buNone/>
            </a:pPr>
            <a:r>
              <a:rPr lang="en-GB" sz="3200" b="1" dirty="0" smtClean="0">
                <a:solidFill>
                  <a:srgbClr val="002060"/>
                </a:solidFill>
              </a:rPr>
              <a:t>And </a:t>
            </a:r>
            <a:r>
              <a:rPr lang="en-GB" sz="3200" b="1" dirty="0">
                <a:solidFill>
                  <a:srgbClr val="002060"/>
                </a:solidFill>
              </a:rPr>
              <a:t>Jesus came and said to them, "All authority in heaven and on earth has been given to me.  </a:t>
            </a:r>
            <a:r>
              <a:rPr lang="en-GB" sz="3200" b="1" dirty="0" smtClean="0">
                <a:solidFill>
                  <a:srgbClr val="002060"/>
                </a:solidFill>
              </a:rPr>
              <a:t>Go </a:t>
            </a:r>
            <a:r>
              <a:rPr lang="en-GB" sz="3200" b="1" dirty="0">
                <a:solidFill>
                  <a:srgbClr val="002060"/>
                </a:solidFill>
              </a:rPr>
              <a:t>therefore and make disciples of all nations, baptizing them in the name of the Father and of the Son and of the Holy Spirit,  </a:t>
            </a:r>
            <a:r>
              <a:rPr lang="en-GB" sz="3200" b="1" dirty="0" smtClean="0">
                <a:solidFill>
                  <a:srgbClr val="002060"/>
                </a:solidFill>
              </a:rPr>
              <a:t>and </a:t>
            </a:r>
            <a:r>
              <a:rPr lang="en-GB" sz="3200" b="1" dirty="0">
                <a:solidFill>
                  <a:srgbClr val="002060"/>
                </a:solidFill>
              </a:rPr>
              <a:t>teaching them to obey everything that I have commanded you. And remember, I am with you always, to the end of the age." </a:t>
            </a:r>
          </a:p>
        </p:txBody>
      </p:sp>
    </p:spTree>
    <p:extLst>
      <p:ext uri="{BB962C8B-B14F-4D97-AF65-F5344CB8AC3E}">
        <p14:creationId xmlns:p14="http://schemas.microsoft.com/office/powerpoint/2010/main" val="4173219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124744"/>
            <a:ext cx="8229600" cy="5328592"/>
          </a:xfrm>
        </p:spPr>
        <p:txBody>
          <a:bodyPr>
            <a:normAutofit fontScale="85000" lnSpcReduction="20000"/>
          </a:bodyPr>
          <a:lstStyle/>
          <a:p>
            <a:pPr marL="0" indent="0">
              <a:buNone/>
            </a:pPr>
            <a:r>
              <a:rPr lang="en-GB" b="1" dirty="0" smtClean="0">
                <a:solidFill>
                  <a:srgbClr val="FF0000"/>
                </a:solidFill>
              </a:rPr>
              <a:t>In the gospel of Luke, there are a number of sending narratives:</a:t>
            </a:r>
          </a:p>
          <a:p>
            <a:pPr marL="0" indent="0">
              <a:buNone/>
            </a:pPr>
            <a:r>
              <a:rPr lang="en-GB" b="1" dirty="0" smtClean="0">
                <a:solidFill>
                  <a:srgbClr val="00B050"/>
                </a:solidFill>
              </a:rPr>
              <a:t>Luke 9:1-6</a:t>
            </a:r>
            <a:r>
              <a:rPr lang="en-GB" dirty="0" smtClean="0">
                <a:solidFill>
                  <a:srgbClr val="00B050"/>
                </a:solidFill>
              </a:rPr>
              <a:t> </a:t>
            </a:r>
          </a:p>
          <a:p>
            <a:pPr marL="0" indent="0">
              <a:buNone/>
            </a:pPr>
            <a:r>
              <a:rPr lang="en-GB" b="1" dirty="0" smtClean="0">
                <a:solidFill>
                  <a:srgbClr val="002060"/>
                </a:solidFill>
              </a:rPr>
              <a:t>Then </a:t>
            </a:r>
            <a:r>
              <a:rPr lang="en-GB" b="1" dirty="0">
                <a:solidFill>
                  <a:srgbClr val="002060"/>
                </a:solidFill>
              </a:rPr>
              <a:t>Jesus called the twelve together and gave them power and authority over all demons and to cure </a:t>
            </a:r>
            <a:r>
              <a:rPr lang="en-GB" b="1" dirty="0" smtClean="0">
                <a:solidFill>
                  <a:srgbClr val="002060"/>
                </a:solidFill>
              </a:rPr>
              <a:t>diseases, </a:t>
            </a:r>
            <a:r>
              <a:rPr lang="en-GB" b="1" dirty="0">
                <a:solidFill>
                  <a:srgbClr val="002060"/>
                </a:solidFill>
              </a:rPr>
              <a:t>and he sent them out to proclaim the kingdom of God and to </a:t>
            </a:r>
            <a:r>
              <a:rPr lang="en-GB" b="1" dirty="0" smtClean="0">
                <a:solidFill>
                  <a:srgbClr val="002060"/>
                </a:solidFill>
              </a:rPr>
              <a:t>heal. </a:t>
            </a:r>
            <a:r>
              <a:rPr lang="en-GB" b="1" dirty="0">
                <a:solidFill>
                  <a:srgbClr val="002060"/>
                </a:solidFill>
              </a:rPr>
              <a:t>He said to them, </a:t>
            </a:r>
            <a:r>
              <a:rPr lang="en-GB" b="1" dirty="0" smtClean="0">
                <a:solidFill>
                  <a:srgbClr val="002060"/>
                </a:solidFill>
              </a:rPr>
              <a:t>“Take </a:t>
            </a:r>
            <a:r>
              <a:rPr lang="en-GB" b="1" dirty="0">
                <a:solidFill>
                  <a:srgbClr val="002060"/>
                </a:solidFill>
              </a:rPr>
              <a:t>nothing for your journey, no staff, nor bag, nor bread, nor money-- not even an extra </a:t>
            </a:r>
            <a:r>
              <a:rPr lang="en-GB" b="1" dirty="0" smtClean="0">
                <a:solidFill>
                  <a:srgbClr val="002060"/>
                </a:solidFill>
              </a:rPr>
              <a:t>tunic. </a:t>
            </a:r>
            <a:r>
              <a:rPr lang="en-GB" b="1" dirty="0">
                <a:solidFill>
                  <a:srgbClr val="002060"/>
                </a:solidFill>
              </a:rPr>
              <a:t>Whatever house you enter, stay there, and leave from </a:t>
            </a:r>
            <a:r>
              <a:rPr lang="en-GB" b="1" dirty="0" smtClean="0">
                <a:solidFill>
                  <a:srgbClr val="002060"/>
                </a:solidFill>
              </a:rPr>
              <a:t>there. </a:t>
            </a:r>
            <a:r>
              <a:rPr lang="en-GB" b="1" dirty="0">
                <a:solidFill>
                  <a:srgbClr val="002060"/>
                </a:solidFill>
              </a:rPr>
              <a:t>Wherever they do not welcome you, as you are leaving that town shake the dust off your feet as a testimony against them</a:t>
            </a:r>
            <a:r>
              <a:rPr lang="en-GB" b="1" dirty="0" smtClean="0">
                <a:solidFill>
                  <a:srgbClr val="002060"/>
                </a:solidFill>
              </a:rPr>
              <a:t>.” </a:t>
            </a:r>
            <a:r>
              <a:rPr lang="en-GB" b="1" dirty="0">
                <a:solidFill>
                  <a:srgbClr val="002060"/>
                </a:solidFill>
              </a:rPr>
              <a:t>They departed and went through the villages, bringing the good news and curing diseases everywhere. </a:t>
            </a:r>
            <a:endParaRPr lang="en-GB" b="1" dirty="0">
              <a:solidFill>
                <a:srgbClr val="002060"/>
              </a:solidFill>
            </a:endParaRPr>
          </a:p>
        </p:txBody>
      </p:sp>
    </p:spTree>
    <p:extLst>
      <p:ext uri="{BB962C8B-B14F-4D97-AF65-F5344CB8AC3E}">
        <p14:creationId xmlns:p14="http://schemas.microsoft.com/office/powerpoint/2010/main" val="3145375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lstStyle/>
          <a:p>
            <a:pPr marL="0" indent="0">
              <a:buNone/>
            </a:pPr>
            <a:r>
              <a:rPr lang="en-US" b="1" dirty="0" smtClean="0">
                <a:solidFill>
                  <a:srgbClr val="92D050"/>
                </a:solidFill>
              </a:rPr>
              <a:t>Bosch, </a:t>
            </a:r>
            <a:r>
              <a:rPr lang="en-US" b="1" i="1" dirty="0" smtClean="0">
                <a:solidFill>
                  <a:srgbClr val="92D050"/>
                </a:solidFill>
              </a:rPr>
              <a:t>Transforming Mission</a:t>
            </a:r>
            <a:r>
              <a:rPr lang="en-US" b="1" dirty="0" smtClean="0">
                <a:solidFill>
                  <a:srgbClr val="92D050"/>
                </a:solidFill>
              </a:rPr>
              <a:t>,56-83</a:t>
            </a:r>
          </a:p>
          <a:p>
            <a:pPr marL="0" indent="0">
              <a:buNone/>
            </a:pPr>
            <a:r>
              <a:rPr lang="en-US" sz="3200" b="1" dirty="0" smtClean="0">
                <a:solidFill>
                  <a:srgbClr val="FF0000"/>
                </a:solidFill>
              </a:rPr>
              <a:t>Attention to the passage in biblical scholarship was relatively late</a:t>
            </a:r>
          </a:p>
          <a:p>
            <a:pPr marL="0" indent="0">
              <a:buNone/>
            </a:pPr>
            <a:r>
              <a:rPr lang="en-US" sz="3200" b="1" dirty="0" smtClean="0">
                <a:solidFill>
                  <a:srgbClr val="002060"/>
                </a:solidFill>
              </a:rPr>
              <a:t>Overall view that these are not an after-thought but the point to which the whole gospel moves</a:t>
            </a:r>
          </a:p>
          <a:p>
            <a:pPr marL="0" indent="0">
              <a:buNone/>
            </a:pPr>
            <a:r>
              <a:rPr lang="en-US" sz="3200" b="1" dirty="0" smtClean="0">
                <a:solidFill>
                  <a:srgbClr val="FF0000"/>
                </a:solidFill>
              </a:rPr>
              <a:t>Thus Great Commission must be read within the context of the entire gospel of Matthew, and not taken in splendid isolation</a:t>
            </a:r>
            <a:endParaRPr lang="en-GB" sz="3200" b="1" dirty="0">
              <a:solidFill>
                <a:srgbClr val="FF0000"/>
              </a:solidFill>
            </a:endParaRPr>
          </a:p>
        </p:txBody>
      </p:sp>
    </p:spTree>
    <p:extLst>
      <p:ext uri="{BB962C8B-B14F-4D97-AF65-F5344CB8AC3E}">
        <p14:creationId xmlns:p14="http://schemas.microsoft.com/office/powerpoint/2010/main" val="30999702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lstStyle/>
          <a:p>
            <a:pPr marL="0" indent="0">
              <a:buNone/>
            </a:pPr>
            <a:r>
              <a:rPr lang="en-US" sz="3200" b="1" dirty="0" smtClean="0">
                <a:solidFill>
                  <a:srgbClr val="002060"/>
                </a:solidFill>
              </a:rPr>
              <a:t>Who are “all nations”?</a:t>
            </a:r>
          </a:p>
          <a:p>
            <a:pPr marL="0" indent="0">
              <a:buNone/>
            </a:pPr>
            <a:r>
              <a:rPr lang="en-US" sz="3200" b="1" dirty="0" smtClean="0">
                <a:solidFill>
                  <a:srgbClr val="FF0000"/>
                </a:solidFill>
              </a:rPr>
              <a:t>Including or excluding the people of Israel?</a:t>
            </a:r>
          </a:p>
          <a:p>
            <a:pPr marL="0" indent="0">
              <a:buNone/>
            </a:pPr>
            <a:r>
              <a:rPr lang="en-US" sz="3200" b="1" dirty="0" smtClean="0">
                <a:solidFill>
                  <a:srgbClr val="002060"/>
                </a:solidFill>
              </a:rPr>
              <a:t>The phrase </a:t>
            </a:r>
            <a:r>
              <a:rPr lang="en-US" sz="3200" b="1" dirty="0" err="1" smtClean="0">
                <a:solidFill>
                  <a:srgbClr val="002060"/>
                </a:solidFill>
                <a:latin typeface="Bwgrkl" panose="00000400000000000000" pitchFamily="2" charset="0"/>
              </a:rPr>
              <a:t>pa,nta</a:t>
            </a:r>
            <a:r>
              <a:rPr lang="en-US" sz="3200" b="1" dirty="0" smtClean="0">
                <a:solidFill>
                  <a:srgbClr val="002060"/>
                </a:solidFill>
                <a:latin typeface="Bwgrkl" panose="00000400000000000000" pitchFamily="2" charset="0"/>
              </a:rPr>
              <a:t> </a:t>
            </a:r>
            <a:r>
              <a:rPr lang="en-US" sz="3200" b="1" dirty="0">
                <a:solidFill>
                  <a:srgbClr val="002060"/>
                </a:solidFill>
                <a:latin typeface="Bwgrkl" panose="00000400000000000000" pitchFamily="2" charset="0"/>
              </a:rPr>
              <a:t>ta. </a:t>
            </a:r>
            <a:r>
              <a:rPr lang="en-US" sz="3200" b="1" dirty="0" err="1" smtClean="0">
                <a:solidFill>
                  <a:srgbClr val="002060"/>
                </a:solidFill>
                <a:latin typeface="Bwgrkl" panose="00000400000000000000" pitchFamily="2" charset="0"/>
              </a:rPr>
              <a:t>e;qnh</a:t>
            </a:r>
            <a:r>
              <a:rPr lang="en-US" sz="3200" b="1" dirty="0">
                <a:solidFill>
                  <a:srgbClr val="002060"/>
                </a:solidFill>
              </a:rPr>
              <a:t> </a:t>
            </a:r>
            <a:r>
              <a:rPr lang="en-US" sz="3200" b="1" dirty="0" smtClean="0">
                <a:solidFill>
                  <a:srgbClr val="002060"/>
                </a:solidFill>
              </a:rPr>
              <a:t>(</a:t>
            </a:r>
            <a:r>
              <a:rPr lang="en-US" sz="3200" b="1" i="1" dirty="0" smtClean="0">
                <a:solidFill>
                  <a:srgbClr val="002060"/>
                </a:solidFill>
              </a:rPr>
              <a:t>p</a:t>
            </a:r>
            <a:r>
              <a:rPr lang="pt-BR" sz="3200" b="1" i="1" dirty="0" smtClean="0">
                <a:solidFill>
                  <a:srgbClr val="002060"/>
                </a:solidFill>
              </a:rPr>
              <a:t>ánta ta éthne</a:t>
            </a:r>
            <a:r>
              <a:rPr lang="pt-BR" sz="3200" b="1" dirty="0" smtClean="0">
                <a:solidFill>
                  <a:srgbClr val="002060"/>
                </a:solidFill>
              </a:rPr>
              <a:t>) </a:t>
            </a:r>
            <a:r>
              <a:rPr lang="en-US" sz="3200" b="1" dirty="0" smtClean="0">
                <a:solidFill>
                  <a:srgbClr val="002060"/>
                </a:solidFill>
              </a:rPr>
              <a:t>occurs </a:t>
            </a:r>
            <a:r>
              <a:rPr lang="en-US" sz="3200" b="1" dirty="0" smtClean="0">
                <a:solidFill>
                  <a:srgbClr val="002060"/>
                </a:solidFill>
              </a:rPr>
              <a:t>four times </a:t>
            </a:r>
            <a:r>
              <a:rPr lang="en-US" sz="3200" b="1" dirty="0">
                <a:solidFill>
                  <a:srgbClr val="002060"/>
                </a:solidFill>
              </a:rPr>
              <a:t>in Matthew </a:t>
            </a:r>
            <a:r>
              <a:rPr lang="en-US" sz="3200" b="1" dirty="0" smtClean="0">
                <a:solidFill>
                  <a:srgbClr val="002060"/>
                </a:solidFill>
              </a:rPr>
              <a:t>(24:9, 14; 25:32; and here, 28:19) and always with a universalist ring to it – everyone can be a recipient of the good news that is proclaimed (though of course not everyone will be).</a:t>
            </a:r>
          </a:p>
          <a:p>
            <a:pPr marL="0" indent="0">
              <a:buNone/>
            </a:pPr>
            <a:endParaRPr lang="en-US" dirty="0" smtClean="0"/>
          </a:p>
        </p:txBody>
      </p:sp>
    </p:spTree>
    <p:extLst>
      <p:ext uri="{BB962C8B-B14F-4D97-AF65-F5344CB8AC3E}">
        <p14:creationId xmlns:p14="http://schemas.microsoft.com/office/powerpoint/2010/main" val="19881837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348343" y="1428206"/>
            <a:ext cx="8621486" cy="5059680"/>
          </a:xfrm>
        </p:spPr>
        <p:txBody>
          <a:bodyPr>
            <a:noAutofit/>
          </a:bodyPr>
          <a:lstStyle/>
          <a:p>
            <a:pPr marL="0" indent="0">
              <a:buNone/>
            </a:pPr>
            <a:r>
              <a:rPr lang="en-US" sz="3200" b="1" dirty="0" smtClean="0">
                <a:solidFill>
                  <a:srgbClr val="00B050"/>
                </a:solidFill>
              </a:rPr>
              <a:t>What is to be taught?</a:t>
            </a:r>
          </a:p>
          <a:p>
            <a:pPr marL="0" indent="0">
              <a:buNone/>
            </a:pPr>
            <a:r>
              <a:rPr lang="en-US" sz="3200" b="1" dirty="0" smtClean="0">
                <a:solidFill>
                  <a:srgbClr val="FF0000"/>
                </a:solidFill>
              </a:rPr>
              <a:t>Teaching is the follow-up to proclamation, but it is different from it. Teaching is done to the one who has heard the proclamation and responded.</a:t>
            </a:r>
          </a:p>
          <a:p>
            <a:pPr marL="0" indent="0">
              <a:buNone/>
            </a:pPr>
            <a:r>
              <a:rPr lang="en-US" sz="3200" b="1" dirty="0" smtClean="0">
                <a:solidFill>
                  <a:srgbClr val="002060"/>
                </a:solidFill>
              </a:rPr>
              <a:t>Teaching is not simply or even primarily propositional, but instructing in a way of life</a:t>
            </a:r>
          </a:p>
          <a:p>
            <a:pPr marL="0" indent="0">
              <a:buNone/>
            </a:pPr>
            <a:r>
              <a:rPr lang="en-US" sz="3200" b="1" dirty="0" smtClean="0">
                <a:solidFill>
                  <a:srgbClr val="FF0000"/>
                </a:solidFill>
              </a:rPr>
              <a:t>Thus what Jesus has taught the disciples is the whole gospel, both what he has said and perhaps even more importantly what he has done.</a:t>
            </a:r>
            <a:endParaRPr lang="en-GB" sz="3200" b="1" dirty="0">
              <a:solidFill>
                <a:srgbClr val="FF0000"/>
              </a:solidFill>
            </a:endParaRPr>
          </a:p>
        </p:txBody>
      </p:sp>
    </p:spTree>
    <p:extLst>
      <p:ext uri="{BB962C8B-B14F-4D97-AF65-F5344CB8AC3E}">
        <p14:creationId xmlns:p14="http://schemas.microsoft.com/office/powerpoint/2010/main" val="36849064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539553" y="1428206"/>
            <a:ext cx="8186436" cy="5059680"/>
          </a:xfrm>
        </p:spPr>
        <p:txBody>
          <a:bodyPr>
            <a:normAutofit fontScale="92500"/>
          </a:bodyPr>
          <a:lstStyle/>
          <a:p>
            <a:pPr marL="0" indent="0">
              <a:buNone/>
            </a:pPr>
            <a:r>
              <a:rPr lang="en-US" b="1" dirty="0" smtClean="0">
                <a:solidFill>
                  <a:srgbClr val="00B050"/>
                </a:solidFill>
              </a:rPr>
              <a:t>What is it to make a disciple?</a:t>
            </a:r>
          </a:p>
          <a:p>
            <a:pPr marL="0" indent="0">
              <a:buNone/>
            </a:pPr>
            <a:r>
              <a:rPr lang="en-US" b="1" dirty="0" smtClean="0">
                <a:solidFill>
                  <a:srgbClr val="002060"/>
                </a:solidFill>
              </a:rPr>
              <a:t>The verb “to make disciples” (</a:t>
            </a:r>
            <a:r>
              <a:rPr lang="en-US" b="1" dirty="0" err="1" smtClean="0">
                <a:solidFill>
                  <a:srgbClr val="002060"/>
                </a:solidFill>
                <a:latin typeface="Bwgrkl" panose="00000400000000000000" pitchFamily="2" charset="0"/>
              </a:rPr>
              <a:t>maqhteu,w</a:t>
            </a:r>
            <a:r>
              <a:rPr lang="en-US" b="1" dirty="0" smtClean="0">
                <a:solidFill>
                  <a:srgbClr val="002060"/>
                </a:solidFill>
                <a:latin typeface="Bwgrkl" panose="00000400000000000000" pitchFamily="2" charset="0"/>
              </a:rPr>
              <a:t> </a:t>
            </a:r>
            <a:r>
              <a:rPr lang="en-US" b="1" dirty="0" smtClean="0">
                <a:solidFill>
                  <a:srgbClr val="002060"/>
                </a:solidFill>
              </a:rPr>
              <a:t>- </a:t>
            </a:r>
            <a:r>
              <a:rPr lang="en-US" i="1" dirty="0" err="1" smtClean="0">
                <a:solidFill>
                  <a:srgbClr val="002060"/>
                </a:solidFill>
              </a:rPr>
              <a:t>matheteúo</a:t>
            </a:r>
            <a:r>
              <a:rPr lang="en-US" b="1" dirty="0" smtClean="0">
                <a:solidFill>
                  <a:srgbClr val="002060"/>
                </a:solidFill>
              </a:rPr>
              <a:t>) occurs </a:t>
            </a:r>
            <a:r>
              <a:rPr lang="en-US" b="1" dirty="0" smtClean="0">
                <a:solidFill>
                  <a:srgbClr val="002060"/>
                </a:solidFill>
              </a:rPr>
              <a:t>only four times in NT, three in Matthew, (13:52, 27:57, 28:19 – the fourth place is Acts 14:21) and in the imperative only in Mt 28:19.</a:t>
            </a:r>
          </a:p>
          <a:p>
            <a:pPr marL="0" indent="0">
              <a:buNone/>
            </a:pPr>
            <a:r>
              <a:rPr lang="en-US" b="1" dirty="0" smtClean="0">
                <a:solidFill>
                  <a:srgbClr val="FF0000"/>
                </a:solidFill>
              </a:rPr>
              <a:t>Baptizing and teaching are participles, dependent on this verb, so it is the main verb in the commandment.</a:t>
            </a:r>
          </a:p>
          <a:p>
            <a:pPr marL="0" indent="0">
              <a:buNone/>
            </a:pPr>
            <a:r>
              <a:rPr lang="en-US" b="1" dirty="0" smtClean="0">
                <a:solidFill>
                  <a:srgbClr val="002060"/>
                </a:solidFill>
              </a:rPr>
              <a:t>The main task of the Christian church is to make disciples, to call others to the following of Christ.</a:t>
            </a:r>
            <a:endParaRPr lang="en-GB" dirty="0">
              <a:solidFill>
                <a:srgbClr val="002060"/>
              </a:solidFill>
            </a:endParaRPr>
          </a:p>
        </p:txBody>
      </p:sp>
    </p:spTree>
    <p:extLst>
      <p:ext uri="{BB962C8B-B14F-4D97-AF65-F5344CB8AC3E}">
        <p14:creationId xmlns:p14="http://schemas.microsoft.com/office/powerpoint/2010/main" val="34864429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normAutofit lnSpcReduction="10000"/>
          </a:bodyPr>
          <a:lstStyle/>
          <a:p>
            <a:pPr marL="0" indent="0">
              <a:buNone/>
            </a:pPr>
            <a:r>
              <a:rPr lang="en-GB" b="1" dirty="0" smtClean="0">
                <a:solidFill>
                  <a:srgbClr val="FF0000"/>
                </a:solidFill>
              </a:rPr>
              <a:t>Disciples in Matthew are wider than the Twelve, and most commonly they follow.</a:t>
            </a:r>
          </a:p>
          <a:p>
            <a:pPr marL="0" indent="0">
              <a:buNone/>
            </a:pPr>
            <a:r>
              <a:rPr lang="en-GB" b="1" dirty="0" smtClean="0">
                <a:solidFill>
                  <a:srgbClr val="002060"/>
                </a:solidFill>
              </a:rPr>
              <a:t>Thus the task of the disciple is to replicate</a:t>
            </a:r>
          </a:p>
          <a:p>
            <a:pPr marL="0" indent="0">
              <a:buNone/>
            </a:pPr>
            <a:r>
              <a:rPr lang="en-GB" b="1" dirty="0" smtClean="0">
                <a:solidFill>
                  <a:srgbClr val="FF0000"/>
                </a:solidFill>
              </a:rPr>
              <a:t>This then justifies ongoing mission – a consequence of becoming a disciple is to become someone who makes disciples</a:t>
            </a:r>
          </a:p>
          <a:p>
            <a:pPr marL="0" indent="0">
              <a:buNone/>
            </a:pPr>
            <a:r>
              <a:rPr lang="en-GB" b="1" dirty="0" smtClean="0">
                <a:solidFill>
                  <a:srgbClr val="002060"/>
                </a:solidFill>
              </a:rPr>
              <a:t>Matthew’s gospel is again here the gospel of the church (the Christian community) because the community is one that is called to go out</a:t>
            </a:r>
            <a:r>
              <a:rPr lang="en-GB" b="1" dirty="0">
                <a:solidFill>
                  <a:srgbClr val="002060"/>
                </a:solidFill>
              </a:rPr>
              <a:t>, </a:t>
            </a:r>
            <a:r>
              <a:rPr lang="en-GB" b="1" dirty="0" smtClean="0">
                <a:solidFill>
                  <a:srgbClr val="002060"/>
                </a:solidFill>
              </a:rPr>
              <a:t>baptise, and teach in acts and words.</a:t>
            </a:r>
            <a:endParaRPr lang="en-GB" b="1" dirty="0">
              <a:solidFill>
                <a:srgbClr val="002060"/>
              </a:solidFill>
            </a:endParaRPr>
          </a:p>
        </p:txBody>
      </p:sp>
    </p:spTree>
    <p:extLst>
      <p:ext uri="{BB962C8B-B14F-4D97-AF65-F5344CB8AC3E}">
        <p14:creationId xmlns:p14="http://schemas.microsoft.com/office/powerpoint/2010/main" val="39638862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normAutofit/>
          </a:bodyPr>
          <a:lstStyle/>
          <a:p>
            <a:pPr marL="0" indent="0">
              <a:buNone/>
            </a:pPr>
            <a:r>
              <a:rPr lang="en-GB" sz="3200" b="1" dirty="0" smtClean="0">
                <a:solidFill>
                  <a:srgbClr val="FF0000"/>
                </a:solidFill>
              </a:rPr>
              <a:t>Why baptise and then teach, rather than the more normal practice of teaching and baptising?</a:t>
            </a:r>
          </a:p>
          <a:p>
            <a:pPr marL="0" indent="0">
              <a:buNone/>
            </a:pPr>
            <a:r>
              <a:rPr lang="en-GB" sz="3200" b="1" dirty="0" smtClean="0">
                <a:solidFill>
                  <a:srgbClr val="002060"/>
                </a:solidFill>
              </a:rPr>
              <a:t>Bosch suggests that it is to emphasise baptism (and faith) as purely a gift of God, not a response to being convinced of an argument.</a:t>
            </a:r>
          </a:p>
          <a:p>
            <a:pPr marL="0" indent="0">
              <a:buNone/>
            </a:pPr>
            <a:r>
              <a:rPr lang="en-GB" sz="3200" b="1" dirty="0" smtClean="0">
                <a:solidFill>
                  <a:srgbClr val="FF0000"/>
                </a:solidFill>
              </a:rPr>
              <a:t>Baptism and teaching also as explanations of what it is to make disciples</a:t>
            </a:r>
            <a:endParaRPr lang="en-GB" sz="3200" b="1" dirty="0">
              <a:solidFill>
                <a:srgbClr val="FF0000"/>
              </a:solidFill>
            </a:endParaRPr>
          </a:p>
        </p:txBody>
      </p:sp>
    </p:spTree>
    <p:extLst>
      <p:ext uri="{BB962C8B-B14F-4D97-AF65-F5344CB8AC3E}">
        <p14:creationId xmlns:p14="http://schemas.microsoft.com/office/powerpoint/2010/main" val="14991499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lstStyle/>
          <a:p>
            <a:pPr marL="0" indent="0">
              <a:buNone/>
            </a:pPr>
            <a:r>
              <a:rPr lang="en-GB" b="1" dirty="0" smtClean="0">
                <a:solidFill>
                  <a:srgbClr val="00B050"/>
                </a:solidFill>
              </a:rPr>
              <a:t>Implications for mission</a:t>
            </a:r>
          </a:p>
          <a:p>
            <a:pPr>
              <a:buFontTx/>
              <a:buChar char="-"/>
            </a:pPr>
            <a:r>
              <a:rPr lang="en-GB" b="1" dirty="0" smtClean="0">
                <a:solidFill>
                  <a:srgbClr val="FF0000"/>
                </a:solidFill>
              </a:rPr>
              <a:t>Universal</a:t>
            </a:r>
          </a:p>
          <a:p>
            <a:pPr>
              <a:buFontTx/>
              <a:buChar char="-"/>
            </a:pPr>
            <a:r>
              <a:rPr lang="en-GB" b="1" dirty="0" smtClean="0">
                <a:solidFill>
                  <a:srgbClr val="002060"/>
                </a:solidFill>
              </a:rPr>
              <a:t>Making disciples</a:t>
            </a:r>
          </a:p>
          <a:p>
            <a:pPr>
              <a:buFontTx/>
              <a:buChar char="-"/>
            </a:pPr>
            <a:r>
              <a:rPr lang="en-GB" b="1" dirty="0" smtClean="0">
                <a:solidFill>
                  <a:srgbClr val="FF0000"/>
                </a:solidFill>
              </a:rPr>
              <a:t>Human mission dependent on God’s mission</a:t>
            </a:r>
          </a:p>
          <a:p>
            <a:pPr>
              <a:buFontTx/>
              <a:buChar char="-"/>
            </a:pPr>
            <a:r>
              <a:rPr lang="en-GB" b="1" dirty="0" smtClean="0">
                <a:solidFill>
                  <a:srgbClr val="002060"/>
                </a:solidFill>
              </a:rPr>
              <a:t>Trinitarian dimension of mission</a:t>
            </a:r>
          </a:p>
          <a:p>
            <a:pPr>
              <a:buFontTx/>
              <a:buChar char="-"/>
            </a:pPr>
            <a:r>
              <a:rPr lang="en-GB" b="1" dirty="0" smtClean="0">
                <a:solidFill>
                  <a:srgbClr val="FF0000"/>
                </a:solidFill>
              </a:rPr>
              <a:t>Mission is teaching through word and deed</a:t>
            </a:r>
            <a:endParaRPr lang="en-GB" b="1" dirty="0">
              <a:solidFill>
                <a:srgbClr val="FF0000"/>
              </a:solidFill>
            </a:endParaRPr>
          </a:p>
        </p:txBody>
      </p:sp>
    </p:spTree>
    <p:extLst>
      <p:ext uri="{BB962C8B-B14F-4D97-AF65-F5344CB8AC3E}">
        <p14:creationId xmlns:p14="http://schemas.microsoft.com/office/powerpoint/2010/main" val="39960565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lstStyle/>
          <a:p>
            <a:pPr marL="0" indent="0">
              <a:buNone/>
            </a:pPr>
            <a:r>
              <a:rPr lang="en-GB" b="1" dirty="0" smtClean="0">
                <a:solidFill>
                  <a:srgbClr val="FF0000"/>
                </a:solidFill>
              </a:rPr>
              <a:t>John 17:18</a:t>
            </a:r>
          </a:p>
          <a:p>
            <a:pPr marL="0" indent="0">
              <a:buNone/>
            </a:pPr>
            <a:r>
              <a:rPr lang="en-US" b="1" dirty="0">
                <a:solidFill>
                  <a:srgbClr val="002060"/>
                </a:solidFill>
              </a:rPr>
              <a:t>As you have sent me into the world, so I have sent them into the world.</a:t>
            </a:r>
          </a:p>
          <a:p>
            <a:pPr marL="0" indent="0">
              <a:buNone/>
            </a:pPr>
            <a:r>
              <a:rPr lang="en-GB" b="1" dirty="0" smtClean="0">
                <a:solidFill>
                  <a:srgbClr val="FF0000"/>
                </a:solidFill>
              </a:rPr>
              <a:t>One of the few texts to directly use the word send (forms of the verb “</a:t>
            </a:r>
            <a:r>
              <a:rPr lang="en-GB" b="1" dirty="0" err="1" smtClean="0">
                <a:solidFill>
                  <a:srgbClr val="FF0000"/>
                </a:solidFill>
              </a:rPr>
              <a:t>apostellō</a:t>
            </a:r>
            <a:r>
              <a:rPr lang="en-GB" b="1" dirty="0" smtClean="0">
                <a:solidFill>
                  <a:srgbClr val="FF0000"/>
                </a:solidFill>
              </a:rPr>
              <a:t>” – from where the word “apostle”)</a:t>
            </a:r>
          </a:p>
          <a:p>
            <a:pPr marL="0" indent="0">
              <a:buNone/>
            </a:pPr>
            <a:endParaRPr lang="en-GB" b="1" dirty="0">
              <a:solidFill>
                <a:srgbClr val="FF0000"/>
              </a:solidFill>
            </a:endParaRPr>
          </a:p>
          <a:p>
            <a:pPr marL="0" indent="0">
              <a:buNone/>
            </a:pPr>
            <a:endParaRPr lang="en-GB" b="1" dirty="0">
              <a:solidFill>
                <a:srgbClr val="FF0000"/>
              </a:solidFill>
            </a:endParaRPr>
          </a:p>
        </p:txBody>
      </p:sp>
    </p:spTree>
    <p:extLst>
      <p:ext uri="{BB962C8B-B14F-4D97-AF65-F5344CB8AC3E}">
        <p14:creationId xmlns:p14="http://schemas.microsoft.com/office/powerpoint/2010/main" val="16542693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normAutofit fontScale="77500" lnSpcReduction="20000"/>
          </a:bodyPr>
          <a:lstStyle/>
          <a:p>
            <a:pPr marL="0" indent="0">
              <a:buNone/>
            </a:pPr>
            <a:r>
              <a:rPr lang="en-GB" b="1" dirty="0" smtClean="0">
                <a:solidFill>
                  <a:srgbClr val="FF0000"/>
                </a:solidFill>
              </a:rPr>
              <a:t>The fuller context of the verse</a:t>
            </a:r>
          </a:p>
          <a:p>
            <a:pPr marL="0" indent="0">
              <a:buNone/>
            </a:pPr>
            <a:r>
              <a:rPr lang="en-US" b="1" dirty="0">
                <a:solidFill>
                  <a:srgbClr val="00B050"/>
                </a:solidFill>
              </a:rPr>
              <a:t>John 17:14-21  </a:t>
            </a:r>
            <a:r>
              <a:rPr lang="en-US" b="1" dirty="0" smtClean="0">
                <a:solidFill>
                  <a:srgbClr val="002060"/>
                </a:solidFill>
              </a:rPr>
              <a:t>I </a:t>
            </a:r>
            <a:r>
              <a:rPr lang="en-US" b="1" dirty="0">
                <a:solidFill>
                  <a:srgbClr val="002060"/>
                </a:solidFill>
              </a:rPr>
              <a:t>have given them your word, and the world has hated them because they do not belong to the world, just as I do not belong to the world.  </a:t>
            </a:r>
            <a:r>
              <a:rPr lang="en-US" b="1" dirty="0" smtClean="0">
                <a:solidFill>
                  <a:srgbClr val="002060"/>
                </a:solidFill>
              </a:rPr>
              <a:t>I </a:t>
            </a:r>
            <a:r>
              <a:rPr lang="en-US" b="1" dirty="0">
                <a:solidFill>
                  <a:srgbClr val="002060"/>
                </a:solidFill>
              </a:rPr>
              <a:t>am not asking you to take them out of the world, but I ask you to protect them from the evil one.  </a:t>
            </a:r>
            <a:r>
              <a:rPr lang="en-US" b="1" dirty="0" smtClean="0">
                <a:solidFill>
                  <a:srgbClr val="002060"/>
                </a:solidFill>
              </a:rPr>
              <a:t>They </a:t>
            </a:r>
            <a:r>
              <a:rPr lang="en-US" b="1" dirty="0">
                <a:solidFill>
                  <a:srgbClr val="002060"/>
                </a:solidFill>
              </a:rPr>
              <a:t>do not belong to the world, just as I do not belong to the world. </a:t>
            </a:r>
            <a:r>
              <a:rPr lang="en-US" b="1" dirty="0" smtClean="0">
                <a:solidFill>
                  <a:srgbClr val="002060"/>
                </a:solidFill>
              </a:rPr>
              <a:t>Sanctify </a:t>
            </a:r>
            <a:r>
              <a:rPr lang="en-US" b="1" dirty="0">
                <a:solidFill>
                  <a:srgbClr val="002060"/>
                </a:solidFill>
              </a:rPr>
              <a:t>them in the truth; your word is truth.  </a:t>
            </a:r>
            <a:r>
              <a:rPr lang="en-US" b="1" dirty="0" smtClean="0">
                <a:solidFill>
                  <a:srgbClr val="002060"/>
                </a:solidFill>
              </a:rPr>
              <a:t>As </a:t>
            </a:r>
            <a:r>
              <a:rPr lang="en-US" b="1" dirty="0">
                <a:solidFill>
                  <a:srgbClr val="002060"/>
                </a:solidFill>
              </a:rPr>
              <a:t>you have sent me into the world, so I have sent them into the world.  </a:t>
            </a:r>
            <a:r>
              <a:rPr lang="en-US" b="1" dirty="0" smtClean="0">
                <a:solidFill>
                  <a:srgbClr val="002060"/>
                </a:solidFill>
              </a:rPr>
              <a:t>And </a:t>
            </a:r>
            <a:r>
              <a:rPr lang="en-US" b="1" dirty="0">
                <a:solidFill>
                  <a:srgbClr val="002060"/>
                </a:solidFill>
              </a:rPr>
              <a:t>for their sakes I sanctify myself, so that they also may be sanctified in truth.  </a:t>
            </a:r>
            <a:r>
              <a:rPr lang="en-US" b="1" dirty="0" smtClean="0">
                <a:solidFill>
                  <a:srgbClr val="002060"/>
                </a:solidFill>
              </a:rPr>
              <a:t>"</a:t>
            </a:r>
            <a:r>
              <a:rPr lang="en-US" b="1" dirty="0">
                <a:solidFill>
                  <a:srgbClr val="002060"/>
                </a:solidFill>
              </a:rPr>
              <a:t>I ask not only on behalf of these, but also on behalf of those who will believe in me through their word, </a:t>
            </a:r>
            <a:r>
              <a:rPr lang="en-US" b="1" dirty="0" smtClean="0">
                <a:solidFill>
                  <a:srgbClr val="002060"/>
                </a:solidFill>
              </a:rPr>
              <a:t>that </a:t>
            </a:r>
            <a:r>
              <a:rPr lang="en-US" b="1" dirty="0">
                <a:solidFill>
                  <a:srgbClr val="002060"/>
                </a:solidFill>
              </a:rPr>
              <a:t>they may all be one. As you, Father, are in me and I am in you, may they also be in us, so that the world may believe that you have sent me. </a:t>
            </a:r>
            <a:endParaRPr lang="en-GB" b="1" dirty="0">
              <a:solidFill>
                <a:srgbClr val="002060"/>
              </a:solidFill>
            </a:endParaRPr>
          </a:p>
        </p:txBody>
      </p:sp>
    </p:spTree>
    <p:extLst>
      <p:ext uri="{BB962C8B-B14F-4D97-AF65-F5344CB8AC3E}">
        <p14:creationId xmlns:p14="http://schemas.microsoft.com/office/powerpoint/2010/main" val="2891986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normAutofit fontScale="77500" lnSpcReduction="20000"/>
          </a:bodyPr>
          <a:lstStyle/>
          <a:p>
            <a:pPr marL="0" indent="0">
              <a:buNone/>
            </a:pPr>
            <a:r>
              <a:rPr lang="en-GB" b="1" dirty="0" smtClean="0">
                <a:solidFill>
                  <a:srgbClr val="FF0000"/>
                </a:solidFill>
              </a:rPr>
              <a:t>Another common word is </a:t>
            </a:r>
            <a:r>
              <a:rPr lang="en-GB" b="1" i="1" dirty="0" err="1" smtClean="0">
                <a:solidFill>
                  <a:srgbClr val="FF0000"/>
                </a:solidFill>
              </a:rPr>
              <a:t>pempo</a:t>
            </a:r>
            <a:endParaRPr lang="en-GB" b="1" i="1" dirty="0" smtClean="0">
              <a:solidFill>
                <a:srgbClr val="FF0000"/>
              </a:solidFill>
            </a:endParaRPr>
          </a:p>
          <a:p>
            <a:pPr marL="0" indent="0">
              <a:buNone/>
            </a:pPr>
            <a:r>
              <a:rPr lang="en-GB" b="1" dirty="0" smtClean="0">
                <a:solidFill>
                  <a:srgbClr val="00B050"/>
                </a:solidFill>
              </a:rPr>
              <a:t>John 20:21</a:t>
            </a:r>
          </a:p>
          <a:p>
            <a:pPr marL="0" indent="0">
              <a:buNone/>
            </a:pPr>
            <a:r>
              <a:rPr lang="en-GB" b="1" dirty="0" smtClean="0">
                <a:solidFill>
                  <a:srgbClr val="002060"/>
                </a:solidFill>
              </a:rPr>
              <a:t>As the Father has sent (</a:t>
            </a:r>
            <a:r>
              <a:rPr lang="en-US" b="1" dirty="0" err="1" smtClean="0">
                <a:solidFill>
                  <a:srgbClr val="0070C0"/>
                </a:solidFill>
                <a:latin typeface="Bwgrki" panose="00000400000000000000" pitchFamily="2" charset="0"/>
              </a:rPr>
              <a:t>avpe,stalke,n</a:t>
            </a:r>
            <a:r>
              <a:rPr lang="en-US" b="1" dirty="0">
                <a:solidFill>
                  <a:srgbClr val="0070C0"/>
                </a:solidFill>
              </a:rPr>
              <a:t>-</a:t>
            </a:r>
            <a:r>
              <a:rPr lang="en-US" b="1" dirty="0" smtClean="0">
                <a:solidFill>
                  <a:srgbClr val="0070C0"/>
                </a:solidFill>
              </a:rPr>
              <a:t> </a:t>
            </a:r>
            <a:r>
              <a:rPr lang="en-US" b="1" i="1" dirty="0" err="1" smtClean="0">
                <a:solidFill>
                  <a:srgbClr val="0070C0"/>
                </a:solidFill>
              </a:rPr>
              <a:t>apestalken</a:t>
            </a:r>
            <a:r>
              <a:rPr lang="en-US" b="1" dirty="0" smtClean="0"/>
              <a:t>)</a:t>
            </a:r>
            <a:r>
              <a:rPr lang="en-US" dirty="0" smtClean="0"/>
              <a:t> </a:t>
            </a:r>
            <a:r>
              <a:rPr lang="en-GB" b="1" dirty="0" smtClean="0">
                <a:solidFill>
                  <a:srgbClr val="002060"/>
                </a:solidFill>
              </a:rPr>
              <a:t>me, so I send (</a:t>
            </a:r>
            <a:r>
              <a:rPr lang="en-US" b="1" dirty="0" err="1" smtClean="0">
                <a:solidFill>
                  <a:srgbClr val="0070C0"/>
                </a:solidFill>
                <a:latin typeface="Bwgrki" panose="00000400000000000000" pitchFamily="2" charset="0"/>
              </a:rPr>
              <a:t>pe,mpw</a:t>
            </a:r>
            <a:r>
              <a:rPr lang="en-GB" b="1" dirty="0">
                <a:solidFill>
                  <a:srgbClr val="0070C0"/>
                </a:solidFill>
              </a:rPr>
              <a:t> </a:t>
            </a:r>
            <a:r>
              <a:rPr lang="en-GB" b="1" dirty="0" smtClean="0">
                <a:solidFill>
                  <a:srgbClr val="0070C0"/>
                </a:solidFill>
              </a:rPr>
              <a:t>- </a:t>
            </a:r>
            <a:r>
              <a:rPr lang="en-GB" b="1" i="1" dirty="0" err="1" smtClean="0">
                <a:solidFill>
                  <a:srgbClr val="0070C0"/>
                </a:solidFill>
              </a:rPr>
              <a:t>pempo</a:t>
            </a:r>
            <a:r>
              <a:rPr lang="en-GB" b="1" dirty="0" smtClean="0">
                <a:solidFill>
                  <a:srgbClr val="002060"/>
                </a:solidFill>
              </a:rPr>
              <a:t>) you</a:t>
            </a:r>
          </a:p>
          <a:p>
            <a:pPr marL="0" indent="0">
              <a:buNone/>
            </a:pPr>
            <a:r>
              <a:rPr lang="en-GB" b="1" dirty="0">
                <a:solidFill>
                  <a:srgbClr val="00B050"/>
                </a:solidFill>
              </a:rPr>
              <a:t>John 20:19-23 </a:t>
            </a:r>
            <a:r>
              <a:rPr lang="en-GB" dirty="0">
                <a:solidFill>
                  <a:srgbClr val="00B050"/>
                </a:solidFill>
              </a:rPr>
              <a:t> </a:t>
            </a:r>
            <a:r>
              <a:rPr lang="en-GB" b="1" dirty="0" smtClean="0">
                <a:solidFill>
                  <a:schemeClr val="accent3">
                    <a:lumMod val="50000"/>
                  </a:schemeClr>
                </a:solidFill>
              </a:rPr>
              <a:t>When </a:t>
            </a:r>
            <a:r>
              <a:rPr lang="en-GB" b="1" dirty="0">
                <a:solidFill>
                  <a:schemeClr val="accent3">
                    <a:lumMod val="50000"/>
                  </a:schemeClr>
                </a:solidFill>
              </a:rPr>
              <a:t>it was evening on that day, the first day of the week, and the doors of the house where the disciples had met were locked for fear of the Jews, Jesus came and stood among them and said, "Peace be with you</a:t>
            </a:r>
            <a:r>
              <a:rPr lang="en-GB" b="1" dirty="0" smtClean="0">
                <a:solidFill>
                  <a:schemeClr val="accent3">
                    <a:lumMod val="50000"/>
                  </a:schemeClr>
                </a:solidFill>
              </a:rPr>
              <a:t>." </a:t>
            </a:r>
            <a:r>
              <a:rPr lang="en-GB" b="1" dirty="0">
                <a:solidFill>
                  <a:schemeClr val="accent3">
                    <a:lumMod val="50000"/>
                  </a:schemeClr>
                </a:solidFill>
              </a:rPr>
              <a:t>After he said this, he showed them his hands and his side. Then the disciples rejoiced when they saw the Lord.  </a:t>
            </a:r>
            <a:r>
              <a:rPr lang="en-GB" b="1" dirty="0" smtClean="0">
                <a:solidFill>
                  <a:schemeClr val="accent3">
                    <a:lumMod val="50000"/>
                  </a:schemeClr>
                </a:solidFill>
              </a:rPr>
              <a:t>Jesus </a:t>
            </a:r>
            <a:r>
              <a:rPr lang="en-GB" b="1" dirty="0">
                <a:solidFill>
                  <a:schemeClr val="accent3">
                    <a:lumMod val="50000"/>
                  </a:schemeClr>
                </a:solidFill>
              </a:rPr>
              <a:t>said to them again, "Peace be with you. As the Father has sent me, so I send you</a:t>
            </a:r>
            <a:r>
              <a:rPr lang="en-GB" b="1" dirty="0" smtClean="0">
                <a:solidFill>
                  <a:schemeClr val="accent3">
                    <a:lumMod val="50000"/>
                  </a:schemeClr>
                </a:solidFill>
              </a:rPr>
              <a:t>." </a:t>
            </a:r>
            <a:r>
              <a:rPr lang="en-GB" b="1" dirty="0">
                <a:solidFill>
                  <a:schemeClr val="accent3">
                    <a:lumMod val="50000"/>
                  </a:schemeClr>
                </a:solidFill>
              </a:rPr>
              <a:t>When he had said this, he breathed on them and said to them, "Receive the Holy </a:t>
            </a:r>
            <a:r>
              <a:rPr lang="en-GB" b="1" dirty="0" smtClean="0">
                <a:solidFill>
                  <a:schemeClr val="accent3">
                    <a:lumMod val="50000"/>
                  </a:schemeClr>
                </a:solidFill>
              </a:rPr>
              <a:t>Spirit. </a:t>
            </a:r>
            <a:r>
              <a:rPr lang="en-GB" b="1" dirty="0">
                <a:solidFill>
                  <a:schemeClr val="accent3">
                    <a:lumMod val="50000"/>
                  </a:schemeClr>
                </a:solidFill>
              </a:rPr>
              <a:t>If you forgive the sins of any, they are forgiven them; if you retain the sins of any, they are retained." </a:t>
            </a:r>
          </a:p>
        </p:txBody>
      </p:sp>
    </p:spTree>
    <p:extLst>
      <p:ext uri="{BB962C8B-B14F-4D97-AF65-F5344CB8AC3E}">
        <p14:creationId xmlns:p14="http://schemas.microsoft.com/office/powerpoint/2010/main" val="22710898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052736"/>
            <a:ext cx="8229600" cy="5400600"/>
          </a:xfrm>
        </p:spPr>
        <p:txBody>
          <a:bodyPr>
            <a:normAutofit lnSpcReduction="10000"/>
          </a:bodyPr>
          <a:lstStyle/>
          <a:p>
            <a:pPr marL="0" indent="0">
              <a:buNone/>
            </a:pPr>
            <a:r>
              <a:rPr lang="en-US" b="1" dirty="0" smtClean="0">
                <a:solidFill>
                  <a:srgbClr val="FF0000"/>
                </a:solidFill>
              </a:rPr>
              <a:t>The Second Sending in Luke</a:t>
            </a:r>
            <a:endParaRPr lang="en-US" b="1" dirty="0">
              <a:solidFill>
                <a:srgbClr val="FF0000"/>
              </a:solidFill>
            </a:endParaRPr>
          </a:p>
          <a:p>
            <a:pPr marL="0" indent="0">
              <a:buNone/>
            </a:pPr>
            <a:r>
              <a:rPr lang="en-US" b="1" dirty="0">
                <a:solidFill>
                  <a:srgbClr val="00B050"/>
                </a:solidFill>
              </a:rPr>
              <a:t>Luke 9:52-55  </a:t>
            </a:r>
            <a:endParaRPr lang="en-US" b="1" dirty="0" smtClean="0">
              <a:solidFill>
                <a:srgbClr val="00B050"/>
              </a:solidFill>
            </a:endParaRPr>
          </a:p>
          <a:p>
            <a:pPr marL="0" indent="0">
              <a:buNone/>
            </a:pPr>
            <a:r>
              <a:rPr lang="en-GB" b="1" dirty="0" smtClean="0">
                <a:solidFill>
                  <a:srgbClr val="002060"/>
                </a:solidFill>
              </a:rPr>
              <a:t>And </a:t>
            </a:r>
            <a:r>
              <a:rPr lang="en-GB" b="1" dirty="0">
                <a:solidFill>
                  <a:srgbClr val="002060"/>
                </a:solidFill>
              </a:rPr>
              <a:t>he sent messengers </a:t>
            </a:r>
            <a:r>
              <a:rPr lang="en-GB" b="1" dirty="0" smtClean="0">
                <a:solidFill>
                  <a:srgbClr val="002060"/>
                </a:solidFill>
              </a:rPr>
              <a:t>(</a:t>
            </a:r>
            <a:r>
              <a:rPr lang="en-GB" b="1" i="1" dirty="0" err="1" smtClean="0">
                <a:solidFill>
                  <a:srgbClr val="002060"/>
                </a:solidFill>
              </a:rPr>
              <a:t>ang</a:t>
            </a:r>
            <a:r>
              <a:rPr lang="cs-CZ" b="1" i="1" dirty="0" smtClean="0">
                <a:solidFill>
                  <a:srgbClr val="002060"/>
                </a:solidFill>
              </a:rPr>
              <a:t>é</a:t>
            </a:r>
            <a:r>
              <a:rPr lang="en-GB" b="1" i="1" dirty="0" err="1" smtClean="0">
                <a:solidFill>
                  <a:srgbClr val="002060"/>
                </a:solidFill>
              </a:rPr>
              <a:t>lous</a:t>
            </a:r>
            <a:r>
              <a:rPr lang="en-GB" b="1" dirty="0" smtClean="0">
                <a:solidFill>
                  <a:srgbClr val="002060"/>
                </a:solidFill>
              </a:rPr>
              <a:t>) ahead </a:t>
            </a:r>
            <a:r>
              <a:rPr lang="en-GB" b="1" dirty="0">
                <a:solidFill>
                  <a:srgbClr val="002060"/>
                </a:solidFill>
              </a:rPr>
              <a:t>of him. </a:t>
            </a:r>
            <a:r>
              <a:rPr lang="en-GB" dirty="0"/>
              <a:t> </a:t>
            </a:r>
            <a:r>
              <a:rPr lang="en-US" b="1" dirty="0" smtClean="0">
                <a:solidFill>
                  <a:srgbClr val="002060"/>
                </a:solidFill>
              </a:rPr>
              <a:t>On </a:t>
            </a:r>
            <a:r>
              <a:rPr lang="en-US" b="1" dirty="0">
                <a:solidFill>
                  <a:srgbClr val="002060"/>
                </a:solidFill>
              </a:rPr>
              <a:t>their way they entered a village of the Samaritans to make ready for him; but they did not receive him, because his face was set toward Jerusalem.  When his disciples James and John saw it, they said, "Lord, do you want us to command fire to come down from heaven and consume them?"  But he turned and rebuked them. </a:t>
            </a:r>
          </a:p>
          <a:p>
            <a:pPr marL="0" indent="0">
              <a:buNone/>
            </a:pPr>
            <a:endParaRPr lang="en-GB" dirty="0"/>
          </a:p>
        </p:txBody>
      </p:sp>
    </p:spTree>
    <p:extLst>
      <p:ext uri="{BB962C8B-B14F-4D97-AF65-F5344CB8AC3E}">
        <p14:creationId xmlns:p14="http://schemas.microsoft.com/office/powerpoint/2010/main" val="18462648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lstStyle/>
          <a:p>
            <a:pPr marL="0" indent="0">
              <a:buNone/>
            </a:pPr>
            <a:r>
              <a:rPr lang="en-GB" b="1" dirty="0" smtClean="0">
                <a:solidFill>
                  <a:srgbClr val="FF0000"/>
                </a:solidFill>
              </a:rPr>
              <a:t>The link between mission and unity</a:t>
            </a:r>
          </a:p>
          <a:p>
            <a:pPr marL="0" indent="0">
              <a:buNone/>
            </a:pPr>
            <a:r>
              <a:rPr lang="en-GB" b="1" dirty="0" smtClean="0">
                <a:solidFill>
                  <a:srgbClr val="002060"/>
                </a:solidFill>
              </a:rPr>
              <a:t>Mission as service in and of the truth</a:t>
            </a:r>
          </a:p>
          <a:p>
            <a:pPr marL="0" indent="0">
              <a:buNone/>
            </a:pPr>
            <a:r>
              <a:rPr lang="en-GB" b="1" dirty="0" smtClean="0">
                <a:solidFill>
                  <a:srgbClr val="FF0000"/>
                </a:solidFill>
              </a:rPr>
              <a:t>John speaks of discipleship as the passing on of belief, so that all may be in God</a:t>
            </a:r>
          </a:p>
          <a:p>
            <a:pPr marL="0" indent="0">
              <a:buNone/>
            </a:pPr>
            <a:r>
              <a:rPr lang="en-GB" b="1" dirty="0" smtClean="0">
                <a:solidFill>
                  <a:srgbClr val="002060"/>
                </a:solidFill>
              </a:rPr>
              <a:t>Mission as </a:t>
            </a:r>
            <a:r>
              <a:rPr lang="en-GB" b="1" dirty="0" err="1" smtClean="0">
                <a:solidFill>
                  <a:srgbClr val="002060"/>
                </a:solidFill>
              </a:rPr>
              <a:t>theosis</a:t>
            </a:r>
            <a:endParaRPr lang="en-GB" b="1" dirty="0" smtClean="0">
              <a:solidFill>
                <a:srgbClr val="002060"/>
              </a:solidFill>
            </a:endParaRPr>
          </a:p>
          <a:p>
            <a:pPr marL="0" indent="0">
              <a:buNone/>
            </a:pPr>
            <a:endParaRPr lang="en-GB" b="1" dirty="0">
              <a:solidFill>
                <a:srgbClr val="FF0000"/>
              </a:solidFill>
            </a:endParaRPr>
          </a:p>
        </p:txBody>
      </p:sp>
    </p:spTree>
    <p:extLst>
      <p:ext uri="{BB962C8B-B14F-4D97-AF65-F5344CB8AC3E}">
        <p14:creationId xmlns:p14="http://schemas.microsoft.com/office/powerpoint/2010/main" val="2271591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052736"/>
            <a:ext cx="8229600" cy="5544616"/>
          </a:xfrm>
        </p:spPr>
        <p:txBody>
          <a:bodyPr>
            <a:normAutofit/>
          </a:bodyPr>
          <a:lstStyle/>
          <a:p>
            <a:pPr marL="0" indent="0">
              <a:buNone/>
            </a:pPr>
            <a:r>
              <a:rPr lang="en-GB" b="1" dirty="0" smtClean="0">
                <a:solidFill>
                  <a:srgbClr val="002060"/>
                </a:solidFill>
              </a:rPr>
              <a:t>Mission and Violence</a:t>
            </a:r>
          </a:p>
          <a:p>
            <a:pPr marL="0" indent="0">
              <a:buNone/>
            </a:pPr>
            <a:r>
              <a:rPr lang="en-GB" b="1" dirty="0" smtClean="0">
                <a:solidFill>
                  <a:srgbClr val="FF0000"/>
                </a:solidFill>
              </a:rPr>
              <a:t>In </a:t>
            </a:r>
            <a:r>
              <a:rPr lang="en-GB" b="1" dirty="0">
                <a:solidFill>
                  <a:srgbClr val="FF0000"/>
                </a:solidFill>
              </a:rPr>
              <a:t>9:52 Jesus sends messengers </a:t>
            </a:r>
            <a:r>
              <a:rPr lang="en-GB" b="1" dirty="0" smtClean="0">
                <a:solidFill>
                  <a:srgbClr val="FF0000"/>
                </a:solidFill>
              </a:rPr>
              <a:t>ahead </a:t>
            </a:r>
            <a:r>
              <a:rPr lang="en-GB" b="1" dirty="0">
                <a:solidFill>
                  <a:srgbClr val="FF0000"/>
                </a:solidFill>
              </a:rPr>
              <a:t>of him. At the beginning of the gospel, the messengers </a:t>
            </a:r>
            <a:r>
              <a:rPr lang="en-GB" b="1" dirty="0" smtClean="0">
                <a:solidFill>
                  <a:srgbClr val="FF0000"/>
                </a:solidFill>
              </a:rPr>
              <a:t>of </a:t>
            </a:r>
            <a:r>
              <a:rPr lang="en-GB" b="1" dirty="0">
                <a:solidFill>
                  <a:srgbClr val="FF0000"/>
                </a:solidFill>
              </a:rPr>
              <a:t>the Lord announce peace and grace (cf. Lk 1:13–14, Lk 1:28. Lk 2:14). </a:t>
            </a:r>
            <a:endParaRPr lang="en-GB" b="1" dirty="0" smtClean="0">
              <a:solidFill>
                <a:srgbClr val="FF0000"/>
              </a:solidFill>
            </a:endParaRPr>
          </a:p>
          <a:p>
            <a:pPr marL="0" indent="0">
              <a:buNone/>
            </a:pPr>
            <a:r>
              <a:rPr lang="en-GB" b="1" dirty="0" smtClean="0">
                <a:solidFill>
                  <a:srgbClr val="002060"/>
                </a:solidFill>
              </a:rPr>
              <a:t>James </a:t>
            </a:r>
            <a:r>
              <a:rPr lang="en-GB" b="1" dirty="0">
                <a:solidFill>
                  <a:srgbClr val="002060"/>
                </a:solidFill>
              </a:rPr>
              <a:t>and John </a:t>
            </a:r>
            <a:r>
              <a:rPr lang="en-GB" b="1" dirty="0" smtClean="0">
                <a:solidFill>
                  <a:srgbClr val="002060"/>
                </a:solidFill>
              </a:rPr>
              <a:t>seek to respond to rejection with violence.</a:t>
            </a:r>
          </a:p>
          <a:p>
            <a:pPr marL="0" indent="0">
              <a:buNone/>
            </a:pPr>
            <a:r>
              <a:rPr lang="en-GB" b="1" dirty="0" smtClean="0">
                <a:solidFill>
                  <a:srgbClr val="FF0000"/>
                </a:solidFill>
              </a:rPr>
              <a:t>But service to the Kingdom is based on the encounter in peace (</a:t>
            </a:r>
            <a:r>
              <a:rPr lang="en-GB" b="1" i="1" dirty="0" smtClean="0">
                <a:solidFill>
                  <a:srgbClr val="FF0000"/>
                </a:solidFill>
              </a:rPr>
              <a:t>shalom</a:t>
            </a:r>
            <a:r>
              <a:rPr lang="en-GB" b="1" dirty="0" smtClean="0">
                <a:solidFill>
                  <a:srgbClr val="FF0000"/>
                </a:solidFill>
              </a:rPr>
              <a:t>), not violence.</a:t>
            </a:r>
            <a:endParaRPr lang="en-GB" b="1" dirty="0">
              <a:solidFill>
                <a:srgbClr val="FF0000"/>
              </a:solidFill>
            </a:endParaRPr>
          </a:p>
          <a:p>
            <a:pPr marL="0" indent="0">
              <a:buNone/>
            </a:pPr>
            <a:endParaRPr lang="en-GB" dirty="0"/>
          </a:p>
        </p:txBody>
      </p:sp>
    </p:spTree>
    <p:extLst>
      <p:ext uri="{BB962C8B-B14F-4D97-AF65-F5344CB8AC3E}">
        <p14:creationId xmlns:p14="http://schemas.microsoft.com/office/powerpoint/2010/main" val="2331887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34082"/>
          </a:xfrm>
        </p:spPr>
        <p:txBody>
          <a:bodyPr>
            <a:normAutofit fontScale="90000"/>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251520" y="1124744"/>
            <a:ext cx="8640960" cy="5400600"/>
          </a:xfrm>
        </p:spPr>
        <p:txBody>
          <a:bodyPr>
            <a:normAutofit fontScale="85000" lnSpcReduction="20000"/>
          </a:bodyPr>
          <a:lstStyle/>
          <a:p>
            <a:pPr marL="0" indent="0">
              <a:buNone/>
            </a:pPr>
            <a:r>
              <a:rPr lang="en-GB" b="1" dirty="0" smtClean="0">
                <a:solidFill>
                  <a:srgbClr val="00B050"/>
                </a:solidFill>
              </a:rPr>
              <a:t>Luke 9 and 10</a:t>
            </a:r>
          </a:p>
          <a:p>
            <a:pPr marL="0" indent="0">
              <a:buNone/>
            </a:pPr>
            <a:r>
              <a:rPr lang="en-GB" b="1" dirty="0">
                <a:solidFill>
                  <a:srgbClr val="002060"/>
                </a:solidFill>
              </a:rPr>
              <a:t>T</a:t>
            </a:r>
            <a:r>
              <a:rPr lang="en-GB" b="1" dirty="0" smtClean="0">
                <a:solidFill>
                  <a:srgbClr val="002060"/>
                </a:solidFill>
              </a:rPr>
              <a:t>here is also a cost to following Jesus and engaging with him and his disciples</a:t>
            </a:r>
          </a:p>
          <a:p>
            <a:pPr marL="0" indent="0">
              <a:buNone/>
            </a:pPr>
            <a:r>
              <a:rPr lang="en-GB" b="1" dirty="0">
                <a:solidFill>
                  <a:srgbClr val="FF0000"/>
                </a:solidFill>
              </a:rPr>
              <a:t>Then they went on to another </a:t>
            </a:r>
            <a:r>
              <a:rPr lang="en-GB" b="1" dirty="0" smtClean="0">
                <a:solidFill>
                  <a:srgbClr val="FF0000"/>
                </a:solidFill>
              </a:rPr>
              <a:t>village. </a:t>
            </a:r>
            <a:r>
              <a:rPr lang="en-GB" b="1" dirty="0">
                <a:solidFill>
                  <a:srgbClr val="FF0000"/>
                </a:solidFill>
              </a:rPr>
              <a:t>As they were going along the road, someone said to him, </a:t>
            </a:r>
            <a:r>
              <a:rPr lang="en-GB" b="1" dirty="0" smtClean="0">
                <a:solidFill>
                  <a:srgbClr val="FF0000"/>
                </a:solidFill>
              </a:rPr>
              <a:t>“I </a:t>
            </a:r>
            <a:r>
              <a:rPr lang="en-GB" b="1" dirty="0">
                <a:solidFill>
                  <a:srgbClr val="FF0000"/>
                </a:solidFill>
              </a:rPr>
              <a:t>will follow you wherever you go</a:t>
            </a:r>
            <a:r>
              <a:rPr lang="en-GB" b="1" dirty="0" smtClean="0">
                <a:solidFill>
                  <a:srgbClr val="FF0000"/>
                </a:solidFill>
              </a:rPr>
              <a:t>.” </a:t>
            </a:r>
            <a:r>
              <a:rPr lang="en-GB" b="1" dirty="0">
                <a:solidFill>
                  <a:srgbClr val="FF0000"/>
                </a:solidFill>
              </a:rPr>
              <a:t>And Jesus said to him, </a:t>
            </a:r>
            <a:r>
              <a:rPr lang="en-GB" b="1" dirty="0" smtClean="0">
                <a:solidFill>
                  <a:srgbClr val="FF0000"/>
                </a:solidFill>
              </a:rPr>
              <a:t>“Foxes </a:t>
            </a:r>
            <a:r>
              <a:rPr lang="en-GB" b="1" dirty="0">
                <a:solidFill>
                  <a:srgbClr val="FF0000"/>
                </a:solidFill>
              </a:rPr>
              <a:t>have holes, and birds of the air have nests; but the Son of Man has nowhere to lay his head</a:t>
            </a:r>
            <a:r>
              <a:rPr lang="en-GB" b="1" dirty="0" smtClean="0">
                <a:solidFill>
                  <a:srgbClr val="FF0000"/>
                </a:solidFill>
              </a:rPr>
              <a:t>.” </a:t>
            </a:r>
            <a:r>
              <a:rPr lang="en-GB" b="1" dirty="0">
                <a:solidFill>
                  <a:srgbClr val="FF0000"/>
                </a:solidFill>
              </a:rPr>
              <a:t>To another he said, </a:t>
            </a:r>
            <a:r>
              <a:rPr lang="en-GB" b="1" dirty="0" smtClean="0">
                <a:solidFill>
                  <a:srgbClr val="FF0000"/>
                </a:solidFill>
              </a:rPr>
              <a:t>“Follow </a:t>
            </a:r>
            <a:r>
              <a:rPr lang="en-GB" b="1" dirty="0">
                <a:solidFill>
                  <a:srgbClr val="FF0000"/>
                </a:solidFill>
              </a:rPr>
              <a:t>me</a:t>
            </a:r>
            <a:r>
              <a:rPr lang="en-GB" b="1" dirty="0" smtClean="0">
                <a:solidFill>
                  <a:srgbClr val="FF0000"/>
                </a:solidFill>
              </a:rPr>
              <a:t>.” </a:t>
            </a:r>
            <a:r>
              <a:rPr lang="en-GB" b="1" dirty="0">
                <a:solidFill>
                  <a:srgbClr val="FF0000"/>
                </a:solidFill>
              </a:rPr>
              <a:t>But he said, </a:t>
            </a:r>
            <a:r>
              <a:rPr lang="en-GB" b="1" dirty="0" smtClean="0">
                <a:solidFill>
                  <a:srgbClr val="FF0000"/>
                </a:solidFill>
              </a:rPr>
              <a:t>“Lord</a:t>
            </a:r>
            <a:r>
              <a:rPr lang="en-GB" b="1" dirty="0">
                <a:solidFill>
                  <a:srgbClr val="FF0000"/>
                </a:solidFill>
              </a:rPr>
              <a:t>, first let me go and bury my father</a:t>
            </a:r>
            <a:r>
              <a:rPr lang="en-GB" b="1" dirty="0" smtClean="0">
                <a:solidFill>
                  <a:srgbClr val="FF0000"/>
                </a:solidFill>
              </a:rPr>
              <a:t>.” </a:t>
            </a:r>
            <a:r>
              <a:rPr lang="en-GB" b="1" dirty="0">
                <a:solidFill>
                  <a:srgbClr val="FF0000"/>
                </a:solidFill>
              </a:rPr>
              <a:t>But Jesus said to him, </a:t>
            </a:r>
            <a:r>
              <a:rPr lang="en-GB" b="1" dirty="0" smtClean="0">
                <a:solidFill>
                  <a:srgbClr val="FF0000"/>
                </a:solidFill>
              </a:rPr>
              <a:t>“Let </a:t>
            </a:r>
            <a:r>
              <a:rPr lang="en-GB" b="1" dirty="0">
                <a:solidFill>
                  <a:srgbClr val="FF0000"/>
                </a:solidFill>
              </a:rPr>
              <a:t>the dead bury their own dead; but as for you, go and proclaim the kingdom of God</a:t>
            </a:r>
            <a:r>
              <a:rPr lang="en-GB" b="1" dirty="0" smtClean="0">
                <a:solidFill>
                  <a:srgbClr val="FF0000"/>
                </a:solidFill>
              </a:rPr>
              <a:t>.” </a:t>
            </a:r>
            <a:r>
              <a:rPr lang="en-GB" b="1" dirty="0">
                <a:solidFill>
                  <a:srgbClr val="FF0000"/>
                </a:solidFill>
              </a:rPr>
              <a:t>Another said, </a:t>
            </a:r>
            <a:r>
              <a:rPr lang="en-GB" b="1" dirty="0" smtClean="0">
                <a:solidFill>
                  <a:srgbClr val="FF0000"/>
                </a:solidFill>
              </a:rPr>
              <a:t>“I </a:t>
            </a:r>
            <a:r>
              <a:rPr lang="en-GB" b="1" dirty="0">
                <a:solidFill>
                  <a:srgbClr val="FF0000"/>
                </a:solidFill>
              </a:rPr>
              <a:t>will follow you, Lord; but let me first say farewell to those at my home</a:t>
            </a:r>
            <a:r>
              <a:rPr lang="en-GB" b="1" dirty="0" smtClean="0">
                <a:solidFill>
                  <a:srgbClr val="FF0000"/>
                </a:solidFill>
              </a:rPr>
              <a:t>.” </a:t>
            </a:r>
            <a:r>
              <a:rPr lang="en-GB" b="1" baseline="30000" dirty="0">
                <a:solidFill>
                  <a:srgbClr val="FF0000"/>
                </a:solidFill>
              </a:rPr>
              <a:t>62</a:t>
            </a:r>
            <a:r>
              <a:rPr lang="en-GB" b="1" dirty="0">
                <a:solidFill>
                  <a:srgbClr val="FF0000"/>
                </a:solidFill>
              </a:rPr>
              <a:t> Jesus said to him, </a:t>
            </a:r>
            <a:r>
              <a:rPr lang="en-GB" b="1" dirty="0" smtClean="0">
                <a:solidFill>
                  <a:srgbClr val="FF0000"/>
                </a:solidFill>
              </a:rPr>
              <a:t>“No </a:t>
            </a:r>
            <a:r>
              <a:rPr lang="en-GB" b="1" dirty="0">
                <a:solidFill>
                  <a:srgbClr val="FF0000"/>
                </a:solidFill>
              </a:rPr>
              <a:t>one who puts a hand to the </a:t>
            </a:r>
            <a:r>
              <a:rPr lang="en-GB" b="1" dirty="0" smtClean="0">
                <a:solidFill>
                  <a:srgbClr val="FF0000"/>
                </a:solidFill>
              </a:rPr>
              <a:t>plough </a:t>
            </a:r>
            <a:r>
              <a:rPr lang="en-GB" b="1" dirty="0">
                <a:solidFill>
                  <a:srgbClr val="FF0000"/>
                </a:solidFill>
              </a:rPr>
              <a:t>and looks back is fit for the kingdom of God</a:t>
            </a:r>
            <a:r>
              <a:rPr lang="en-GB" b="1" dirty="0" smtClean="0">
                <a:solidFill>
                  <a:srgbClr val="FF0000"/>
                </a:solidFill>
              </a:rPr>
              <a:t>.” </a:t>
            </a:r>
            <a:r>
              <a:rPr lang="en-GB" b="1" dirty="0"/>
              <a:t>(</a:t>
            </a:r>
            <a:r>
              <a:rPr lang="en-GB" b="1" dirty="0" smtClean="0"/>
              <a:t>Luke </a:t>
            </a:r>
            <a:r>
              <a:rPr lang="en-GB" b="1" dirty="0"/>
              <a:t>9:56-62 </a:t>
            </a:r>
            <a:r>
              <a:rPr lang="en-GB" b="1" dirty="0" smtClean="0"/>
              <a:t>NRSV)</a:t>
            </a:r>
            <a:endParaRPr lang="en-GB" b="1" dirty="0"/>
          </a:p>
        </p:txBody>
      </p:sp>
    </p:spTree>
    <p:extLst>
      <p:ext uri="{BB962C8B-B14F-4D97-AF65-F5344CB8AC3E}">
        <p14:creationId xmlns:p14="http://schemas.microsoft.com/office/powerpoint/2010/main" val="2141089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p:txBody>
          <a:bodyPr/>
          <a:lstStyle/>
          <a:p>
            <a:pPr marL="0" indent="0">
              <a:buNone/>
            </a:pPr>
            <a:r>
              <a:rPr lang="en-GB" b="1" dirty="0" smtClean="0">
                <a:solidFill>
                  <a:srgbClr val="00B050"/>
                </a:solidFill>
              </a:rPr>
              <a:t>Luke 10:2-4</a:t>
            </a:r>
          </a:p>
          <a:p>
            <a:pPr marL="0" indent="0">
              <a:buNone/>
            </a:pPr>
            <a:r>
              <a:rPr lang="en-GB" b="1" dirty="0" smtClean="0">
                <a:solidFill>
                  <a:srgbClr val="002060"/>
                </a:solidFill>
              </a:rPr>
              <a:t>"</a:t>
            </a:r>
            <a:r>
              <a:rPr lang="en-GB" b="1" dirty="0">
                <a:solidFill>
                  <a:srgbClr val="002060"/>
                </a:solidFill>
              </a:rPr>
              <a:t>The harvest is plentiful, but the labourers are few; therefore ask the Lord of the harvest to send out labourers into his harvest.  Go on your way. </a:t>
            </a:r>
            <a:r>
              <a:rPr lang="en-US" b="1" dirty="0">
                <a:solidFill>
                  <a:srgbClr val="002060"/>
                </a:solidFill>
              </a:rPr>
              <a:t>See, I am sending you out like lambs into the midst of wolves</a:t>
            </a:r>
            <a:r>
              <a:rPr lang="en-US" b="1" dirty="0" smtClean="0">
                <a:solidFill>
                  <a:srgbClr val="002060"/>
                </a:solidFill>
              </a:rPr>
              <a:t>.”</a:t>
            </a:r>
          </a:p>
          <a:p>
            <a:pPr marL="0" indent="0">
              <a:buNone/>
            </a:pPr>
            <a:r>
              <a:rPr lang="en-US" b="1" dirty="0" smtClean="0">
                <a:solidFill>
                  <a:srgbClr val="FF0000"/>
                </a:solidFill>
              </a:rPr>
              <a:t>Mission not with violence, but subject to a violent response</a:t>
            </a:r>
            <a:endParaRPr lang="en-GB" b="1" dirty="0">
              <a:solidFill>
                <a:srgbClr val="FF0000"/>
              </a:solidFill>
            </a:endParaRPr>
          </a:p>
          <a:p>
            <a:pPr marL="0" indent="0">
              <a:buNone/>
            </a:pPr>
            <a:endParaRPr lang="en-GB" dirty="0"/>
          </a:p>
        </p:txBody>
      </p:sp>
    </p:spTree>
    <p:extLst>
      <p:ext uri="{BB962C8B-B14F-4D97-AF65-F5344CB8AC3E}">
        <p14:creationId xmlns:p14="http://schemas.microsoft.com/office/powerpoint/2010/main" val="2000920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dirty="0" smtClean="0">
                <a:solidFill>
                  <a:srgbClr val="00B050"/>
                </a:solidFill>
              </a:rPr>
              <a:t>Luke 10:5-7</a:t>
            </a:r>
          </a:p>
          <a:p>
            <a:pPr marL="0" indent="0">
              <a:buNone/>
            </a:pPr>
            <a:r>
              <a:rPr lang="en-US" b="1" dirty="0">
                <a:solidFill>
                  <a:srgbClr val="FF0000"/>
                </a:solidFill>
              </a:rPr>
              <a:t>Carry no purse, no bag, no sandals; and greet no one on the road. </a:t>
            </a:r>
            <a:r>
              <a:rPr lang="en-GB" b="1" dirty="0">
                <a:solidFill>
                  <a:srgbClr val="FF0000"/>
                </a:solidFill>
              </a:rPr>
              <a:t>Whatever house you enter, first say, 'Peace to this house!'  And if anyone is there who shares in peace, your peace will rest on that person; but if not, it will return to you.  Remain in the same house, eating and drinking whatever they provide, for the labourer deserves to be paid. Do not move about from house to house.</a:t>
            </a:r>
          </a:p>
          <a:p>
            <a:pPr marL="0" indent="0">
              <a:buNone/>
            </a:pPr>
            <a:endParaRPr lang="en-GB" dirty="0"/>
          </a:p>
        </p:txBody>
      </p:sp>
    </p:spTree>
    <p:extLst>
      <p:ext uri="{BB962C8B-B14F-4D97-AF65-F5344CB8AC3E}">
        <p14:creationId xmlns:p14="http://schemas.microsoft.com/office/powerpoint/2010/main" val="4185797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268760"/>
            <a:ext cx="8229600" cy="4857403"/>
          </a:xfrm>
        </p:spPr>
        <p:txBody>
          <a:bodyPr>
            <a:normAutofit/>
          </a:bodyPr>
          <a:lstStyle/>
          <a:p>
            <a:pPr marL="0" indent="0">
              <a:buNone/>
            </a:pPr>
            <a:r>
              <a:rPr lang="en-GB" b="1" dirty="0" smtClean="0">
                <a:solidFill>
                  <a:srgbClr val="00B050"/>
                </a:solidFill>
              </a:rPr>
              <a:t>Isaiah </a:t>
            </a:r>
            <a:r>
              <a:rPr lang="en-GB" b="1" dirty="0">
                <a:solidFill>
                  <a:srgbClr val="00B050"/>
                </a:solidFill>
              </a:rPr>
              <a:t>52:7 </a:t>
            </a:r>
            <a:endParaRPr lang="en-GB" b="1" dirty="0" smtClean="0">
              <a:solidFill>
                <a:srgbClr val="00B050"/>
              </a:solidFill>
            </a:endParaRPr>
          </a:p>
          <a:p>
            <a:pPr marL="0" indent="0">
              <a:buNone/>
            </a:pPr>
            <a:r>
              <a:rPr lang="en-GB" b="1" dirty="0" smtClean="0">
                <a:solidFill>
                  <a:srgbClr val="002060"/>
                </a:solidFill>
              </a:rPr>
              <a:t>“</a:t>
            </a:r>
            <a:r>
              <a:rPr lang="en-GB" b="1" dirty="0">
                <a:solidFill>
                  <a:srgbClr val="002060"/>
                </a:solidFill>
              </a:rPr>
              <a:t>How beautiful upon the mountains are the feet of the messenger who announces peace, who brings good news, who announces salvation, who says to Zion, ‘Your God reigns.’” </a:t>
            </a:r>
            <a:endParaRPr lang="en-GB" b="1" dirty="0" smtClean="0">
              <a:solidFill>
                <a:srgbClr val="002060"/>
              </a:solidFill>
            </a:endParaRPr>
          </a:p>
          <a:p>
            <a:pPr marL="0" indent="0">
              <a:buNone/>
            </a:pPr>
            <a:r>
              <a:rPr lang="en-GB" b="1" dirty="0" smtClean="0">
                <a:solidFill>
                  <a:srgbClr val="FF0000"/>
                </a:solidFill>
              </a:rPr>
              <a:t>Messenger might be loosely </a:t>
            </a:r>
            <a:r>
              <a:rPr lang="en-GB" b="1" dirty="0">
                <a:solidFill>
                  <a:srgbClr val="FF0000"/>
                </a:solidFill>
              </a:rPr>
              <a:t>and anachronistically </a:t>
            </a:r>
            <a:r>
              <a:rPr lang="en-GB" b="1" dirty="0" smtClean="0">
                <a:solidFill>
                  <a:srgbClr val="FF0000"/>
                </a:solidFill>
              </a:rPr>
              <a:t>translated </a:t>
            </a:r>
            <a:r>
              <a:rPr lang="en-GB" b="1" dirty="0">
                <a:solidFill>
                  <a:srgbClr val="FF0000"/>
                </a:solidFill>
              </a:rPr>
              <a:t>as “</a:t>
            </a:r>
            <a:r>
              <a:rPr lang="en-GB" b="1" dirty="0" smtClean="0">
                <a:solidFill>
                  <a:srgbClr val="FF0000"/>
                </a:solidFill>
              </a:rPr>
              <a:t>evangelist”. </a:t>
            </a:r>
          </a:p>
          <a:p>
            <a:pPr marL="0" indent="0">
              <a:buNone/>
            </a:pPr>
            <a:r>
              <a:rPr lang="en-GB" b="1" dirty="0" smtClean="0">
                <a:solidFill>
                  <a:srgbClr val="002060"/>
                </a:solidFill>
              </a:rPr>
              <a:t>(The Septuagint text </a:t>
            </a:r>
            <a:r>
              <a:rPr lang="en-GB" b="1" dirty="0">
                <a:solidFill>
                  <a:srgbClr val="002060"/>
                </a:solidFill>
              </a:rPr>
              <a:t>reads: </a:t>
            </a:r>
            <a:r>
              <a:rPr lang="en-GB" b="1" dirty="0" smtClean="0">
                <a:solidFill>
                  <a:srgbClr val="002060"/>
                </a:solidFill>
              </a:rPr>
              <a:t>“</a:t>
            </a:r>
            <a:r>
              <a:rPr lang="en-GB" b="1" i="1" dirty="0" smtClean="0">
                <a:solidFill>
                  <a:srgbClr val="002060"/>
                </a:solidFill>
              </a:rPr>
              <a:t>p</a:t>
            </a:r>
            <a:r>
              <a:rPr lang="pt-BR" b="1" i="1" dirty="0" smtClean="0">
                <a:solidFill>
                  <a:srgbClr val="002060"/>
                </a:solidFill>
              </a:rPr>
              <a:t>ó</a:t>
            </a:r>
            <a:r>
              <a:rPr lang="en-GB" b="1" i="1" dirty="0" smtClean="0">
                <a:solidFill>
                  <a:srgbClr val="002060"/>
                </a:solidFill>
              </a:rPr>
              <a:t>des </a:t>
            </a:r>
            <a:r>
              <a:rPr lang="en-GB" b="1" i="1" dirty="0" err="1" smtClean="0">
                <a:solidFill>
                  <a:srgbClr val="002060"/>
                </a:solidFill>
              </a:rPr>
              <a:t>euangelizom</a:t>
            </a:r>
            <a:r>
              <a:rPr lang="cs-CZ" b="1" i="1" dirty="0" err="1" smtClean="0">
                <a:solidFill>
                  <a:srgbClr val="002060"/>
                </a:solidFill>
              </a:rPr>
              <a:t>énou</a:t>
            </a:r>
            <a:r>
              <a:rPr lang="en-GB" b="1" i="1" dirty="0" smtClean="0">
                <a:solidFill>
                  <a:srgbClr val="002060"/>
                </a:solidFill>
              </a:rPr>
              <a:t>”</a:t>
            </a:r>
            <a:r>
              <a:rPr lang="cs-CZ" b="1" i="1" dirty="0" smtClean="0">
                <a:solidFill>
                  <a:srgbClr val="002060"/>
                </a:solidFill>
              </a:rPr>
              <a:t> </a:t>
            </a:r>
            <a:r>
              <a:rPr lang="en-GB" b="1" dirty="0" smtClean="0">
                <a:solidFill>
                  <a:srgbClr val="002060"/>
                </a:solidFill>
              </a:rPr>
              <a:t>π</a:t>
            </a:r>
            <a:r>
              <a:rPr lang="en-GB" b="1" dirty="0" err="1" smtClean="0">
                <a:solidFill>
                  <a:srgbClr val="002060"/>
                </a:solidFill>
              </a:rPr>
              <a:t>όδες</a:t>
            </a:r>
            <a:r>
              <a:rPr lang="en-GB" b="1" dirty="0" smtClean="0">
                <a:solidFill>
                  <a:srgbClr val="002060"/>
                </a:solidFill>
              </a:rPr>
              <a:t> </a:t>
            </a:r>
            <a:r>
              <a:rPr lang="en-GB" b="1" dirty="0" err="1" smtClean="0">
                <a:solidFill>
                  <a:srgbClr val="002060"/>
                </a:solidFill>
              </a:rPr>
              <a:t>εὐ</a:t>
            </a:r>
            <a:r>
              <a:rPr lang="en-GB" b="1" dirty="0" smtClean="0">
                <a:solidFill>
                  <a:srgbClr val="002060"/>
                </a:solidFill>
              </a:rPr>
              <a:t>αγγελιζομένου.)</a:t>
            </a:r>
            <a:endParaRPr lang="en-GB" b="1" dirty="0">
              <a:solidFill>
                <a:srgbClr val="002060"/>
              </a:solidFill>
            </a:endParaRPr>
          </a:p>
          <a:p>
            <a:pPr marL="0" indent="0">
              <a:buNone/>
            </a:pPr>
            <a:endParaRPr lang="en-GB" dirty="0"/>
          </a:p>
        </p:txBody>
      </p:sp>
    </p:spTree>
    <p:extLst>
      <p:ext uri="{BB962C8B-B14F-4D97-AF65-F5344CB8AC3E}">
        <p14:creationId xmlns:p14="http://schemas.microsoft.com/office/powerpoint/2010/main" val="4003217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457200" y="1196752"/>
            <a:ext cx="8229600" cy="5328592"/>
          </a:xfrm>
        </p:spPr>
        <p:txBody>
          <a:bodyPr>
            <a:normAutofit fontScale="92500"/>
          </a:bodyPr>
          <a:lstStyle/>
          <a:p>
            <a:pPr marL="0" indent="0">
              <a:buNone/>
            </a:pPr>
            <a:r>
              <a:rPr lang="en-GB" b="1" dirty="0" smtClean="0">
                <a:solidFill>
                  <a:srgbClr val="00B050"/>
                </a:solidFill>
              </a:rPr>
              <a:t>Luke 10:8-12</a:t>
            </a:r>
          </a:p>
          <a:p>
            <a:pPr marL="0" indent="0">
              <a:buNone/>
            </a:pPr>
            <a:r>
              <a:rPr lang="en-GB" b="1" dirty="0">
                <a:solidFill>
                  <a:srgbClr val="FF0000"/>
                </a:solidFill>
              </a:rPr>
              <a:t>Whenever you enter a town and its people welcome you, eat what is set before you;  cure the sick who are there, and say to them, 'The kingdom of God has come near to you.’</a:t>
            </a:r>
            <a:r>
              <a:rPr lang="en-US" b="1" dirty="0"/>
              <a:t> </a:t>
            </a:r>
            <a:r>
              <a:rPr lang="en-US" b="1" dirty="0">
                <a:solidFill>
                  <a:srgbClr val="FF0000"/>
                </a:solidFill>
              </a:rPr>
              <a:t>But whenever you enter a town and they do not welcome you, go out into its streets and say,  'Even the dust of your town that clings to our feet, we wipe off in protest against you. Yet know this: the kingdom of God has come near.'  I tell you, on that day it will be more tolerable for Sodom than for that town. </a:t>
            </a:r>
            <a:endParaRPr lang="en-GB" b="1" dirty="0">
              <a:solidFill>
                <a:srgbClr val="FF0000"/>
              </a:solidFill>
            </a:endParaRPr>
          </a:p>
          <a:p>
            <a:pPr marL="0" indent="0">
              <a:buNone/>
            </a:pPr>
            <a:endParaRPr lang="en-GB" dirty="0"/>
          </a:p>
        </p:txBody>
      </p:sp>
    </p:spTree>
    <p:extLst>
      <p:ext uri="{BB962C8B-B14F-4D97-AF65-F5344CB8AC3E}">
        <p14:creationId xmlns:p14="http://schemas.microsoft.com/office/powerpoint/2010/main" val="416306333"/>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2799</Words>
  <Application>Microsoft Office PowerPoint</Application>
  <PresentationFormat>On-screen Show (4:3)</PresentationFormat>
  <Paragraphs>142</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Bwgrki</vt:lpstr>
      <vt:lpstr>Bwgrkl</vt:lpstr>
      <vt:lpstr>Calibri</vt:lpstr>
      <vt:lpstr>Motiv systému Office</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Timothy Noble</dc:creator>
  <cp:lastModifiedBy>Tim Noble</cp:lastModifiedBy>
  <cp:revision>25</cp:revision>
  <cp:lastPrinted>2022-11-16T12:26:15Z</cp:lastPrinted>
  <dcterms:created xsi:type="dcterms:W3CDTF">2021-11-01T10:25:28Z</dcterms:created>
  <dcterms:modified xsi:type="dcterms:W3CDTF">2024-10-30T08:47:00Z</dcterms:modified>
</cp:coreProperties>
</file>