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5"/>
  </p:handoutMasterIdLst>
  <p:sldIdLst>
    <p:sldId id="256" r:id="rId2"/>
    <p:sldId id="298" r:id="rId3"/>
    <p:sldId id="257" r:id="rId4"/>
    <p:sldId id="287" r:id="rId5"/>
    <p:sldId id="258" r:id="rId6"/>
    <p:sldId id="259" r:id="rId7"/>
    <p:sldId id="299" r:id="rId8"/>
    <p:sldId id="260" r:id="rId9"/>
    <p:sldId id="261" r:id="rId10"/>
    <p:sldId id="262" r:id="rId11"/>
    <p:sldId id="263" r:id="rId12"/>
    <p:sldId id="264" r:id="rId13"/>
    <p:sldId id="265" r:id="rId14"/>
    <p:sldId id="288" r:id="rId15"/>
    <p:sldId id="267" r:id="rId16"/>
    <p:sldId id="268" r:id="rId17"/>
    <p:sldId id="269" r:id="rId18"/>
    <p:sldId id="270" r:id="rId19"/>
    <p:sldId id="300" r:id="rId20"/>
    <p:sldId id="271" r:id="rId21"/>
    <p:sldId id="272" r:id="rId22"/>
    <p:sldId id="273" r:id="rId23"/>
    <p:sldId id="274" r:id="rId24"/>
    <p:sldId id="289" r:id="rId25"/>
    <p:sldId id="275" r:id="rId26"/>
    <p:sldId id="290" r:id="rId27"/>
    <p:sldId id="291" r:id="rId28"/>
    <p:sldId id="292" r:id="rId29"/>
    <p:sldId id="293" r:id="rId30"/>
    <p:sldId id="294" r:id="rId31"/>
    <p:sldId id="295" r:id="rId32"/>
    <p:sldId id="296" r:id="rId33"/>
    <p:sldId id="297" r:id="rId34"/>
  </p:sldIdLst>
  <p:sldSz cx="9144000" cy="6858000" type="screen4x3"/>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135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938"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777607" y="0"/>
            <a:ext cx="2889938" cy="493633"/>
          </a:xfrm>
          <a:prstGeom prst="rect">
            <a:avLst/>
          </a:prstGeom>
        </p:spPr>
        <p:txBody>
          <a:bodyPr vert="horz" lIns="91440" tIns="45720" rIns="91440" bIns="45720" rtlCol="0"/>
          <a:lstStyle>
            <a:lvl1pPr algn="r">
              <a:defRPr sz="1200"/>
            </a:lvl1pPr>
          </a:lstStyle>
          <a:p>
            <a:fld id="{D2207E23-4FD7-42B6-B281-CE6964526589}" type="datetimeFigureOut">
              <a:rPr lang="cs-CZ" smtClean="0"/>
              <a:t>16.10.2024</a:t>
            </a:fld>
            <a:endParaRPr lang="cs-CZ"/>
          </a:p>
        </p:txBody>
      </p:sp>
      <p:sp>
        <p:nvSpPr>
          <p:cNvPr id="4" name="Zástupný symbol pro zápatí 3"/>
          <p:cNvSpPr>
            <a:spLocks noGrp="1"/>
          </p:cNvSpPr>
          <p:nvPr>
            <p:ph type="ftr" sz="quarter" idx="2"/>
          </p:nvPr>
        </p:nvSpPr>
        <p:spPr>
          <a:xfrm>
            <a:off x="0" y="9377316"/>
            <a:ext cx="2889938" cy="493633"/>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777607" y="9377316"/>
            <a:ext cx="2889938" cy="493633"/>
          </a:xfrm>
          <a:prstGeom prst="rect">
            <a:avLst/>
          </a:prstGeom>
        </p:spPr>
        <p:txBody>
          <a:bodyPr vert="horz" lIns="91440" tIns="45720" rIns="91440" bIns="45720" rtlCol="0" anchor="b"/>
          <a:lstStyle>
            <a:lvl1pPr algn="r">
              <a:defRPr sz="1200"/>
            </a:lvl1pPr>
          </a:lstStyle>
          <a:p>
            <a:fld id="{28652DF7-6075-4629-B2C7-35743E4C436B}" type="slidenum">
              <a:rPr lang="cs-CZ" smtClean="0"/>
              <a:t>‹#›</a:t>
            </a:fld>
            <a:endParaRPr lang="cs-CZ"/>
          </a:p>
        </p:txBody>
      </p:sp>
    </p:spTree>
    <p:extLst>
      <p:ext uri="{BB962C8B-B14F-4D97-AF65-F5344CB8AC3E}">
        <p14:creationId xmlns:p14="http://schemas.microsoft.com/office/powerpoint/2010/main" val="29287084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A09157-D703-40F9-B860-440FD9875767}"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2993694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A09157-D703-40F9-B860-440FD9875767}"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1248220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A09157-D703-40F9-B860-440FD9875767}"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1367108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A09157-D703-40F9-B860-440FD9875767}"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4097905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A09157-D703-40F9-B860-440FD9875767}"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3193964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A09157-D703-40F9-B860-440FD9875767}" type="datetimeFigureOut">
              <a:rPr lang="en-GB" smtClean="0"/>
              <a:t>16/10/2024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3793532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A09157-D703-40F9-B860-440FD9875767}" type="datetimeFigureOut">
              <a:rPr lang="en-GB" smtClean="0"/>
              <a:t>16/10/2024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2895315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A09157-D703-40F9-B860-440FD9875767}" type="datetimeFigureOut">
              <a:rPr lang="en-GB" smtClean="0"/>
              <a:t>16/10/2024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4061698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A09157-D703-40F9-B860-440FD9875767}" type="datetimeFigureOut">
              <a:rPr lang="en-GB" smtClean="0"/>
              <a:t>16/10/2024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2893492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A09157-D703-40F9-B860-440FD9875767}" type="datetimeFigureOut">
              <a:rPr lang="en-GB" smtClean="0"/>
              <a:t>16/10/2024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2068158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A09157-D703-40F9-B860-440FD9875767}" type="datetimeFigureOut">
              <a:rPr lang="en-GB" smtClean="0"/>
              <a:t>16/10/2024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4185332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A09157-D703-40F9-B860-440FD9875767}" type="datetimeFigureOut">
              <a:rPr lang="en-GB" smtClean="0"/>
              <a:t>16/10/2024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CC6208-FD30-49E9-99EE-99602812D68D}" type="slidenum">
              <a:rPr lang="en-GB" smtClean="0"/>
              <a:t>‹#›</a:t>
            </a:fld>
            <a:endParaRPr lang="en-GB"/>
          </a:p>
        </p:txBody>
      </p:sp>
    </p:spTree>
    <p:extLst>
      <p:ext uri="{BB962C8B-B14F-4D97-AF65-F5344CB8AC3E}">
        <p14:creationId xmlns:p14="http://schemas.microsoft.com/office/powerpoint/2010/main" val="2162759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49234"/>
            <a:ext cx="7772400" cy="1750832"/>
          </a:xfrm>
        </p:spPr>
        <p:txBody>
          <a:bodyPr/>
          <a:lstStyle/>
          <a:p>
            <a:r>
              <a:rPr lang="en-GB" b="1" dirty="0" smtClean="0">
                <a:solidFill>
                  <a:srgbClr val="FF0000"/>
                </a:solidFill>
              </a:rPr>
              <a:t>Introduction to Missiology</a:t>
            </a:r>
            <a:endParaRPr lang="en-GB" b="1" dirty="0">
              <a:solidFill>
                <a:srgbClr val="FF0000"/>
              </a:solidFill>
            </a:endParaRPr>
          </a:p>
        </p:txBody>
      </p:sp>
      <p:sp>
        <p:nvSpPr>
          <p:cNvPr id="3" name="Subtitle 2"/>
          <p:cNvSpPr>
            <a:spLocks noGrp="1"/>
          </p:cNvSpPr>
          <p:nvPr>
            <p:ph type="subTitle" idx="1"/>
          </p:nvPr>
        </p:nvSpPr>
        <p:spPr/>
        <p:txBody>
          <a:bodyPr>
            <a:normAutofit/>
          </a:bodyPr>
          <a:lstStyle/>
          <a:p>
            <a:r>
              <a:rPr lang="en-GB" sz="4800" dirty="0" smtClean="0">
                <a:solidFill>
                  <a:srgbClr val="002060"/>
                </a:solidFill>
              </a:rPr>
              <a:t>Missional Hermeneutics</a:t>
            </a:r>
            <a:endParaRPr lang="en-GB" sz="4800" dirty="0">
              <a:solidFill>
                <a:srgbClr val="002060"/>
              </a:solidFill>
            </a:endParaRPr>
          </a:p>
        </p:txBody>
      </p:sp>
    </p:spTree>
    <p:extLst>
      <p:ext uri="{BB962C8B-B14F-4D97-AF65-F5344CB8AC3E}">
        <p14:creationId xmlns:p14="http://schemas.microsoft.com/office/powerpoint/2010/main" val="24453008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smtClean="0">
                <a:solidFill>
                  <a:srgbClr val="002060"/>
                </a:solidFill>
              </a:rPr>
              <a:t>Signs of hope – helping missiologists read the bible and biblical scholars engage with mission</a:t>
            </a:r>
          </a:p>
          <a:p>
            <a:pPr marL="0" indent="0">
              <a:buNone/>
            </a:pPr>
            <a:r>
              <a:rPr lang="en-GB" b="1" i="1" dirty="0" smtClean="0">
                <a:solidFill>
                  <a:srgbClr val="FF0000"/>
                </a:solidFill>
              </a:rPr>
              <a:t>1. The </a:t>
            </a:r>
            <a:r>
              <a:rPr lang="en-GB" b="1" i="1" dirty="0">
                <a:solidFill>
                  <a:srgbClr val="FF0000"/>
                </a:solidFill>
              </a:rPr>
              <a:t>Changing Situation of the Church in Western Culture and in the </a:t>
            </a:r>
            <a:r>
              <a:rPr lang="en-GB" b="1" i="1" dirty="0" smtClean="0">
                <a:solidFill>
                  <a:srgbClr val="FF0000"/>
                </a:solidFill>
              </a:rPr>
              <a:t>World</a:t>
            </a:r>
          </a:p>
          <a:p>
            <a:pPr marL="0" indent="0">
              <a:buNone/>
            </a:pPr>
            <a:r>
              <a:rPr lang="en-GB" b="1" dirty="0" smtClean="0">
                <a:solidFill>
                  <a:srgbClr val="002060"/>
                </a:solidFill>
              </a:rPr>
              <a:t>Now that the Western world is no longer </a:t>
            </a:r>
            <a:r>
              <a:rPr lang="en-GB" b="1" dirty="0" smtClean="0">
                <a:solidFill>
                  <a:srgbClr val="002060"/>
                </a:solidFill>
              </a:rPr>
              <a:t>overwhelm- </a:t>
            </a:r>
            <a:r>
              <a:rPr lang="en-GB" b="1" dirty="0" err="1" smtClean="0">
                <a:solidFill>
                  <a:srgbClr val="002060"/>
                </a:solidFill>
              </a:rPr>
              <a:t>ingly</a:t>
            </a:r>
            <a:r>
              <a:rPr lang="en-GB" b="1" dirty="0" smtClean="0">
                <a:solidFill>
                  <a:srgbClr val="002060"/>
                </a:solidFill>
              </a:rPr>
              <a:t> </a:t>
            </a:r>
            <a:r>
              <a:rPr lang="en-GB" b="1" dirty="0" smtClean="0">
                <a:solidFill>
                  <a:srgbClr val="002060"/>
                </a:solidFill>
              </a:rPr>
              <a:t>Christian, and has more contact with other parts of the world (Christian and non-Christian), new ways to approach the bible and new challenges to be faced</a:t>
            </a:r>
            <a:endParaRPr lang="en-GB" b="1" dirty="0">
              <a:solidFill>
                <a:srgbClr val="002060"/>
              </a:solidFill>
            </a:endParaRPr>
          </a:p>
        </p:txBody>
      </p:sp>
    </p:spTree>
    <p:extLst>
      <p:ext uri="{BB962C8B-B14F-4D97-AF65-F5344CB8AC3E}">
        <p14:creationId xmlns:p14="http://schemas.microsoft.com/office/powerpoint/2010/main" val="1037841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fontScale="92500"/>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smtClean="0">
                <a:solidFill>
                  <a:srgbClr val="002060"/>
                </a:solidFill>
              </a:rPr>
              <a:t>Signs of hope:</a:t>
            </a:r>
          </a:p>
          <a:p>
            <a:pPr marL="0" indent="0">
              <a:buNone/>
            </a:pPr>
            <a:r>
              <a:rPr lang="en-GB" b="1" dirty="0" smtClean="0">
                <a:solidFill>
                  <a:srgbClr val="FF0000"/>
                </a:solidFill>
              </a:rPr>
              <a:t>2 </a:t>
            </a:r>
            <a:r>
              <a:rPr lang="en-GB" b="1" i="1" dirty="0">
                <a:solidFill>
                  <a:srgbClr val="FF0000"/>
                </a:solidFill>
              </a:rPr>
              <a:t>Growing Convergence on a New Understanding of </a:t>
            </a:r>
            <a:r>
              <a:rPr lang="en-GB" b="1" i="1" dirty="0" smtClean="0">
                <a:solidFill>
                  <a:srgbClr val="FF0000"/>
                </a:solidFill>
              </a:rPr>
              <a:t>Mission</a:t>
            </a:r>
          </a:p>
          <a:p>
            <a:pPr marL="0" indent="0">
              <a:buNone/>
            </a:pPr>
            <a:r>
              <a:rPr lang="en-GB" b="1" dirty="0" smtClean="0">
                <a:solidFill>
                  <a:srgbClr val="002060"/>
                </a:solidFill>
              </a:rPr>
              <a:t>Previous assumptions:</a:t>
            </a:r>
          </a:p>
          <a:p>
            <a:pPr marL="0" indent="0">
              <a:buNone/>
            </a:pPr>
            <a:r>
              <a:rPr lang="en-GB" b="1" dirty="0" smtClean="0">
                <a:solidFill>
                  <a:srgbClr val="002060"/>
                </a:solidFill>
              </a:rPr>
              <a:t> </a:t>
            </a:r>
            <a:r>
              <a:rPr lang="en-GB" b="1" dirty="0">
                <a:solidFill>
                  <a:srgbClr val="002060"/>
                </a:solidFill>
              </a:rPr>
              <a:t>(1) </a:t>
            </a:r>
            <a:r>
              <a:rPr lang="en-GB" b="1" dirty="0" smtClean="0">
                <a:solidFill>
                  <a:srgbClr val="002060"/>
                </a:solidFill>
              </a:rPr>
              <a:t>mission: task </a:t>
            </a:r>
            <a:r>
              <a:rPr lang="en-GB" b="1" dirty="0">
                <a:solidFill>
                  <a:srgbClr val="002060"/>
                </a:solidFill>
              </a:rPr>
              <a:t>for parachurch </a:t>
            </a:r>
            <a:r>
              <a:rPr lang="en-GB" b="1" dirty="0" smtClean="0">
                <a:solidFill>
                  <a:srgbClr val="002060"/>
                </a:solidFill>
              </a:rPr>
              <a:t>organizations; church </a:t>
            </a:r>
            <a:r>
              <a:rPr lang="en-GB" b="1" dirty="0">
                <a:solidFill>
                  <a:srgbClr val="002060"/>
                </a:solidFill>
              </a:rPr>
              <a:t>has only a pastoral role; </a:t>
            </a:r>
            <a:endParaRPr lang="en-GB" b="1" dirty="0" smtClean="0">
              <a:solidFill>
                <a:srgbClr val="002060"/>
              </a:solidFill>
            </a:endParaRPr>
          </a:p>
          <a:p>
            <a:pPr marL="0" indent="0">
              <a:buNone/>
            </a:pPr>
            <a:r>
              <a:rPr lang="en-GB" b="1" dirty="0" smtClean="0">
                <a:solidFill>
                  <a:srgbClr val="002060"/>
                </a:solidFill>
              </a:rPr>
              <a:t>(</a:t>
            </a:r>
            <a:r>
              <a:rPr lang="en-GB" b="1" dirty="0">
                <a:solidFill>
                  <a:srgbClr val="002060"/>
                </a:solidFill>
              </a:rPr>
              <a:t>2) the world is divided </a:t>
            </a:r>
            <a:r>
              <a:rPr lang="en-GB" b="1" dirty="0" smtClean="0">
                <a:solidFill>
                  <a:srgbClr val="002060"/>
                </a:solidFill>
              </a:rPr>
              <a:t>into the </a:t>
            </a:r>
            <a:r>
              <a:rPr lang="en-GB" b="1" dirty="0">
                <a:solidFill>
                  <a:srgbClr val="002060"/>
                </a:solidFill>
              </a:rPr>
              <a:t>Christian West (home base) and the non-Christian non-West (mission field); </a:t>
            </a:r>
            <a:endParaRPr lang="en-GB" b="1" dirty="0" smtClean="0">
              <a:solidFill>
                <a:srgbClr val="002060"/>
              </a:solidFill>
            </a:endParaRPr>
          </a:p>
          <a:p>
            <a:pPr marL="0" indent="0">
              <a:buNone/>
            </a:pPr>
            <a:r>
              <a:rPr lang="en-GB" b="1" dirty="0" smtClean="0">
                <a:solidFill>
                  <a:srgbClr val="002060"/>
                </a:solidFill>
              </a:rPr>
              <a:t>(</a:t>
            </a:r>
            <a:r>
              <a:rPr lang="en-GB" b="1" dirty="0">
                <a:solidFill>
                  <a:srgbClr val="002060"/>
                </a:solidFill>
              </a:rPr>
              <a:t>3) mission takes place </a:t>
            </a:r>
            <a:r>
              <a:rPr lang="en-GB" b="1" dirty="0" smtClean="0">
                <a:solidFill>
                  <a:srgbClr val="002060"/>
                </a:solidFill>
              </a:rPr>
              <a:t>on the </a:t>
            </a:r>
            <a:r>
              <a:rPr lang="en-GB" b="1" dirty="0">
                <a:solidFill>
                  <a:srgbClr val="002060"/>
                </a:solidFill>
              </a:rPr>
              <a:t>non-Western mission field; </a:t>
            </a:r>
            <a:endParaRPr lang="en-GB" b="1" dirty="0" smtClean="0">
              <a:solidFill>
                <a:srgbClr val="002060"/>
              </a:solidFill>
            </a:endParaRPr>
          </a:p>
          <a:p>
            <a:pPr marL="0" indent="0">
              <a:buNone/>
            </a:pPr>
            <a:r>
              <a:rPr lang="en-GB" b="1" dirty="0" smtClean="0">
                <a:solidFill>
                  <a:srgbClr val="002060"/>
                </a:solidFill>
              </a:rPr>
              <a:t>(</a:t>
            </a:r>
            <a:r>
              <a:rPr lang="en-GB" b="1" dirty="0">
                <a:solidFill>
                  <a:srgbClr val="002060"/>
                </a:solidFill>
              </a:rPr>
              <a:t>4) </a:t>
            </a:r>
            <a:r>
              <a:rPr lang="en-GB" b="1" dirty="0" smtClean="0">
                <a:solidFill>
                  <a:srgbClr val="002060"/>
                </a:solidFill>
              </a:rPr>
              <a:t>no </a:t>
            </a:r>
            <a:r>
              <a:rPr lang="en-GB" b="1" dirty="0">
                <a:solidFill>
                  <a:srgbClr val="002060"/>
                </a:solidFill>
              </a:rPr>
              <a:t>need for mission in the West, since it is </a:t>
            </a:r>
            <a:r>
              <a:rPr lang="en-GB" b="1" dirty="0" smtClean="0">
                <a:solidFill>
                  <a:srgbClr val="002060"/>
                </a:solidFill>
              </a:rPr>
              <a:t>already Christian:</a:t>
            </a:r>
            <a:endParaRPr lang="en-GB" b="1" dirty="0">
              <a:solidFill>
                <a:srgbClr val="002060"/>
              </a:solidFill>
            </a:endParaRPr>
          </a:p>
        </p:txBody>
      </p:sp>
    </p:spTree>
    <p:extLst>
      <p:ext uri="{BB962C8B-B14F-4D97-AF65-F5344CB8AC3E}">
        <p14:creationId xmlns:p14="http://schemas.microsoft.com/office/powerpoint/2010/main" val="19251629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59" y="1402080"/>
            <a:ext cx="8639447" cy="5137513"/>
          </a:xfrm>
        </p:spPr>
        <p:txBody>
          <a:bodyPr>
            <a:normAutofit fontScale="85000" lnSpcReduction="10000"/>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a:solidFill>
                  <a:srgbClr val="002060"/>
                </a:solidFill>
              </a:rPr>
              <a:t>Signs of hope:</a:t>
            </a:r>
          </a:p>
          <a:p>
            <a:pPr marL="0" indent="0">
              <a:buNone/>
            </a:pPr>
            <a:r>
              <a:rPr lang="en-GB" b="1" dirty="0">
                <a:solidFill>
                  <a:srgbClr val="FF0000"/>
                </a:solidFill>
              </a:rPr>
              <a:t>2 </a:t>
            </a:r>
            <a:r>
              <a:rPr lang="en-GB" b="1" i="1" dirty="0">
                <a:solidFill>
                  <a:srgbClr val="FF0000"/>
                </a:solidFill>
              </a:rPr>
              <a:t>Growing Convergence on a New Understanding of Mission</a:t>
            </a:r>
          </a:p>
          <a:p>
            <a:pPr marL="0" indent="0">
              <a:buNone/>
            </a:pPr>
            <a:r>
              <a:rPr lang="en-GB" b="1" i="1" dirty="0" err="1" smtClean="0">
                <a:solidFill>
                  <a:srgbClr val="7030A0"/>
                </a:solidFill>
              </a:rPr>
              <a:t>Missio</a:t>
            </a:r>
            <a:r>
              <a:rPr lang="en-GB" b="1" i="1" dirty="0" smtClean="0">
                <a:solidFill>
                  <a:srgbClr val="7030A0"/>
                </a:solidFill>
              </a:rPr>
              <a:t> Dei</a:t>
            </a:r>
            <a:r>
              <a:rPr lang="en-GB" b="1" dirty="0" smtClean="0">
                <a:solidFill>
                  <a:srgbClr val="7030A0"/>
                </a:solidFill>
              </a:rPr>
              <a:t>: </a:t>
            </a:r>
            <a:r>
              <a:rPr lang="en-GB" b="1" dirty="0" smtClean="0">
                <a:solidFill>
                  <a:srgbClr val="002060"/>
                </a:solidFill>
              </a:rPr>
              <a:t>Our </a:t>
            </a:r>
            <a:r>
              <a:rPr lang="en-GB" b="1" dirty="0">
                <a:solidFill>
                  <a:srgbClr val="002060"/>
                </a:solidFill>
              </a:rPr>
              <a:t>mission </a:t>
            </a:r>
            <a:r>
              <a:rPr lang="en-GB" b="1" dirty="0" smtClean="0">
                <a:solidFill>
                  <a:srgbClr val="002060"/>
                </a:solidFill>
              </a:rPr>
              <a:t>begins </a:t>
            </a:r>
            <a:r>
              <a:rPr lang="en-GB" b="1" dirty="0">
                <a:solidFill>
                  <a:srgbClr val="002060"/>
                </a:solidFill>
              </a:rPr>
              <a:t>with the mission of the triune God. But this Trinitarian mission must </a:t>
            </a:r>
            <a:r>
              <a:rPr lang="en-GB" b="1" dirty="0" smtClean="0">
                <a:solidFill>
                  <a:srgbClr val="002060"/>
                </a:solidFill>
              </a:rPr>
              <a:t>be understood </a:t>
            </a:r>
            <a:r>
              <a:rPr lang="en-GB" b="1" dirty="0">
                <a:solidFill>
                  <a:srgbClr val="002060"/>
                </a:solidFill>
              </a:rPr>
              <a:t>in the narrative context of the biblical story. </a:t>
            </a:r>
            <a:endParaRPr lang="en-GB" b="1" dirty="0" smtClean="0">
              <a:solidFill>
                <a:srgbClr val="002060"/>
              </a:solidFill>
            </a:endParaRPr>
          </a:p>
          <a:p>
            <a:pPr marL="0" indent="0">
              <a:buNone/>
            </a:pPr>
            <a:r>
              <a:rPr lang="en-GB" b="1" dirty="0" smtClean="0">
                <a:solidFill>
                  <a:srgbClr val="002060"/>
                </a:solidFill>
              </a:rPr>
              <a:t>The </a:t>
            </a:r>
            <a:r>
              <a:rPr lang="en-GB" b="1" dirty="0">
                <a:solidFill>
                  <a:srgbClr val="002060"/>
                </a:solidFill>
              </a:rPr>
              <a:t>Scriptures tell the story of God’s work </a:t>
            </a:r>
            <a:r>
              <a:rPr lang="en-GB" b="1" dirty="0" smtClean="0">
                <a:solidFill>
                  <a:srgbClr val="002060"/>
                </a:solidFill>
              </a:rPr>
              <a:t>to restore </a:t>
            </a:r>
            <a:r>
              <a:rPr lang="en-GB" b="1" dirty="0">
                <a:solidFill>
                  <a:srgbClr val="002060"/>
                </a:solidFill>
              </a:rPr>
              <a:t>the entire creation, and a people from all nations, from the debilitating impact of human </a:t>
            </a:r>
            <a:r>
              <a:rPr lang="en-GB" b="1" dirty="0" smtClean="0">
                <a:solidFill>
                  <a:srgbClr val="002060"/>
                </a:solidFill>
              </a:rPr>
              <a:t>rebellion. God </a:t>
            </a:r>
            <a:r>
              <a:rPr lang="en-GB" b="1" dirty="0">
                <a:solidFill>
                  <a:srgbClr val="002060"/>
                </a:solidFill>
              </a:rPr>
              <a:t>chose a people to play a role in this </a:t>
            </a:r>
            <a:r>
              <a:rPr lang="en-GB" b="1" dirty="0" smtClean="0">
                <a:solidFill>
                  <a:srgbClr val="002060"/>
                </a:solidFill>
              </a:rPr>
              <a:t>mission and mission </a:t>
            </a:r>
            <a:r>
              <a:rPr lang="en-GB" b="1" dirty="0">
                <a:solidFill>
                  <a:srgbClr val="002060"/>
                </a:solidFill>
              </a:rPr>
              <a:t>is </a:t>
            </a:r>
            <a:r>
              <a:rPr lang="en-GB" b="1" dirty="0" smtClean="0">
                <a:solidFill>
                  <a:srgbClr val="002060"/>
                </a:solidFill>
              </a:rPr>
              <a:t>an </a:t>
            </a:r>
            <a:r>
              <a:rPr lang="en-GB" b="1" dirty="0">
                <a:solidFill>
                  <a:srgbClr val="002060"/>
                </a:solidFill>
              </a:rPr>
              <a:t>identity that comes from the role that God’s covenant people are called to play in the biblical </a:t>
            </a:r>
            <a:r>
              <a:rPr lang="en-GB" b="1" dirty="0" smtClean="0">
                <a:solidFill>
                  <a:srgbClr val="002060"/>
                </a:solidFill>
              </a:rPr>
              <a:t>story. </a:t>
            </a:r>
          </a:p>
          <a:p>
            <a:pPr marL="0" indent="0">
              <a:buNone/>
            </a:pPr>
            <a:r>
              <a:rPr lang="en-GB" b="1" dirty="0" smtClean="0">
                <a:solidFill>
                  <a:schemeClr val="accent6">
                    <a:lumMod val="50000"/>
                  </a:schemeClr>
                </a:solidFill>
              </a:rPr>
              <a:t>Mission</a:t>
            </a:r>
            <a:r>
              <a:rPr lang="en-GB" b="1" i="1" dirty="0" smtClean="0">
                <a:solidFill>
                  <a:schemeClr val="accent6">
                    <a:lumMod val="50000"/>
                  </a:schemeClr>
                </a:solidFill>
              </a:rPr>
              <a:t> </a:t>
            </a:r>
            <a:r>
              <a:rPr lang="en-GB" b="1" i="1" dirty="0">
                <a:solidFill>
                  <a:schemeClr val="accent6">
                    <a:lumMod val="50000"/>
                  </a:schemeClr>
                </a:solidFill>
              </a:rPr>
              <a:t>defines the very being of God’s people</a:t>
            </a:r>
            <a:r>
              <a:rPr lang="en-GB" b="1" dirty="0">
                <a:solidFill>
                  <a:schemeClr val="accent6">
                    <a:lumMod val="50000"/>
                  </a:schemeClr>
                </a:solidFill>
              </a:rPr>
              <a:t>. To </a:t>
            </a:r>
            <a:r>
              <a:rPr lang="en-GB" b="1" dirty="0" smtClean="0">
                <a:solidFill>
                  <a:schemeClr val="accent6">
                    <a:lumMod val="50000"/>
                  </a:schemeClr>
                </a:solidFill>
              </a:rPr>
              <a:t>say that </a:t>
            </a:r>
            <a:r>
              <a:rPr lang="en-GB" b="1" dirty="0">
                <a:solidFill>
                  <a:schemeClr val="accent6">
                    <a:lumMod val="50000"/>
                  </a:schemeClr>
                </a:solidFill>
              </a:rPr>
              <a:t>their missional identity comes from the role they are called to play in the biblical story already </a:t>
            </a:r>
            <a:r>
              <a:rPr lang="en-GB" b="1" dirty="0" smtClean="0">
                <a:solidFill>
                  <a:schemeClr val="accent6">
                    <a:lumMod val="50000"/>
                  </a:schemeClr>
                </a:solidFill>
              </a:rPr>
              <a:t>points to </a:t>
            </a:r>
            <a:r>
              <a:rPr lang="en-GB" b="1" dirty="0">
                <a:solidFill>
                  <a:schemeClr val="accent6">
                    <a:lumMod val="50000"/>
                  </a:schemeClr>
                </a:solidFill>
              </a:rPr>
              <a:t>the centrality of mission in reading Scripture.</a:t>
            </a:r>
          </a:p>
        </p:txBody>
      </p:sp>
    </p:spTree>
    <p:extLst>
      <p:ext uri="{BB962C8B-B14F-4D97-AF65-F5344CB8AC3E}">
        <p14:creationId xmlns:p14="http://schemas.microsoft.com/office/powerpoint/2010/main" val="39047005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a:solidFill>
                  <a:srgbClr val="002060"/>
                </a:solidFill>
              </a:rPr>
              <a:t>Signs of hope:</a:t>
            </a:r>
          </a:p>
          <a:p>
            <a:pPr marL="0" indent="0">
              <a:buNone/>
            </a:pPr>
            <a:r>
              <a:rPr lang="en-GB" b="1" dirty="0" smtClean="0">
                <a:solidFill>
                  <a:srgbClr val="FF0000"/>
                </a:solidFill>
              </a:rPr>
              <a:t>3 </a:t>
            </a:r>
            <a:r>
              <a:rPr lang="en-GB" b="1" i="1" dirty="0">
                <a:solidFill>
                  <a:srgbClr val="FF0000"/>
                </a:solidFill>
              </a:rPr>
              <a:t>Changes in the Discipline of Biblical </a:t>
            </a:r>
            <a:r>
              <a:rPr lang="en-GB" b="1" i="1" dirty="0" smtClean="0">
                <a:solidFill>
                  <a:srgbClr val="FF0000"/>
                </a:solidFill>
              </a:rPr>
              <a:t>Studies</a:t>
            </a:r>
          </a:p>
          <a:p>
            <a:pPr marL="0" indent="0">
              <a:buNone/>
            </a:pPr>
            <a:r>
              <a:rPr lang="en-GB" b="1" dirty="0" smtClean="0">
                <a:solidFill>
                  <a:schemeClr val="accent6">
                    <a:lumMod val="50000"/>
                  </a:schemeClr>
                </a:solidFill>
              </a:rPr>
              <a:t>Three important changes</a:t>
            </a:r>
          </a:p>
          <a:p>
            <a:pPr marL="571500" indent="-571500">
              <a:buAutoNum type="romanLcParenR"/>
            </a:pPr>
            <a:r>
              <a:rPr lang="en-GB" b="1" dirty="0" smtClean="0">
                <a:solidFill>
                  <a:srgbClr val="002060"/>
                </a:solidFill>
              </a:rPr>
              <a:t>Growing interest in theological interpretation of Scripture</a:t>
            </a:r>
          </a:p>
          <a:p>
            <a:pPr marL="571500" indent="-571500">
              <a:buAutoNum type="romanLcParenR"/>
            </a:pPr>
            <a:r>
              <a:rPr lang="en-GB" b="1" dirty="0" smtClean="0">
                <a:solidFill>
                  <a:srgbClr val="002060"/>
                </a:solidFill>
              </a:rPr>
              <a:t>Recognition that all readings are </a:t>
            </a:r>
            <a:r>
              <a:rPr lang="en-GB" b="1" i="1" dirty="0" smtClean="0">
                <a:solidFill>
                  <a:srgbClr val="002060"/>
                </a:solidFill>
              </a:rPr>
              <a:t>located</a:t>
            </a:r>
            <a:r>
              <a:rPr lang="en-GB" b="1" dirty="0" smtClean="0">
                <a:solidFill>
                  <a:srgbClr val="002060"/>
                </a:solidFill>
              </a:rPr>
              <a:t> readings</a:t>
            </a:r>
          </a:p>
          <a:p>
            <a:pPr marL="571500" indent="-571500">
              <a:buAutoNum type="romanLcParenR"/>
            </a:pPr>
            <a:r>
              <a:rPr lang="en-GB" b="1" dirty="0" smtClean="0">
                <a:solidFill>
                  <a:srgbClr val="002060"/>
                </a:solidFill>
              </a:rPr>
              <a:t>“canonical” or “longitudinal” readings of Scripture</a:t>
            </a:r>
            <a:endParaRPr lang="en-GB" dirty="0">
              <a:solidFill>
                <a:srgbClr val="002060"/>
              </a:solidFill>
            </a:endParaRPr>
          </a:p>
        </p:txBody>
      </p:sp>
    </p:spTree>
    <p:extLst>
      <p:ext uri="{BB962C8B-B14F-4D97-AF65-F5344CB8AC3E}">
        <p14:creationId xmlns:p14="http://schemas.microsoft.com/office/powerpoint/2010/main" val="42944209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65127"/>
            <a:ext cx="7886700" cy="917574"/>
          </a:xfrm>
        </p:spPr>
        <p:txBody>
          <a:bodyPr/>
          <a:lstStyle/>
          <a:p>
            <a:pPr algn="ctr"/>
            <a:r>
              <a:rPr lang="en-GB" b="1" dirty="0">
                <a:solidFill>
                  <a:srgbClr val="FF0000"/>
                </a:solidFill>
              </a:rPr>
              <a:t>Introduction to Missiology </a:t>
            </a:r>
            <a:endParaRPr lang="cs-CZ" dirty="0"/>
          </a:p>
        </p:txBody>
      </p:sp>
      <p:sp>
        <p:nvSpPr>
          <p:cNvPr id="3" name="Zástupný symbol pro obsah 2"/>
          <p:cNvSpPr>
            <a:spLocks noGrp="1"/>
          </p:cNvSpPr>
          <p:nvPr>
            <p:ph sz="half" idx="1"/>
          </p:nvPr>
        </p:nvSpPr>
        <p:spPr/>
        <p:txBody>
          <a:bodyPr>
            <a:normAutofit lnSpcReduction="10000"/>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a:solidFill>
                  <a:srgbClr val="002060"/>
                </a:solidFill>
              </a:rPr>
              <a:t>Signs of hope:</a:t>
            </a:r>
          </a:p>
          <a:p>
            <a:pPr marL="0" indent="0">
              <a:buNone/>
            </a:pPr>
            <a:r>
              <a:rPr lang="en-GB" b="1" dirty="0">
                <a:solidFill>
                  <a:srgbClr val="FF0000"/>
                </a:solidFill>
              </a:rPr>
              <a:t>4 The Growing Contribution of Biblical Scholars to the Conversation</a:t>
            </a:r>
          </a:p>
          <a:p>
            <a:pPr marL="0" indent="0">
              <a:buNone/>
            </a:pPr>
            <a:r>
              <a:rPr lang="en-GB" b="1" dirty="0">
                <a:solidFill>
                  <a:srgbClr val="002060"/>
                </a:solidFill>
              </a:rPr>
              <a:t>Important scholars – </a:t>
            </a:r>
          </a:p>
          <a:p>
            <a:pPr marL="0" indent="0">
              <a:buNone/>
            </a:pPr>
            <a:r>
              <a:rPr lang="en-GB" b="1" dirty="0">
                <a:solidFill>
                  <a:srgbClr val="002060"/>
                </a:solidFill>
              </a:rPr>
              <a:t>Johannes </a:t>
            </a:r>
            <a:r>
              <a:rPr lang="en-GB" b="1" dirty="0" err="1">
                <a:solidFill>
                  <a:srgbClr val="002060"/>
                </a:solidFill>
              </a:rPr>
              <a:t>Blauw</a:t>
            </a:r>
            <a:r>
              <a:rPr lang="en-GB" b="1" dirty="0">
                <a:solidFill>
                  <a:srgbClr val="002060"/>
                </a:solidFill>
              </a:rPr>
              <a:t> </a:t>
            </a:r>
          </a:p>
          <a:p>
            <a:pPr marL="0" indent="0">
              <a:buNone/>
            </a:pPr>
            <a:r>
              <a:rPr lang="en-GB" b="1" dirty="0">
                <a:solidFill>
                  <a:srgbClr val="002060"/>
                </a:solidFill>
              </a:rPr>
              <a:t>David Bosch</a:t>
            </a:r>
          </a:p>
          <a:p>
            <a:pPr marL="0" indent="0">
              <a:buNone/>
            </a:pPr>
            <a:r>
              <a:rPr lang="en-GB" b="1" dirty="0">
                <a:solidFill>
                  <a:srgbClr val="002060"/>
                </a:solidFill>
              </a:rPr>
              <a:t>Christopher Wright</a:t>
            </a:r>
          </a:p>
          <a:p>
            <a:pPr marL="0" indent="0">
              <a:buNone/>
            </a:pPr>
            <a:endParaRPr lang="cs-CZ" dirty="0"/>
          </a:p>
        </p:txBody>
      </p:sp>
      <p:pic>
        <p:nvPicPr>
          <p:cNvPr id="5" name="Zástupný symbol pro obsah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55972" y="3313884"/>
            <a:ext cx="1442358" cy="1817371"/>
          </a:xfrm>
        </p:spPr>
      </p:pic>
      <p:pic>
        <p:nvPicPr>
          <p:cNvPr id="1026" name="Picture 2" descr="Jesus Dust: Whose Mission? What Church? Hoekendijk, Blauw, and the WCC on  the Missionary Churc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4717" y="2049236"/>
            <a:ext cx="1779360" cy="1779360"/>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Profile | Christopher J H Wright"/>
          <p:cNvSpPr>
            <a:spLocks noChangeAspect="1" noChangeArrowheads="1"/>
          </p:cNvSpPr>
          <p:nvPr/>
        </p:nvSpPr>
        <p:spPr bwMode="auto">
          <a:xfrm>
            <a:off x="155575" y="-898525"/>
            <a:ext cx="1952625" cy="18764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AutoShape 6" descr="Profile | Christopher J H Wright"/>
          <p:cNvSpPr>
            <a:spLocks noChangeAspect="1" noChangeArrowheads="1"/>
          </p:cNvSpPr>
          <p:nvPr/>
        </p:nvSpPr>
        <p:spPr bwMode="auto">
          <a:xfrm>
            <a:off x="307975" y="-746125"/>
            <a:ext cx="1952625" cy="18764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AutoShape 8" descr="Profile | Christopher J H Wright"/>
          <p:cNvSpPr>
            <a:spLocks noChangeAspect="1" noChangeArrowheads="1"/>
          </p:cNvSpPr>
          <p:nvPr/>
        </p:nvSpPr>
        <p:spPr bwMode="auto">
          <a:xfrm>
            <a:off x="460375" y="-593725"/>
            <a:ext cx="1952625" cy="18764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pic>
        <p:nvPicPr>
          <p:cNvPr id="1034" name="Picture 10" descr="Profile | Christopher J H Wrigh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47558" y="4593771"/>
            <a:ext cx="1673678" cy="1602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07001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lnSpcReduction="10000"/>
          </a:bodyPr>
          <a:lstStyle/>
          <a:p>
            <a:pPr marL="0" indent="0">
              <a:buNone/>
            </a:pPr>
            <a:r>
              <a:rPr lang="en-GB" b="1" dirty="0" smtClean="0">
                <a:solidFill>
                  <a:srgbClr val="002060"/>
                </a:solidFill>
              </a:rPr>
              <a:t>What does a missional hermeneutic look like?</a:t>
            </a:r>
          </a:p>
          <a:p>
            <a:pPr marL="0" indent="0">
              <a:buNone/>
            </a:pPr>
            <a:r>
              <a:rPr lang="en-GB" b="1" dirty="0" smtClean="0">
                <a:solidFill>
                  <a:srgbClr val="FF0000"/>
                </a:solidFill>
              </a:rPr>
              <a:t>Missional hermeneutic is </a:t>
            </a:r>
          </a:p>
          <a:p>
            <a:pPr marL="0" indent="0">
              <a:buNone/>
            </a:pPr>
            <a:r>
              <a:rPr lang="en-GB" b="1" dirty="0" smtClean="0">
                <a:solidFill>
                  <a:srgbClr val="002060"/>
                </a:solidFill>
              </a:rPr>
              <a:t>“</a:t>
            </a:r>
            <a:r>
              <a:rPr lang="en-GB" b="1" dirty="0">
                <a:solidFill>
                  <a:srgbClr val="002060"/>
                </a:solidFill>
              </a:rPr>
              <a:t>a way of reading the Bible for which mission is the hermeneutical key. . . . [It is not] simply a study of the theme </a:t>
            </a:r>
            <a:r>
              <a:rPr lang="en-GB" b="1" dirty="0" smtClean="0">
                <a:solidFill>
                  <a:srgbClr val="002060"/>
                </a:solidFill>
              </a:rPr>
              <a:t>of mission </a:t>
            </a:r>
            <a:r>
              <a:rPr lang="en-GB" b="1" dirty="0">
                <a:solidFill>
                  <a:srgbClr val="002060"/>
                </a:solidFill>
              </a:rPr>
              <a:t>in the biblical writings, but a way of reading the whole of Scripture with mission as its central interest </a:t>
            </a:r>
            <a:r>
              <a:rPr lang="en-GB" b="1" dirty="0" smtClean="0">
                <a:solidFill>
                  <a:srgbClr val="002060"/>
                </a:solidFill>
              </a:rPr>
              <a:t>and goal</a:t>
            </a:r>
            <a:r>
              <a:rPr lang="en-GB" b="1" dirty="0">
                <a:solidFill>
                  <a:srgbClr val="002060"/>
                </a:solidFill>
              </a:rPr>
              <a:t>. . . . [It] would be a way of reading Scripture which sought to understand what the church’s mission really </a:t>
            </a:r>
            <a:r>
              <a:rPr lang="en-GB" b="1" dirty="0" smtClean="0">
                <a:solidFill>
                  <a:srgbClr val="002060"/>
                </a:solidFill>
              </a:rPr>
              <a:t>is in </a:t>
            </a:r>
            <a:r>
              <a:rPr lang="en-GB" b="1" dirty="0">
                <a:solidFill>
                  <a:srgbClr val="002060"/>
                </a:solidFill>
              </a:rPr>
              <a:t>the world as Scripture depicts it and thereby to inspire and to inform the church’s missionary praxis</a:t>
            </a:r>
            <a:r>
              <a:rPr lang="en-GB" b="1" dirty="0" smtClean="0">
                <a:solidFill>
                  <a:srgbClr val="002060"/>
                </a:solidFill>
              </a:rPr>
              <a:t>.”</a:t>
            </a:r>
          </a:p>
          <a:p>
            <a:pPr marL="0" indent="0">
              <a:buNone/>
            </a:pPr>
            <a:r>
              <a:rPr lang="en-GB" sz="2200" dirty="0">
                <a:solidFill>
                  <a:srgbClr val="FF0000"/>
                </a:solidFill>
              </a:rPr>
              <a:t>Richard </a:t>
            </a:r>
            <a:r>
              <a:rPr lang="en-GB" sz="2200" dirty="0" err="1">
                <a:solidFill>
                  <a:srgbClr val="FF0000"/>
                </a:solidFill>
              </a:rPr>
              <a:t>Bauckham</a:t>
            </a:r>
            <a:r>
              <a:rPr lang="en-GB" sz="2200" dirty="0">
                <a:solidFill>
                  <a:srgbClr val="FF0000"/>
                </a:solidFill>
              </a:rPr>
              <a:t>, “Mission as Hermeneutic for Scriptural Interpretation,” </a:t>
            </a:r>
            <a:r>
              <a:rPr lang="en-GB" sz="2200" i="1" dirty="0">
                <a:solidFill>
                  <a:srgbClr val="FF0000"/>
                </a:solidFill>
              </a:rPr>
              <a:t>Currents in World Christianity </a:t>
            </a:r>
            <a:r>
              <a:rPr lang="en-GB" sz="2200" i="1" dirty="0" smtClean="0">
                <a:solidFill>
                  <a:srgbClr val="FF0000"/>
                </a:solidFill>
              </a:rPr>
              <a:t>Position </a:t>
            </a:r>
            <a:r>
              <a:rPr lang="cs-CZ" sz="2200" i="1" dirty="0" err="1" smtClean="0">
                <a:solidFill>
                  <a:srgbClr val="FF0000"/>
                </a:solidFill>
              </a:rPr>
              <a:t>Paper</a:t>
            </a:r>
            <a:r>
              <a:rPr lang="cs-CZ" sz="2200" i="1" dirty="0" smtClean="0">
                <a:solidFill>
                  <a:srgbClr val="FF0000"/>
                </a:solidFill>
              </a:rPr>
              <a:t> </a:t>
            </a:r>
            <a:r>
              <a:rPr lang="cs-CZ" sz="2200" dirty="0">
                <a:solidFill>
                  <a:srgbClr val="FF0000"/>
                </a:solidFill>
              </a:rPr>
              <a:t>106 (1999</a:t>
            </a:r>
            <a:r>
              <a:rPr lang="cs-CZ" sz="2200" dirty="0" smtClean="0">
                <a:solidFill>
                  <a:srgbClr val="FF0000"/>
                </a:solidFill>
              </a:rPr>
              <a:t>)</a:t>
            </a:r>
            <a:r>
              <a:rPr lang="en-GB" sz="2200" dirty="0" smtClean="0">
                <a:solidFill>
                  <a:srgbClr val="FF0000"/>
                </a:solidFill>
              </a:rPr>
              <a:t>, 1</a:t>
            </a:r>
            <a:endParaRPr lang="en-GB" sz="2200" dirty="0">
              <a:solidFill>
                <a:srgbClr val="FF0000"/>
              </a:solidFill>
            </a:endParaRPr>
          </a:p>
        </p:txBody>
      </p:sp>
    </p:spTree>
    <p:extLst>
      <p:ext uri="{BB962C8B-B14F-4D97-AF65-F5344CB8AC3E}">
        <p14:creationId xmlns:p14="http://schemas.microsoft.com/office/powerpoint/2010/main" val="1657850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smtClean="0">
                <a:solidFill>
                  <a:srgbClr val="00B050"/>
                </a:solidFill>
              </a:rPr>
              <a:t>Three elements:</a:t>
            </a:r>
          </a:p>
          <a:p>
            <a:pPr marL="0" indent="0">
              <a:buNone/>
            </a:pPr>
            <a:r>
              <a:rPr lang="en-GB" b="1" dirty="0" smtClean="0">
                <a:solidFill>
                  <a:srgbClr val="FF0000"/>
                </a:solidFill>
              </a:rPr>
              <a:t>1 Mission as Central to the Biblical Story</a:t>
            </a:r>
          </a:p>
          <a:p>
            <a:pPr marL="0" indent="0">
              <a:buNone/>
            </a:pPr>
            <a:r>
              <a:rPr lang="en-GB" b="1" dirty="0" smtClean="0">
                <a:solidFill>
                  <a:srgbClr val="002060"/>
                </a:solidFill>
              </a:rPr>
              <a:t>We will come back to this in the next couple of classes, but essentially the argument is that the story of the Bible is the story of God’s engagement with his people.</a:t>
            </a:r>
          </a:p>
          <a:p>
            <a:pPr marL="0" indent="0">
              <a:buNone/>
            </a:pPr>
            <a:r>
              <a:rPr lang="en-GB" b="1" dirty="0" smtClean="0">
                <a:solidFill>
                  <a:schemeClr val="accent6">
                    <a:lumMod val="50000"/>
                  </a:schemeClr>
                </a:solidFill>
              </a:rPr>
              <a:t>This particular people is called to be a blessing to the whole world (so particular and simultaneously universal)</a:t>
            </a:r>
          </a:p>
          <a:p>
            <a:pPr marL="0" indent="0">
              <a:buNone/>
            </a:pPr>
            <a:r>
              <a:rPr lang="en-GB" b="1" dirty="0" smtClean="0">
                <a:solidFill>
                  <a:srgbClr val="002060"/>
                </a:solidFill>
              </a:rPr>
              <a:t>Mission is centripetal and centrifugal (drawing people in and sending them out)</a:t>
            </a:r>
          </a:p>
          <a:p>
            <a:pPr marL="0" indent="0">
              <a:buNone/>
            </a:pPr>
            <a:r>
              <a:rPr lang="en-GB" b="1" dirty="0" smtClean="0">
                <a:solidFill>
                  <a:schemeClr val="accent6">
                    <a:lumMod val="50000"/>
                  </a:schemeClr>
                </a:solidFill>
              </a:rPr>
              <a:t>Mission is an unfinished story</a:t>
            </a:r>
          </a:p>
        </p:txBody>
      </p:sp>
    </p:spTree>
    <p:extLst>
      <p:ext uri="{BB962C8B-B14F-4D97-AF65-F5344CB8AC3E}">
        <p14:creationId xmlns:p14="http://schemas.microsoft.com/office/powerpoint/2010/main" val="24350924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smtClean="0">
                <a:solidFill>
                  <a:srgbClr val="FF0000"/>
                </a:solidFill>
              </a:rPr>
              <a:t>2 The Meaning of Mission</a:t>
            </a:r>
          </a:p>
          <a:p>
            <a:pPr marL="0" indent="0">
              <a:buNone/>
            </a:pPr>
            <a:r>
              <a:rPr lang="en-GB" b="1" dirty="0">
                <a:solidFill>
                  <a:schemeClr val="accent6">
                    <a:lumMod val="50000"/>
                  </a:schemeClr>
                </a:solidFill>
              </a:rPr>
              <a:t>God gives his people a task, of being a blessing, of participating in God’s work, brought to its completion in the life, death and resurrection of Jesus Christ</a:t>
            </a:r>
          </a:p>
          <a:p>
            <a:pPr marL="0" indent="0">
              <a:buNone/>
            </a:pPr>
            <a:r>
              <a:rPr lang="en-GB" b="1" dirty="0">
                <a:solidFill>
                  <a:srgbClr val="002060"/>
                </a:solidFill>
              </a:rPr>
              <a:t>This mission is universal in scope, both in terms of those to whom we are sent and in terms of what it includes (all nations, all creation</a:t>
            </a:r>
            <a:r>
              <a:rPr lang="en-GB" b="1" dirty="0" smtClean="0">
                <a:solidFill>
                  <a:srgbClr val="002060"/>
                </a:solidFill>
              </a:rPr>
              <a:t>)</a:t>
            </a:r>
          </a:p>
          <a:p>
            <a:pPr marL="0" indent="0">
              <a:buNone/>
            </a:pPr>
            <a:r>
              <a:rPr lang="en-GB" b="1" dirty="0" smtClean="0">
                <a:solidFill>
                  <a:schemeClr val="accent6">
                    <a:lumMod val="50000"/>
                  </a:schemeClr>
                </a:solidFill>
              </a:rPr>
              <a:t>Mission will be the daily experience of life, but there is a missional dimension and a missional intention (all is mission, but some things are intentionally missional)</a:t>
            </a:r>
            <a:endParaRPr lang="en-GB" b="1" dirty="0">
              <a:solidFill>
                <a:schemeClr val="accent6">
                  <a:lumMod val="50000"/>
                </a:schemeClr>
              </a:solidFill>
            </a:endParaRPr>
          </a:p>
          <a:p>
            <a:pPr marL="0" indent="0">
              <a:buNone/>
            </a:pPr>
            <a:endParaRPr lang="en-GB" dirty="0"/>
          </a:p>
        </p:txBody>
      </p:sp>
    </p:spTree>
    <p:extLst>
      <p:ext uri="{BB962C8B-B14F-4D97-AF65-F5344CB8AC3E}">
        <p14:creationId xmlns:p14="http://schemas.microsoft.com/office/powerpoint/2010/main" val="12016143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smtClean="0">
                <a:solidFill>
                  <a:srgbClr val="FF0000"/>
                </a:solidFill>
              </a:rPr>
              <a:t>3 Reading Scripture to Equip the Church for Missional Praxis</a:t>
            </a:r>
          </a:p>
          <a:p>
            <a:pPr marL="0" indent="0">
              <a:buNone/>
            </a:pPr>
            <a:r>
              <a:rPr lang="en-GB" b="1" dirty="0" smtClean="0">
                <a:solidFill>
                  <a:srgbClr val="002060"/>
                </a:solidFill>
              </a:rPr>
              <a:t>Scripture forms Christians for mission</a:t>
            </a:r>
          </a:p>
          <a:p>
            <a:pPr marL="0" indent="0">
              <a:buNone/>
            </a:pPr>
            <a:r>
              <a:rPr lang="en-GB" b="1" dirty="0" smtClean="0">
                <a:solidFill>
                  <a:srgbClr val="002060"/>
                </a:solidFill>
              </a:rPr>
              <a:t>To read the bible asking how it sought to form people for mission</a:t>
            </a:r>
          </a:p>
          <a:p>
            <a:pPr marL="0" indent="0">
              <a:buNone/>
            </a:pPr>
            <a:r>
              <a:rPr lang="en-GB" b="1" dirty="0" smtClean="0">
                <a:solidFill>
                  <a:srgbClr val="002060"/>
                </a:solidFill>
              </a:rPr>
              <a:t>Scripture as the product of mission or the needs of mission</a:t>
            </a:r>
            <a:endParaRPr lang="en-GB" b="1" dirty="0">
              <a:solidFill>
                <a:srgbClr val="002060"/>
              </a:solidFill>
            </a:endParaRPr>
          </a:p>
        </p:txBody>
      </p:sp>
    </p:spTree>
    <p:extLst>
      <p:ext uri="{BB962C8B-B14F-4D97-AF65-F5344CB8AC3E}">
        <p14:creationId xmlns:p14="http://schemas.microsoft.com/office/powerpoint/2010/main" val="13075105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06865"/>
            <a:ext cx="7886700" cy="786666"/>
          </a:xfrm>
        </p:spPr>
        <p:txBody>
          <a:bodyPr>
            <a:normAutofit/>
          </a:bodyPr>
          <a:lstStyle/>
          <a:p>
            <a:pPr algn="ctr"/>
            <a:r>
              <a:rPr lang="en-GB" b="1" dirty="0">
                <a:solidFill>
                  <a:srgbClr val="FF0000"/>
                </a:solidFill>
              </a:rPr>
              <a:t>Introduction to Missiology </a:t>
            </a:r>
            <a:endParaRPr lang="en-GB" dirty="0"/>
          </a:p>
        </p:txBody>
      </p:sp>
      <p:sp>
        <p:nvSpPr>
          <p:cNvPr id="3" name="Content Placeholder 2"/>
          <p:cNvSpPr>
            <a:spLocks noGrp="1"/>
          </p:cNvSpPr>
          <p:nvPr>
            <p:ph sz="half" idx="1"/>
          </p:nvPr>
        </p:nvSpPr>
        <p:spPr>
          <a:xfrm>
            <a:off x="316523" y="1345223"/>
            <a:ext cx="4198327" cy="4831740"/>
          </a:xfrm>
        </p:spPr>
        <p:txBody>
          <a:bodyPr/>
          <a:lstStyle/>
          <a:p>
            <a:pPr marL="0" indent="0">
              <a:buNone/>
            </a:pPr>
            <a:endParaRPr lang="en-GB" b="1" dirty="0" smtClean="0">
              <a:solidFill>
                <a:srgbClr val="00B050"/>
              </a:solidFill>
            </a:endParaRPr>
          </a:p>
          <a:p>
            <a:pPr marL="0" indent="0">
              <a:buNone/>
            </a:pPr>
            <a:endParaRPr lang="en-GB" b="1" dirty="0">
              <a:solidFill>
                <a:srgbClr val="00B050"/>
              </a:solidFill>
            </a:endParaRPr>
          </a:p>
          <a:p>
            <a:pPr marL="0" indent="0">
              <a:buNone/>
            </a:pPr>
            <a:r>
              <a:rPr lang="en-GB" b="1" dirty="0" smtClean="0">
                <a:solidFill>
                  <a:srgbClr val="002060"/>
                </a:solidFill>
              </a:rPr>
              <a:t>Christopher </a:t>
            </a:r>
            <a:r>
              <a:rPr lang="en-GB" b="1" dirty="0">
                <a:solidFill>
                  <a:srgbClr val="002060"/>
                </a:solidFill>
              </a:rPr>
              <a:t>Wright, </a:t>
            </a:r>
            <a:r>
              <a:rPr lang="en-GB" b="1" i="1" dirty="0">
                <a:solidFill>
                  <a:srgbClr val="002060"/>
                </a:solidFill>
              </a:rPr>
              <a:t>The Mission of God</a:t>
            </a:r>
            <a:r>
              <a:rPr lang="en-GB" b="1" dirty="0">
                <a:solidFill>
                  <a:srgbClr val="002060"/>
                </a:solidFill>
              </a:rPr>
              <a:t> (Downers Grove, IL: Intervarsity Press, 2006)</a:t>
            </a:r>
            <a:endParaRPr lang="en-GB" dirty="0">
              <a:solidFill>
                <a:srgbClr val="002060"/>
              </a:solidFill>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05001" y="1344613"/>
            <a:ext cx="3134497" cy="4832350"/>
          </a:xfrm>
        </p:spPr>
      </p:pic>
    </p:spTree>
    <p:extLst>
      <p:ext uri="{BB962C8B-B14F-4D97-AF65-F5344CB8AC3E}">
        <p14:creationId xmlns:p14="http://schemas.microsoft.com/office/powerpoint/2010/main" val="416681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7735"/>
            <a:ext cx="7886700" cy="663574"/>
          </a:xfrm>
        </p:spPr>
        <p:txBody>
          <a:bodyPr>
            <a:normAutofit fontScale="90000"/>
          </a:bodyPr>
          <a:lstStyle/>
          <a:p>
            <a:pPr algn="ctr"/>
            <a:r>
              <a:rPr lang="en-GB" b="1" dirty="0" smtClean="0">
                <a:solidFill>
                  <a:srgbClr val="FF0000"/>
                </a:solidFill>
              </a:rPr>
              <a:t>Introduction to Missiology </a:t>
            </a:r>
            <a:endParaRPr lang="en-GB" b="1" dirty="0">
              <a:solidFill>
                <a:srgbClr val="FF0000"/>
              </a:solidFill>
            </a:endParaRPr>
          </a:p>
        </p:txBody>
      </p:sp>
      <p:sp>
        <p:nvSpPr>
          <p:cNvPr id="4" name="Content Placeholder 3"/>
          <p:cNvSpPr>
            <a:spLocks noGrp="1"/>
          </p:cNvSpPr>
          <p:nvPr>
            <p:ph sz="half" idx="2"/>
          </p:nvPr>
        </p:nvSpPr>
        <p:spPr/>
        <p:txBody>
          <a:bodyPr>
            <a:normAutofit/>
          </a:bodyPr>
          <a:lstStyle/>
          <a:p>
            <a:pPr marL="0" indent="0">
              <a:buNone/>
            </a:pPr>
            <a:endParaRPr lang="en-GB" b="1" dirty="0" smtClean="0">
              <a:solidFill>
                <a:srgbClr val="002060"/>
              </a:solidFill>
            </a:endParaRPr>
          </a:p>
          <a:p>
            <a:pPr marL="0" indent="0">
              <a:buNone/>
            </a:pPr>
            <a:endParaRPr lang="en-GB" b="1" dirty="0"/>
          </a:p>
          <a:p>
            <a:endParaRPr lang="en-GB" dirty="0"/>
          </a:p>
        </p:txBody>
      </p:sp>
      <p:sp>
        <p:nvSpPr>
          <p:cNvPr id="3" name="Content Placeholder 2"/>
          <p:cNvSpPr>
            <a:spLocks noGrp="1"/>
          </p:cNvSpPr>
          <p:nvPr>
            <p:ph sz="half" idx="1"/>
          </p:nvPr>
        </p:nvSpPr>
        <p:spPr/>
        <p:txBody>
          <a:bodyPr/>
          <a:lstStyle/>
          <a:p>
            <a:pPr marL="0" indent="0">
              <a:buNone/>
            </a:pPr>
            <a:endParaRPr lang="en-GB" b="1" dirty="0" smtClean="0">
              <a:solidFill>
                <a:srgbClr val="00B050"/>
              </a:solidFill>
            </a:endParaRPr>
          </a:p>
          <a:p>
            <a:pPr marL="0" indent="0">
              <a:buNone/>
            </a:pPr>
            <a:endParaRPr lang="en-GB" b="1" dirty="0">
              <a:solidFill>
                <a:srgbClr val="00B050"/>
              </a:solidFill>
            </a:endParaRPr>
          </a:p>
          <a:p>
            <a:pPr marL="0" indent="0">
              <a:buNone/>
            </a:pPr>
            <a:r>
              <a:rPr lang="en-GB" b="1" dirty="0" smtClean="0">
                <a:solidFill>
                  <a:srgbClr val="002060"/>
                </a:solidFill>
              </a:rPr>
              <a:t>What </a:t>
            </a:r>
            <a:r>
              <a:rPr lang="en-GB" b="1" dirty="0">
                <a:solidFill>
                  <a:srgbClr val="002060"/>
                </a:solidFill>
              </a:rPr>
              <a:t>passages from the bible would you associate with mission?</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8423" y="1953357"/>
            <a:ext cx="3426927" cy="3779228"/>
          </a:xfrm>
          <a:prstGeom prst="rect">
            <a:avLst/>
          </a:prstGeom>
        </p:spPr>
      </p:pic>
    </p:spTree>
    <p:extLst>
      <p:ext uri="{BB962C8B-B14F-4D97-AF65-F5344CB8AC3E}">
        <p14:creationId xmlns:p14="http://schemas.microsoft.com/office/powerpoint/2010/main" val="26261463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a:bodyPr>
          <a:lstStyle/>
          <a:p>
            <a:pPr marL="0" indent="0">
              <a:buNone/>
            </a:pPr>
            <a:r>
              <a:rPr lang="en-GB" b="1" dirty="0" smtClean="0">
                <a:solidFill>
                  <a:srgbClr val="7030A0"/>
                </a:solidFill>
              </a:rPr>
              <a:t>It </a:t>
            </a:r>
            <a:r>
              <a:rPr lang="en-GB" b="1" dirty="0">
                <a:solidFill>
                  <a:srgbClr val="7030A0"/>
                </a:solidFill>
              </a:rPr>
              <a:t>is </a:t>
            </a:r>
            <a:r>
              <a:rPr lang="en-GB" b="1" dirty="0">
                <a:solidFill>
                  <a:srgbClr val="002060"/>
                </a:solidFill>
              </a:rPr>
              <a:t>“not just that the Bible contains a number of texts which happen to provide a rationale for missionary endeavour but that </a:t>
            </a:r>
            <a:r>
              <a:rPr lang="en-GB" b="1" i="1" dirty="0">
                <a:solidFill>
                  <a:srgbClr val="002060"/>
                </a:solidFill>
              </a:rPr>
              <a:t>the whole Bible is itself a “missional” phenomenon</a:t>
            </a:r>
            <a:r>
              <a:rPr lang="en-GB" b="1" dirty="0">
                <a:solidFill>
                  <a:srgbClr val="002060"/>
                </a:solidFill>
              </a:rPr>
              <a:t>. </a:t>
            </a:r>
            <a:endParaRPr lang="en-GB" b="1" dirty="0" smtClean="0">
              <a:solidFill>
                <a:srgbClr val="002060"/>
              </a:solidFill>
            </a:endParaRPr>
          </a:p>
          <a:p>
            <a:pPr marL="0" indent="0">
              <a:buNone/>
            </a:pPr>
            <a:r>
              <a:rPr lang="en-GB" b="1" dirty="0" smtClean="0">
                <a:solidFill>
                  <a:srgbClr val="002060"/>
                </a:solidFill>
              </a:rPr>
              <a:t>The </a:t>
            </a:r>
            <a:r>
              <a:rPr lang="en-GB" b="1" dirty="0">
                <a:solidFill>
                  <a:srgbClr val="002060"/>
                </a:solidFill>
              </a:rPr>
              <a:t>writings that now comprise our Bible are themselves the product of and witness to the ultimate mission of God. </a:t>
            </a:r>
            <a:endParaRPr lang="en-GB" b="1" dirty="0" smtClean="0">
              <a:solidFill>
                <a:srgbClr val="002060"/>
              </a:solidFill>
            </a:endParaRPr>
          </a:p>
          <a:p>
            <a:pPr marL="0" indent="0">
              <a:buNone/>
            </a:pPr>
            <a:r>
              <a:rPr lang="en-GB" b="1" dirty="0" smtClean="0">
                <a:solidFill>
                  <a:srgbClr val="002060"/>
                </a:solidFill>
              </a:rPr>
              <a:t>The </a:t>
            </a:r>
            <a:r>
              <a:rPr lang="en-GB" b="1" dirty="0">
                <a:solidFill>
                  <a:srgbClr val="002060"/>
                </a:solidFill>
              </a:rPr>
              <a:t>Bible renders to us the story of God’s mission through God’s people in their engagement with God’s world  for the sake of the whole of God’s creation.”</a:t>
            </a:r>
          </a:p>
          <a:p>
            <a:pPr marL="0" indent="0">
              <a:buNone/>
            </a:pPr>
            <a:r>
              <a:rPr lang="en-GB" sz="2000" b="1" dirty="0">
                <a:solidFill>
                  <a:srgbClr val="00B050"/>
                </a:solidFill>
              </a:rPr>
              <a:t>Christopher Wright, </a:t>
            </a:r>
            <a:r>
              <a:rPr lang="en-GB" sz="2000" b="1" i="1" dirty="0">
                <a:solidFill>
                  <a:srgbClr val="00B050"/>
                </a:solidFill>
              </a:rPr>
              <a:t>The Mission of God</a:t>
            </a:r>
            <a:r>
              <a:rPr lang="en-GB" sz="2000" b="1" dirty="0">
                <a:solidFill>
                  <a:srgbClr val="00B050"/>
                </a:solidFill>
              </a:rPr>
              <a:t> (Downers Grove, IL: Intervarsity Press, 2006), 22</a:t>
            </a:r>
          </a:p>
          <a:p>
            <a:pPr marL="0" indent="0">
              <a:buNone/>
            </a:pPr>
            <a:endParaRPr lang="en-GB" dirty="0"/>
          </a:p>
        </p:txBody>
      </p:sp>
    </p:spTree>
    <p:extLst>
      <p:ext uri="{BB962C8B-B14F-4D97-AF65-F5344CB8AC3E}">
        <p14:creationId xmlns:p14="http://schemas.microsoft.com/office/powerpoint/2010/main" val="41476746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fontScale="92500"/>
          </a:bodyPr>
          <a:lstStyle/>
          <a:p>
            <a:pPr marL="0" indent="0">
              <a:buNone/>
            </a:pPr>
            <a:r>
              <a:rPr lang="en-GB" b="1" dirty="0">
                <a:solidFill>
                  <a:srgbClr val="002060"/>
                </a:solidFill>
              </a:rPr>
              <a:t>Wright understands mission in terms of “purpose”, goals to be achieved through various activities. </a:t>
            </a:r>
          </a:p>
          <a:p>
            <a:pPr marL="0" indent="0">
              <a:buNone/>
            </a:pPr>
            <a:r>
              <a:rPr lang="en-GB" b="1" dirty="0" smtClean="0">
                <a:solidFill>
                  <a:schemeClr val="accent6">
                    <a:lumMod val="50000"/>
                  </a:schemeClr>
                </a:solidFill>
              </a:rPr>
              <a:t>Mission </a:t>
            </a:r>
            <a:r>
              <a:rPr lang="en-GB" b="1" dirty="0">
                <a:solidFill>
                  <a:schemeClr val="accent6">
                    <a:lumMod val="50000"/>
                  </a:schemeClr>
                </a:solidFill>
              </a:rPr>
              <a:t>as the accomplishment of God’s plan for his creation.</a:t>
            </a:r>
          </a:p>
          <a:p>
            <a:pPr marL="0" indent="0">
              <a:buNone/>
            </a:pPr>
            <a:r>
              <a:rPr lang="en-GB" b="1" dirty="0">
                <a:solidFill>
                  <a:srgbClr val="002060"/>
                </a:solidFill>
              </a:rPr>
              <a:t>Wright sets out to produce a missional hermeneutic for the Bible (the “key” for reading the Bible’s ‘grand narrative’)</a:t>
            </a:r>
          </a:p>
          <a:p>
            <a:pPr marL="0" indent="0">
              <a:buNone/>
            </a:pPr>
            <a:r>
              <a:rPr lang="en-US" b="1" dirty="0">
                <a:solidFill>
                  <a:srgbClr val="002060"/>
                </a:solidFill>
              </a:rPr>
              <a:t>This grand narrative asks four questions</a:t>
            </a:r>
          </a:p>
          <a:p>
            <a:pPr marL="0" indent="0">
              <a:buNone/>
            </a:pPr>
            <a:r>
              <a:rPr lang="en-US" b="1" dirty="0">
                <a:solidFill>
                  <a:srgbClr val="002060"/>
                </a:solidFill>
              </a:rPr>
              <a:t>	</a:t>
            </a:r>
            <a:r>
              <a:rPr lang="en-US" b="1" dirty="0">
                <a:solidFill>
                  <a:schemeClr val="accent6">
                    <a:lumMod val="50000"/>
                  </a:schemeClr>
                </a:solidFill>
              </a:rPr>
              <a:t>- Where are we?</a:t>
            </a:r>
          </a:p>
          <a:p>
            <a:pPr marL="0" indent="0">
              <a:buNone/>
            </a:pPr>
            <a:r>
              <a:rPr lang="en-US" b="1" dirty="0">
                <a:solidFill>
                  <a:schemeClr val="accent6">
                    <a:lumMod val="50000"/>
                  </a:schemeClr>
                </a:solidFill>
              </a:rPr>
              <a:t>	- Who are we?</a:t>
            </a:r>
          </a:p>
          <a:p>
            <a:pPr marL="0" indent="0">
              <a:buNone/>
            </a:pPr>
            <a:r>
              <a:rPr lang="en-US" b="1" dirty="0">
                <a:solidFill>
                  <a:schemeClr val="accent6">
                    <a:lumMod val="50000"/>
                  </a:schemeClr>
                </a:solidFill>
              </a:rPr>
              <a:t>	- What’s gone wrong?</a:t>
            </a:r>
          </a:p>
          <a:p>
            <a:pPr marL="0" indent="0">
              <a:buNone/>
            </a:pPr>
            <a:r>
              <a:rPr lang="en-US" b="1" dirty="0">
                <a:solidFill>
                  <a:schemeClr val="accent6">
                    <a:lumMod val="50000"/>
                  </a:schemeClr>
                </a:solidFill>
              </a:rPr>
              <a:t>	- What is the solution?</a:t>
            </a:r>
            <a:endParaRPr lang="en-GB" b="1" dirty="0">
              <a:solidFill>
                <a:schemeClr val="accent6">
                  <a:lumMod val="50000"/>
                </a:schemeClr>
              </a:solidFill>
            </a:endParaRPr>
          </a:p>
          <a:p>
            <a:pPr marL="0" indent="0">
              <a:buNone/>
            </a:pPr>
            <a:endParaRPr lang="en-GB" dirty="0"/>
          </a:p>
        </p:txBody>
      </p:sp>
    </p:spTree>
    <p:extLst>
      <p:ext uri="{BB962C8B-B14F-4D97-AF65-F5344CB8AC3E}">
        <p14:creationId xmlns:p14="http://schemas.microsoft.com/office/powerpoint/2010/main" val="1912060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514350" indent="-514350">
              <a:buAutoNum type="arabicParenR"/>
            </a:pPr>
            <a:r>
              <a:rPr lang="en-GB" b="1" dirty="0">
                <a:solidFill>
                  <a:schemeClr val="accent6">
                    <a:lumMod val="50000"/>
                  </a:schemeClr>
                </a:solidFill>
              </a:rPr>
              <a:t>The Bible is a product of mission, written for mission and out of mission (the mission of the people of God, and the mission of the early church)</a:t>
            </a:r>
          </a:p>
          <a:p>
            <a:pPr marL="514350" indent="-514350">
              <a:buAutoNum type="arabicParenR"/>
            </a:pPr>
            <a:r>
              <a:rPr lang="en-GB" b="1" dirty="0">
                <a:solidFill>
                  <a:srgbClr val="002060"/>
                </a:solidFill>
              </a:rPr>
              <a:t>The Bible is authoritative because of its missional impulse – the command to engage in mission is what gives it authority </a:t>
            </a:r>
          </a:p>
          <a:p>
            <a:pPr marL="514350" indent="-514350">
              <a:buAutoNum type="arabicParenR"/>
            </a:pPr>
            <a:r>
              <a:rPr lang="en-US" b="1" dirty="0">
                <a:solidFill>
                  <a:schemeClr val="accent6">
                    <a:lumMod val="50000"/>
                  </a:schemeClr>
                </a:solidFill>
              </a:rPr>
              <a:t>The Bible insists on mission as coming from and being of God, connected to creation, fall, redemption and future hope</a:t>
            </a:r>
            <a:endParaRPr lang="en-GB" b="1" dirty="0">
              <a:solidFill>
                <a:schemeClr val="accent6">
                  <a:lumMod val="50000"/>
                </a:schemeClr>
              </a:solidFill>
            </a:endParaRPr>
          </a:p>
          <a:p>
            <a:pPr marL="0" indent="0">
              <a:buNone/>
            </a:pPr>
            <a:endParaRPr lang="en-GB" dirty="0"/>
          </a:p>
        </p:txBody>
      </p:sp>
    </p:spTree>
    <p:extLst>
      <p:ext uri="{BB962C8B-B14F-4D97-AF65-F5344CB8AC3E}">
        <p14:creationId xmlns:p14="http://schemas.microsoft.com/office/powerpoint/2010/main" val="31143355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1053193" y="1616527"/>
            <a:ext cx="7045779" cy="4355919"/>
          </a:xfrm>
        </p:spPr>
        <p:txBody>
          <a:bodyPr/>
          <a:lstStyle/>
          <a:p>
            <a:pPr marL="0" indent="0">
              <a:buNone/>
            </a:pPr>
            <a:r>
              <a:rPr lang="en-GB" sz="2000" b="1" dirty="0">
                <a:solidFill>
                  <a:srgbClr val="00B050"/>
                </a:solidFill>
              </a:rPr>
              <a:t>Tim </a:t>
            </a:r>
            <a:r>
              <a:rPr lang="en-GB" sz="2000" b="1" dirty="0" err="1">
                <a:solidFill>
                  <a:srgbClr val="00B050"/>
                </a:solidFill>
              </a:rPr>
              <a:t>Carriker</a:t>
            </a:r>
            <a:r>
              <a:rPr lang="en-GB" sz="2000" b="1" dirty="0">
                <a:solidFill>
                  <a:srgbClr val="00B050"/>
                </a:solidFill>
              </a:rPr>
              <a:t>, “The Bible as Text for Mission”, in Pauline </a:t>
            </a:r>
            <a:r>
              <a:rPr lang="en-GB" sz="2000" b="1" dirty="0" err="1">
                <a:solidFill>
                  <a:srgbClr val="00B050"/>
                </a:solidFill>
              </a:rPr>
              <a:t>Hoggarth</a:t>
            </a:r>
            <a:r>
              <a:rPr lang="en-GB" sz="2000" b="1" dirty="0">
                <a:solidFill>
                  <a:srgbClr val="00B050"/>
                </a:solidFill>
              </a:rPr>
              <a:t>, Fergus Macdonald, Bill Mitchell, </a:t>
            </a:r>
            <a:r>
              <a:rPr lang="en-GB" sz="2000" b="1" dirty="0" err="1">
                <a:solidFill>
                  <a:srgbClr val="00B050"/>
                </a:solidFill>
              </a:rPr>
              <a:t>Knud</a:t>
            </a:r>
            <a:r>
              <a:rPr lang="en-GB" sz="2000" b="1" dirty="0">
                <a:solidFill>
                  <a:srgbClr val="00B050"/>
                </a:solidFill>
              </a:rPr>
              <a:t> </a:t>
            </a:r>
            <a:r>
              <a:rPr lang="en-GB" sz="2000" b="1" dirty="0" err="1">
                <a:solidFill>
                  <a:srgbClr val="00B050"/>
                </a:solidFill>
              </a:rPr>
              <a:t>Jørgensen</a:t>
            </a:r>
            <a:r>
              <a:rPr lang="en-GB" sz="2000" b="1" dirty="0">
                <a:solidFill>
                  <a:srgbClr val="00B050"/>
                </a:solidFill>
              </a:rPr>
              <a:t> (eds.). </a:t>
            </a:r>
            <a:r>
              <a:rPr lang="en-GB" sz="2000" b="1" i="1" dirty="0">
                <a:solidFill>
                  <a:srgbClr val="00B050"/>
                </a:solidFill>
              </a:rPr>
              <a:t>Bible in Mission</a:t>
            </a:r>
            <a:r>
              <a:rPr lang="en-GB" sz="2000" b="1" dirty="0">
                <a:solidFill>
                  <a:srgbClr val="00B050"/>
                </a:solidFill>
              </a:rPr>
              <a:t> (Regnum Edinburgh Centenary Series Vol. 18) (Oxford: Regnum, 2013), 29–39.</a:t>
            </a:r>
          </a:p>
          <a:p>
            <a:pPr marL="0" indent="0">
              <a:buNone/>
            </a:pPr>
            <a:r>
              <a:rPr lang="en-GB" b="1" dirty="0">
                <a:solidFill>
                  <a:srgbClr val="002060"/>
                </a:solidFill>
              </a:rPr>
              <a:t>Relationship of Bible and mission</a:t>
            </a:r>
          </a:p>
          <a:p>
            <a:pPr marL="0" indent="0">
              <a:buNone/>
            </a:pPr>
            <a:r>
              <a:rPr lang="en-GB" b="1" dirty="0">
                <a:solidFill>
                  <a:srgbClr val="002060"/>
                </a:solidFill>
              </a:rPr>
              <a:t>“Is the Bible the subject of the conversation with ‘mission’, or is the Bible the object?”</a:t>
            </a:r>
          </a:p>
          <a:p>
            <a:pPr marL="0" indent="0">
              <a:buNone/>
            </a:pPr>
            <a:endParaRPr lang="en-GB" dirty="0"/>
          </a:p>
        </p:txBody>
      </p:sp>
    </p:spTree>
    <p:extLst>
      <p:ext uri="{BB962C8B-B14F-4D97-AF65-F5344CB8AC3E}">
        <p14:creationId xmlns:p14="http://schemas.microsoft.com/office/powerpoint/2010/main" val="3003962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6"/>
            <a:ext cx="8212183" cy="975993"/>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261257" y="1410787"/>
            <a:ext cx="8630194" cy="5303521"/>
          </a:xfrm>
        </p:spPr>
        <p:txBody>
          <a:bodyPr/>
          <a:lstStyle/>
          <a:p>
            <a:pPr marL="0" indent="0" algn="ctr">
              <a:buNone/>
            </a:pPr>
            <a:r>
              <a:rPr lang="en-GB" b="1" dirty="0" smtClean="0">
                <a:solidFill>
                  <a:srgbClr val="FF0000"/>
                </a:solidFill>
              </a:rPr>
              <a:t>Four ways of relating Bible and mission</a:t>
            </a:r>
          </a:p>
          <a:p>
            <a:pPr marL="0" indent="0">
              <a:buNone/>
            </a:pP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845441426"/>
              </p:ext>
            </p:extLst>
          </p:nvPr>
        </p:nvGraphicFramePr>
        <p:xfrm>
          <a:off x="400594" y="1905606"/>
          <a:ext cx="8395064" cy="4567736"/>
        </p:xfrm>
        <a:graphic>
          <a:graphicData uri="http://schemas.openxmlformats.org/drawingml/2006/table">
            <a:tbl>
              <a:tblPr firstRow="1" firstCol="1" bandRow="1">
                <a:tableStyleId>{5C22544A-7EE6-4342-B048-85BDC9FD1C3A}</a:tableStyleId>
              </a:tblPr>
              <a:tblGrid>
                <a:gridCol w="1515291">
                  <a:extLst>
                    <a:ext uri="{9D8B030D-6E8A-4147-A177-3AD203B41FA5}">
                      <a16:colId xmlns:a16="http://schemas.microsoft.com/office/drawing/2014/main" val="970278602"/>
                    </a:ext>
                  </a:extLst>
                </a:gridCol>
                <a:gridCol w="3082835">
                  <a:extLst>
                    <a:ext uri="{9D8B030D-6E8A-4147-A177-3AD203B41FA5}">
                      <a16:colId xmlns:a16="http://schemas.microsoft.com/office/drawing/2014/main" val="176247620"/>
                    </a:ext>
                  </a:extLst>
                </a:gridCol>
                <a:gridCol w="3796938">
                  <a:extLst>
                    <a:ext uri="{9D8B030D-6E8A-4147-A177-3AD203B41FA5}">
                      <a16:colId xmlns:a16="http://schemas.microsoft.com/office/drawing/2014/main" val="2750831125"/>
                    </a:ext>
                  </a:extLst>
                </a:gridCol>
              </a:tblGrid>
              <a:tr h="397722">
                <a:tc>
                  <a:txBody>
                    <a:bodyPr/>
                    <a:lstStyle/>
                    <a:p>
                      <a:pPr algn="just">
                        <a:spcAft>
                          <a:spcPts val="600"/>
                        </a:spcAft>
                      </a:pPr>
                      <a:r>
                        <a:rPr lang="en-GB" sz="2800" dirty="0">
                          <a:effectLst/>
                        </a:rPr>
                        <a:t> </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algn="just">
                        <a:spcAft>
                          <a:spcPts val="600"/>
                        </a:spcAft>
                      </a:pPr>
                      <a:r>
                        <a:rPr lang="en-GB" sz="2800" dirty="0">
                          <a:effectLst/>
                        </a:rPr>
                        <a:t>Bible as Subject</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algn="just">
                        <a:spcAft>
                          <a:spcPts val="600"/>
                        </a:spcAft>
                      </a:pPr>
                      <a:r>
                        <a:rPr lang="en-GB" sz="2800" dirty="0" smtClean="0">
                          <a:effectLst/>
                        </a:rPr>
                        <a:t>  Bible </a:t>
                      </a:r>
                      <a:r>
                        <a:rPr lang="en-GB" sz="2800" dirty="0">
                          <a:effectLst/>
                        </a:rPr>
                        <a:t>as Object</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extLst>
                  <a:ext uri="{0D108BD9-81ED-4DB2-BD59-A6C34878D82A}">
                    <a16:rowId xmlns:a16="http://schemas.microsoft.com/office/drawing/2014/main" val="493604565"/>
                  </a:ext>
                </a:extLst>
              </a:tr>
              <a:tr h="1818156">
                <a:tc>
                  <a:txBody>
                    <a:bodyPr/>
                    <a:lstStyle/>
                    <a:p>
                      <a:pPr algn="just">
                        <a:spcAft>
                          <a:spcPts val="600"/>
                        </a:spcAft>
                      </a:pPr>
                      <a:r>
                        <a:rPr lang="en-GB" sz="2800" dirty="0">
                          <a:effectLst/>
                        </a:rPr>
                        <a:t>Mission of God</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algn="just">
                        <a:spcAft>
                          <a:spcPts val="600"/>
                        </a:spcAft>
                      </a:pPr>
                      <a:r>
                        <a:rPr lang="en-GB" sz="2800" b="1" dirty="0">
                          <a:solidFill>
                            <a:srgbClr val="FF0000"/>
                          </a:solidFill>
                          <a:effectLst/>
                        </a:rPr>
                        <a:t>The Bible as the story of God’s mission – what it’s about.</a:t>
                      </a:r>
                      <a:endParaRPr lang="en-GB" sz="2800" b="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marL="108000" algn="just">
                        <a:spcAft>
                          <a:spcPts val="600"/>
                        </a:spcAft>
                      </a:pPr>
                      <a:r>
                        <a:rPr lang="en-GB" sz="2800" b="1" dirty="0">
                          <a:solidFill>
                            <a:schemeClr val="accent4">
                              <a:lumMod val="50000"/>
                            </a:schemeClr>
                          </a:solidFill>
                          <a:effectLst/>
                        </a:rPr>
                        <a:t>The Bible as the product of God’s mission – how did it come about?</a:t>
                      </a:r>
                      <a:endParaRPr lang="en-GB" sz="2800" b="1" dirty="0">
                        <a:solidFill>
                          <a:schemeClr val="accent4">
                            <a:lumMod val="50000"/>
                          </a:schemeClr>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extLst>
                  <a:ext uri="{0D108BD9-81ED-4DB2-BD59-A6C34878D82A}">
                    <a16:rowId xmlns:a16="http://schemas.microsoft.com/office/drawing/2014/main" val="3561651988"/>
                  </a:ext>
                </a:extLst>
              </a:tr>
              <a:tr h="2322860">
                <a:tc>
                  <a:txBody>
                    <a:bodyPr/>
                    <a:lstStyle/>
                    <a:p>
                      <a:pPr algn="just">
                        <a:spcAft>
                          <a:spcPts val="600"/>
                        </a:spcAft>
                      </a:pPr>
                      <a:r>
                        <a:rPr lang="en-GB" sz="2800" dirty="0">
                          <a:effectLst/>
                        </a:rPr>
                        <a:t>Churches’ </a:t>
                      </a:r>
                    </a:p>
                    <a:p>
                      <a:pPr algn="just">
                        <a:spcAft>
                          <a:spcPts val="600"/>
                        </a:spcAft>
                      </a:pPr>
                      <a:r>
                        <a:rPr lang="en-GB" sz="2800" dirty="0">
                          <a:effectLst/>
                        </a:rPr>
                        <a:t>Mission</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algn="just">
                        <a:spcAft>
                          <a:spcPts val="600"/>
                        </a:spcAft>
                      </a:pPr>
                      <a:r>
                        <a:rPr lang="en-GB" sz="2800" b="1" dirty="0">
                          <a:solidFill>
                            <a:srgbClr val="FF0000"/>
                          </a:solidFill>
                          <a:effectLst/>
                        </a:rPr>
                        <a:t>The Bible as the history of missions – what happened?</a:t>
                      </a:r>
                      <a:endParaRPr lang="en-GB" sz="2800" b="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marL="108000" algn="just">
                        <a:spcAft>
                          <a:spcPts val="600"/>
                        </a:spcAft>
                      </a:pPr>
                      <a:r>
                        <a:rPr lang="en-GB" sz="2800" b="1" dirty="0">
                          <a:solidFill>
                            <a:schemeClr val="accent4">
                              <a:lumMod val="50000"/>
                            </a:schemeClr>
                          </a:solidFill>
                          <a:effectLst/>
                        </a:rPr>
                        <a:t>The Bible as a missionary tool – how was the Bible used in mission?</a:t>
                      </a:r>
                      <a:endParaRPr lang="en-GB" sz="2800" b="1" dirty="0">
                        <a:solidFill>
                          <a:schemeClr val="accent4">
                            <a:lumMod val="50000"/>
                          </a:schemeClr>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extLst>
                  <a:ext uri="{0D108BD9-81ED-4DB2-BD59-A6C34878D82A}">
                    <a16:rowId xmlns:a16="http://schemas.microsoft.com/office/drawing/2014/main" val="1945063172"/>
                  </a:ext>
                </a:extLst>
              </a:tr>
            </a:tbl>
          </a:graphicData>
        </a:graphic>
      </p:graphicFrame>
    </p:spTree>
    <p:extLst>
      <p:ext uri="{BB962C8B-B14F-4D97-AF65-F5344CB8AC3E}">
        <p14:creationId xmlns:p14="http://schemas.microsoft.com/office/powerpoint/2010/main" val="26649540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a:solidFill>
                  <a:srgbClr val="002060"/>
                </a:solidFill>
              </a:rPr>
              <a:t>Mission of the  church only relevant within context of God’s own mission</a:t>
            </a:r>
          </a:p>
          <a:p>
            <a:pPr marL="0" indent="0">
              <a:buNone/>
            </a:pPr>
            <a:r>
              <a:rPr lang="en-GB" b="1" dirty="0">
                <a:solidFill>
                  <a:srgbClr val="00B050"/>
                </a:solidFill>
              </a:rPr>
              <a:t>Hermeneutical Relation between Mission and the Bible</a:t>
            </a:r>
          </a:p>
          <a:p>
            <a:pPr marL="0" indent="0">
              <a:buNone/>
            </a:pPr>
            <a:r>
              <a:rPr lang="en-GB" b="1" dirty="0">
                <a:solidFill>
                  <a:srgbClr val="FF0000"/>
                </a:solidFill>
              </a:rPr>
              <a:t>Key for reading</a:t>
            </a:r>
          </a:p>
          <a:p>
            <a:pPr>
              <a:buFontTx/>
              <a:buChar char="-"/>
            </a:pPr>
            <a:r>
              <a:rPr lang="en-GB" b="1" dirty="0">
                <a:solidFill>
                  <a:srgbClr val="002060"/>
                </a:solidFill>
              </a:rPr>
              <a:t>God exists, implicitly one God above all</a:t>
            </a:r>
          </a:p>
          <a:p>
            <a:pPr>
              <a:buFontTx/>
              <a:buChar char="-"/>
            </a:pPr>
            <a:r>
              <a:rPr lang="en-GB" b="1" dirty="0">
                <a:solidFill>
                  <a:srgbClr val="002060"/>
                </a:solidFill>
              </a:rPr>
              <a:t>This God has a plan</a:t>
            </a:r>
          </a:p>
          <a:p>
            <a:pPr>
              <a:buFontTx/>
              <a:buChar char="-"/>
            </a:pPr>
            <a:r>
              <a:rPr lang="en-GB" b="1" dirty="0">
                <a:solidFill>
                  <a:srgbClr val="002060"/>
                </a:solidFill>
              </a:rPr>
              <a:t>The plan involves all God created</a:t>
            </a:r>
          </a:p>
          <a:p>
            <a:pPr>
              <a:buFontTx/>
              <a:buChar char="-"/>
            </a:pPr>
            <a:r>
              <a:rPr lang="en-GB" b="1" dirty="0">
                <a:solidFill>
                  <a:srgbClr val="002060"/>
                </a:solidFill>
              </a:rPr>
              <a:t>The world is not fickle or inconsistent for there exists a God who is in control</a:t>
            </a:r>
          </a:p>
          <a:p>
            <a:pPr marL="0" indent="0">
              <a:buNone/>
            </a:pPr>
            <a:endParaRPr lang="en-GB" dirty="0"/>
          </a:p>
        </p:txBody>
      </p:sp>
    </p:spTree>
    <p:extLst>
      <p:ext uri="{BB962C8B-B14F-4D97-AF65-F5344CB8AC3E}">
        <p14:creationId xmlns:p14="http://schemas.microsoft.com/office/powerpoint/2010/main" val="19199487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826860"/>
          </a:xfrm>
        </p:spPr>
        <p:txBody>
          <a:bodyPr>
            <a:normAutofit/>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470263" y="1445623"/>
            <a:ext cx="8212183" cy="4815840"/>
          </a:xfrm>
        </p:spPr>
        <p:txBody>
          <a:bodyPr>
            <a:normAutofit/>
          </a:bodyPr>
          <a:lstStyle/>
          <a:p>
            <a:pPr marL="0" indent="0">
              <a:buNone/>
            </a:pPr>
            <a:r>
              <a:rPr lang="en-GB" sz="3200" b="1" dirty="0" smtClean="0">
                <a:solidFill>
                  <a:srgbClr val="00B050"/>
                </a:solidFill>
              </a:rPr>
              <a:t>Paul </a:t>
            </a:r>
            <a:r>
              <a:rPr lang="en-GB" sz="3200" b="1" dirty="0" err="1" smtClean="0">
                <a:solidFill>
                  <a:srgbClr val="00B050"/>
                </a:solidFill>
              </a:rPr>
              <a:t>Ricoeur</a:t>
            </a:r>
            <a:r>
              <a:rPr lang="en-GB" sz="3200" b="1" dirty="0" smtClean="0">
                <a:solidFill>
                  <a:srgbClr val="00B050"/>
                </a:solidFill>
              </a:rPr>
              <a:t> </a:t>
            </a:r>
            <a:r>
              <a:rPr lang="en-GB" sz="3200" b="1" dirty="0" smtClean="0">
                <a:solidFill>
                  <a:srgbClr val="002060"/>
                </a:solidFill>
              </a:rPr>
              <a:t>– meaning “within the text”, meaning “behind the text”, meaning “in front of the text”</a:t>
            </a:r>
          </a:p>
          <a:p>
            <a:pPr marL="0" indent="0">
              <a:buNone/>
            </a:pPr>
            <a:r>
              <a:rPr lang="en-GB" sz="3200" b="1" dirty="0" smtClean="0">
                <a:solidFill>
                  <a:srgbClr val="00B050"/>
                </a:solidFill>
              </a:rPr>
              <a:t>Carlos </a:t>
            </a:r>
            <a:r>
              <a:rPr lang="en-GB" sz="3200" b="1" dirty="0" err="1" smtClean="0">
                <a:solidFill>
                  <a:srgbClr val="00B050"/>
                </a:solidFill>
              </a:rPr>
              <a:t>Mesters</a:t>
            </a:r>
            <a:r>
              <a:rPr lang="en-GB" sz="3200" b="1" dirty="0" smtClean="0">
                <a:solidFill>
                  <a:srgbClr val="00B050"/>
                </a:solidFill>
              </a:rPr>
              <a:t> </a:t>
            </a:r>
            <a:r>
              <a:rPr lang="en-GB" sz="3200" b="1" dirty="0" smtClean="0">
                <a:solidFill>
                  <a:srgbClr val="002060"/>
                </a:solidFill>
              </a:rPr>
              <a:t>on reading the Bible in Latin America</a:t>
            </a:r>
          </a:p>
          <a:p>
            <a:pPr>
              <a:buFontTx/>
              <a:buChar char="-"/>
            </a:pPr>
            <a:r>
              <a:rPr lang="en-GB" sz="3200" b="1" dirty="0" smtClean="0">
                <a:solidFill>
                  <a:srgbClr val="002060"/>
                </a:solidFill>
              </a:rPr>
              <a:t>pre-text</a:t>
            </a:r>
          </a:p>
          <a:p>
            <a:pPr>
              <a:buFontTx/>
              <a:buChar char="-"/>
            </a:pPr>
            <a:r>
              <a:rPr lang="en-GB" sz="3200" b="1" dirty="0">
                <a:solidFill>
                  <a:srgbClr val="002060"/>
                </a:solidFill>
              </a:rPr>
              <a:t>t</a:t>
            </a:r>
            <a:r>
              <a:rPr lang="en-GB" sz="3200" b="1" dirty="0" smtClean="0">
                <a:solidFill>
                  <a:srgbClr val="002060"/>
                </a:solidFill>
              </a:rPr>
              <a:t>ext</a:t>
            </a:r>
          </a:p>
          <a:p>
            <a:pPr>
              <a:buFontTx/>
              <a:buChar char="-"/>
            </a:pPr>
            <a:r>
              <a:rPr lang="en-GB" sz="3200" b="1" dirty="0">
                <a:solidFill>
                  <a:srgbClr val="002060"/>
                </a:solidFill>
              </a:rPr>
              <a:t>c</a:t>
            </a:r>
            <a:r>
              <a:rPr lang="en-GB" sz="3200" b="1" dirty="0" smtClean="0">
                <a:solidFill>
                  <a:srgbClr val="002060"/>
                </a:solidFill>
              </a:rPr>
              <a:t>on-text </a:t>
            </a:r>
            <a:endParaRPr lang="en-GB" sz="3200" b="1" dirty="0">
              <a:solidFill>
                <a:srgbClr val="002060"/>
              </a:solidFill>
            </a:endParaRPr>
          </a:p>
        </p:txBody>
      </p:sp>
    </p:spTree>
    <p:extLst>
      <p:ext uri="{BB962C8B-B14F-4D97-AF65-F5344CB8AC3E}">
        <p14:creationId xmlns:p14="http://schemas.microsoft.com/office/powerpoint/2010/main" val="15648696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720724"/>
          </a:xfrm>
        </p:spPr>
        <p:txBody>
          <a:bodyPr>
            <a:normAutofit fontScale="90000"/>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374469" y="1298121"/>
            <a:ext cx="8595360" cy="5242016"/>
          </a:xfrm>
        </p:spPr>
        <p:txBody>
          <a:bodyPr>
            <a:noAutofit/>
          </a:bodyPr>
          <a:lstStyle/>
          <a:p>
            <a:pPr marL="0" indent="0">
              <a:buNone/>
            </a:pPr>
            <a:r>
              <a:rPr lang="en-GB" b="1" dirty="0" smtClean="0">
                <a:solidFill>
                  <a:srgbClr val="002060"/>
                </a:solidFill>
              </a:rPr>
              <a:t>Mission behind the text</a:t>
            </a:r>
          </a:p>
          <a:p>
            <a:pPr marL="0" indent="0">
              <a:buNone/>
            </a:pPr>
            <a:r>
              <a:rPr lang="en-GB" b="1" dirty="0" smtClean="0">
                <a:solidFill>
                  <a:srgbClr val="7030A0"/>
                </a:solidFill>
              </a:rPr>
              <a:t>Darrell </a:t>
            </a:r>
            <a:r>
              <a:rPr lang="en-GB" b="1" dirty="0" err="1" smtClean="0">
                <a:solidFill>
                  <a:srgbClr val="7030A0"/>
                </a:solidFill>
              </a:rPr>
              <a:t>Guder</a:t>
            </a:r>
            <a:r>
              <a:rPr lang="en-GB" b="1" dirty="0" smtClean="0">
                <a:solidFill>
                  <a:srgbClr val="7030A0"/>
                </a:solidFill>
              </a:rPr>
              <a:t> </a:t>
            </a:r>
            <a:r>
              <a:rPr lang="en-GB" b="1" dirty="0" smtClean="0">
                <a:solidFill>
                  <a:srgbClr val="7030A0"/>
                </a:solidFill>
              </a:rPr>
              <a:t>(American, member of Gospel and Our Culture Network)… </a:t>
            </a:r>
            <a:r>
              <a:rPr lang="en-GB" b="1" dirty="0" smtClean="0">
                <a:solidFill>
                  <a:srgbClr val="002060"/>
                </a:solidFill>
              </a:rPr>
              <a:t>“emphasizes the missionary purpose of the authors and editors that produced the biblical text and the missionary concerns of the communities that they represent”.</a:t>
            </a:r>
          </a:p>
          <a:p>
            <a:pPr marL="0" indent="0">
              <a:buNone/>
            </a:pPr>
            <a:r>
              <a:rPr lang="en-GB" b="1" dirty="0" smtClean="0">
                <a:solidFill>
                  <a:srgbClr val="FF0000"/>
                </a:solidFill>
              </a:rPr>
              <a:t>“This perspective enquires about the </a:t>
            </a:r>
            <a:r>
              <a:rPr lang="en-GB" b="1" i="1" dirty="0" smtClean="0">
                <a:solidFill>
                  <a:srgbClr val="FF0000"/>
                </a:solidFill>
              </a:rPr>
              <a:t>historical origin</a:t>
            </a:r>
            <a:r>
              <a:rPr lang="en-GB" b="1" dirty="0" smtClean="0">
                <a:solidFill>
                  <a:srgbClr val="FF0000"/>
                </a:solidFill>
              </a:rPr>
              <a:t> of the biblical texts and the </a:t>
            </a:r>
            <a:r>
              <a:rPr lang="en-GB" b="1" i="1" dirty="0" smtClean="0">
                <a:solidFill>
                  <a:srgbClr val="FF0000"/>
                </a:solidFill>
              </a:rPr>
              <a:t>original</a:t>
            </a:r>
            <a:r>
              <a:rPr lang="en-GB" b="1" dirty="0" smtClean="0">
                <a:solidFill>
                  <a:srgbClr val="FF0000"/>
                </a:solidFill>
              </a:rPr>
              <a:t> missionary purpose that these texts served in the communities of original </a:t>
            </a:r>
            <a:r>
              <a:rPr lang="en-GB" b="1" dirty="0" smtClean="0">
                <a:solidFill>
                  <a:srgbClr val="FF0000"/>
                </a:solidFill>
              </a:rPr>
              <a:t>readers”</a:t>
            </a:r>
          </a:p>
          <a:p>
            <a:pPr marL="0" indent="0">
              <a:buNone/>
            </a:pPr>
            <a:r>
              <a:rPr lang="en-GB" b="1" dirty="0">
                <a:solidFill>
                  <a:srgbClr val="00B050"/>
                </a:solidFill>
              </a:rPr>
              <a:t>Tim </a:t>
            </a:r>
            <a:r>
              <a:rPr lang="en-GB" b="1" dirty="0" err="1">
                <a:solidFill>
                  <a:srgbClr val="00B050"/>
                </a:solidFill>
              </a:rPr>
              <a:t>Carriker</a:t>
            </a:r>
            <a:r>
              <a:rPr lang="en-GB" b="1" dirty="0">
                <a:solidFill>
                  <a:srgbClr val="00B050"/>
                </a:solidFill>
              </a:rPr>
              <a:t>, “The Bible as Text for Mission</a:t>
            </a:r>
            <a:r>
              <a:rPr lang="en-GB" b="1" dirty="0" smtClean="0">
                <a:solidFill>
                  <a:srgbClr val="00B050"/>
                </a:solidFill>
              </a:rPr>
              <a:t>”, 33-34</a:t>
            </a:r>
            <a:endParaRPr lang="en-GB" b="1" dirty="0">
              <a:solidFill>
                <a:schemeClr val="accent6">
                  <a:lumMod val="50000"/>
                </a:schemeClr>
              </a:solidFill>
            </a:endParaRPr>
          </a:p>
        </p:txBody>
      </p:sp>
    </p:spTree>
    <p:extLst>
      <p:ext uri="{BB962C8B-B14F-4D97-AF65-F5344CB8AC3E}">
        <p14:creationId xmlns:p14="http://schemas.microsoft.com/office/powerpoint/2010/main" val="41124589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728888"/>
          </a:xfrm>
        </p:spPr>
        <p:txBody>
          <a:bodyPr>
            <a:normAutofit fontScale="90000"/>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738554" y="1445623"/>
            <a:ext cx="7702062" cy="4815840"/>
          </a:xfrm>
        </p:spPr>
        <p:txBody>
          <a:bodyPr/>
          <a:lstStyle/>
          <a:p>
            <a:pPr marL="0" indent="0">
              <a:buNone/>
            </a:pPr>
            <a:r>
              <a:rPr lang="en-GB" b="1" dirty="0" smtClean="0">
                <a:solidFill>
                  <a:srgbClr val="002060"/>
                </a:solidFill>
              </a:rPr>
              <a:t>Mission within the text</a:t>
            </a:r>
          </a:p>
          <a:p>
            <a:pPr marL="0" indent="0">
              <a:buNone/>
            </a:pPr>
            <a:r>
              <a:rPr lang="en-GB" b="1" dirty="0" smtClean="0">
                <a:solidFill>
                  <a:srgbClr val="FF0000"/>
                </a:solidFill>
              </a:rPr>
              <a:t>Chris Wright as prime proponent of this approach: quotation from Wright</a:t>
            </a:r>
          </a:p>
          <a:p>
            <a:pPr marL="0" indent="0">
              <a:buNone/>
            </a:pPr>
            <a:r>
              <a:rPr lang="en-GB" b="1" dirty="0" smtClean="0">
                <a:solidFill>
                  <a:srgbClr val="002060"/>
                </a:solidFill>
              </a:rPr>
              <a:t>“The Bible renders to us the story of God’s mission through God’s people in their engagement with God’s world for the sake of the whole of God’s creation</a:t>
            </a:r>
            <a:r>
              <a:rPr lang="en-GB" b="1" dirty="0" smtClean="0">
                <a:solidFill>
                  <a:srgbClr val="002060"/>
                </a:solidFill>
              </a:rPr>
              <a:t>”</a:t>
            </a:r>
          </a:p>
          <a:p>
            <a:pPr marL="0" indent="0">
              <a:buNone/>
            </a:pPr>
            <a:r>
              <a:rPr lang="en-GB" b="1" dirty="0" smtClean="0">
                <a:solidFill>
                  <a:srgbClr val="00B0F0"/>
                </a:solidFill>
              </a:rPr>
              <a:t>Christopher Wright, </a:t>
            </a:r>
            <a:r>
              <a:rPr lang="en-GB" b="1" i="1" dirty="0" smtClean="0">
                <a:solidFill>
                  <a:srgbClr val="00B0F0"/>
                </a:solidFill>
              </a:rPr>
              <a:t>The Mission of God</a:t>
            </a:r>
            <a:r>
              <a:rPr lang="en-GB" b="1" dirty="0" smtClean="0">
                <a:solidFill>
                  <a:srgbClr val="00B0F0"/>
                </a:solidFill>
              </a:rPr>
              <a:t>, 11, </a:t>
            </a:r>
            <a:r>
              <a:rPr lang="en-GB" b="1" dirty="0" smtClean="0">
                <a:solidFill>
                  <a:srgbClr val="002060"/>
                </a:solidFill>
              </a:rPr>
              <a:t>in </a:t>
            </a:r>
            <a:r>
              <a:rPr lang="en-GB" b="1" dirty="0">
                <a:solidFill>
                  <a:srgbClr val="00B050"/>
                </a:solidFill>
              </a:rPr>
              <a:t>Tim </a:t>
            </a:r>
            <a:r>
              <a:rPr lang="en-GB" b="1" dirty="0" err="1">
                <a:solidFill>
                  <a:srgbClr val="00B050"/>
                </a:solidFill>
              </a:rPr>
              <a:t>Carriker</a:t>
            </a:r>
            <a:r>
              <a:rPr lang="en-GB" b="1" dirty="0">
                <a:solidFill>
                  <a:srgbClr val="00B050"/>
                </a:solidFill>
              </a:rPr>
              <a:t>, “The Bible as Text for Mission”, </a:t>
            </a:r>
            <a:r>
              <a:rPr lang="en-GB" b="1" dirty="0" smtClean="0">
                <a:solidFill>
                  <a:srgbClr val="00B050"/>
                </a:solidFill>
              </a:rPr>
              <a:t>34</a:t>
            </a:r>
            <a:endParaRPr lang="en-GB" b="1" dirty="0">
              <a:solidFill>
                <a:srgbClr val="002060"/>
              </a:solidFill>
            </a:endParaRPr>
          </a:p>
        </p:txBody>
      </p:sp>
    </p:spTree>
    <p:extLst>
      <p:ext uri="{BB962C8B-B14F-4D97-AF65-F5344CB8AC3E}">
        <p14:creationId xmlns:p14="http://schemas.microsoft.com/office/powerpoint/2010/main" val="22699177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6"/>
            <a:ext cx="8212183" cy="818695"/>
          </a:xfrm>
        </p:spPr>
        <p:txBody>
          <a:bodyPr>
            <a:normAutofit/>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470263" y="1445623"/>
            <a:ext cx="8212183" cy="4815840"/>
          </a:xfrm>
        </p:spPr>
        <p:txBody>
          <a:bodyPr>
            <a:normAutofit/>
          </a:bodyPr>
          <a:lstStyle/>
          <a:p>
            <a:pPr marL="0" indent="0">
              <a:buNone/>
            </a:pPr>
            <a:r>
              <a:rPr lang="en-GB" sz="3200" b="1" dirty="0" smtClean="0">
                <a:solidFill>
                  <a:srgbClr val="002060"/>
                </a:solidFill>
              </a:rPr>
              <a:t>Mission in front of the text</a:t>
            </a:r>
          </a:p>
          <a:p>
            <a:pPr marL="0" indent="0">
              <a:buNone/>
            </a:pPr>
            <a:r>
              <a:rPr lang="en-GB" sz="3200" b="1" dirty="0" smtClean="0">
                <a:solidFill>
                  <a:srgbClr val="FF0000"/>
                </a:solidFill>
              </a:rPr>
              <a:t>This approach asks how the Bible is read </a:t>
            </a:r>
            <a:r>
              <a:rPr lang="en-GB" sz="3200" b="1" dirty="0" err="1" smtClean="0">
                <a:solidFill>
                  <a:srgbClr val="FF0000"/>
                </a:solidFill>
              </a:rPr>
              <a:t>missionally</a:t>
            </a:r>
            <a:r>
              <a:rPr lang="en-GB" sz="3200" b="1" dirty="0" smtClean="0">
                <a:solidFill>
                  <a:srgbClr val="FF0000"/>
                </a:solidFill>
              </a:rPr>
              <a:t> today</a:t>
            </a:r>
          </a:p>
          <a:p>
            <a:pPr marL="0" indent="0">
              <a:buNone/>
            </a:pPr>
            <a:r>
              <a:rPr lang="en-GB" sz="3200" b="1" dirty="0" smtClean="0">
                <a:solidFill>
                  <a:srgbClr val="002060"/>
                </a:solidFill>
              </a:rPr>
              <a:t>“This perspective is characterized by a commitment to articulate faithfully the mission of God and the role that the community has in the fulfilment of that mission.”</a:t>
            </a:r>
          </a:p>
          <a:p>
            <a:pPr marL="0" indent="0">
              <a:buNone/>
            </a:pPr>
            <a:r>
              <a:rPr lang="en-GB" sz="2000" b="1" dirty="0" smtClean="0">
                <a:solidFill>
                  <a:srgbClr val="00B050"/>
                </a:solidFill>
              </a:rPr>
              <a:t>Tim </a:t>
            </a:r>
            <a:r>
              <a:rPr lang="en-GB" sz="2000" b="1" dirty="0" err="1" smtClean="0">
                <a:solidFill>
                  <a:srgbClr val="00B050"/>
                </a:solidFill>
              </a:rPr>
              <a:t>Carriker</a:t>
            </a:r>
            <a:r>
              <a:rPr lang="en-GB" sz="2000" b="1" dirty="0" smtClean="0">
                <a:solidFill>
                  <a:srgbClr val="00B050"/>
                </a:solidFill>
              </a:rPr>
              <a:t>, “The Bible as Text for Mission”, 35</a:t>
            </a:r>
            <a:endParaRPr lang="en-GB" sz="2000" b="1" dirty="0" smtClean="0">
              <a:solidFill>
                <a:srgbClr val="002060"/>
              </a:solidFill>
            </a:endParaRPr>
          </a:p>
          <a:p>
            <a:pPr marL="0" indent="0">
              <a:buNone/>
            </a:pPr>
            <a:r>
              <a:rPr lang="en-GB" sz="3200" b="1" dirty="0" smtClean="0">
                <a:solidFill>
                  <a:srgbClr val="002060"/>
                </a:solidFill>
              </a:rPr>
              <a:t>The contextual theological task</a:t>
            </a:r>
          </a:p>
        </p:txBody>
      </p:sp>
    </p:spTree>
    <p:extLst>
      <p:ext uri="{BB962C8B-B14F-4D97-AF65-F5344CB8AC3E}">
        <p14:creationId xmlns:p14="http://schemas.microsoft.com/office/powerpoint/2010/main" val="2549476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solidFill>
                  <a:srgbClr val="FF0000"/>
                </a:solidFill>
              </a:rPr>
              <a:t>Introduction to Missiology </a:t>
            </a:r>
            <a:endParaRPr lang="en-GB" b="1" dirty="0">
              <a:solidFill>
                <a:srgbClr val="FF0000"/>
              </a:solidFill>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61587" y="2101363"/>
            <a:ext cx="3689127" cy="2454946"/>
          </a:xfrm>
        </p:spPr>
      </p:pic>
      <p:sp>
        <p:nvSpPr>
          <p:cNvPr id="4" name="Content Placeholder 3"/>
          <p:cNvSpPr>
            <a:spLocks noGrp="1"/>
          </p:cNvSpPr>
          <p:nvPr>
            <p:ph sz="half" idx="2"/>
          </p:nvPr>
        </p:nvSpPr>
        <p:spPr>
          <a:xfrm>
            <a:off x="4629150" y="2224455"/>
            <a:ext cx="4171950" cy="2074983"/>
          </a:xfrm>
        </p:spPr>
        <p:txBody>
          <a:bodyPr>
            <a:normAutofit/>
          </a:bodyPr>
          <a:lstStyle/>
          <a:p>
            <a:pPr marL="0" indent="0">
              <a:buNone/>
            </a:pPr>
            <a:r>
              <a:rPr lang="en-GB" b="1" dirty="0" smtClean="0">
                <a:solidFill>
                  <a:srgbClr val="002060"/>
                </a:solidFill>
              </a:rPr>
              <a:t>Missional Hermeneutics:</a:t>
            </a:r>
          </a:p>
          <a:p>
            <a:pPr marL="0" indent="0">
              <a:buNone/>
            </a:pPr>
            <a:r>
              <a:rPr lang="en-GB" sz="3200" b="1" dirty="0" smtClean="0">
                <a:solidFill>
                  <a:srgbClr val="002060"/>
                </a:solidFill>
              </a:rPr>
              <a:t>Reading </a:t>
            </a:r>
            <a:r>
              <a:rPr lang="en-GB" sz="3200" b="1" dirty="0">
                <a:solidFill>
                  <a:srgbClr val="002060"/>
                </a:solidFill>
              </a:rPr>
              <a:t>the Bible as a book / books about mission</a:t>
            </a:r>
          </a:p>
          <a:p>
            <a:pPr marL="0" indent="0">
              <a:buNone/>
            </a:pPr>
            <a:endParaRPr lang="en-GB" b="1" dirty="0"/>
          </a:p>
          <a:p>
            <a:endParaRPr lang="en-GB" dirty="0"/>
          </a:p>
        </p:txBody>
      </p:sp>
    </p:spTree>
    <p:extLst>
      <p:ext uri="{BB962C8B-B14F-4D97-AF65-F5344CB8AC3E}">
        <p14:creationId xmlns:p14="http://schemas.microsoft.com/office/powerpoint/2010/main" val="13554688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514" y="206865"/>
            <a:ext cx="8212183" cy="566859"/>
          </a:xfrm>
        </p:spPr>
        <p:txBody>
          <a:bodyPr>
            <a:normAutofit fontScale="90000"/>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374469" y="1090246"/>
            <a:ext cx="8508274" cy="5432473"/>
          </a:xfrm>
        </p:spPr>
        <p:txBody>
          <a:bodyPr>
            <a:noAutofit/>
          </a:bodyPr>
          <a:lstStyle/>
          <a:p>
            <a:pPr marL="0" indent="0">
              <a:buNone/>
            </a:pPr>
            <a:r>
              <a:rPr lang="en-GB" b="1" dirty="0" smtClean="0">
                <a:solidFill>
                  <a:srgbClr val="002060"/>
                </a:solidFill>
              </a:rPr>
              <a:t>Implications of the three approaches</a:t>
            </a:r>
          </a:p>
          <a:p>
            <a:pPr marL="0" indent="0">
              <a:buNone/>
            </a:pPr>
            <a:r>
              <a:rPr lang="en-GB" b="1" dirty="0" smtClean="0">
                <a:solidFill>
                  <a:srgbClr val="FF0000"/>
                </a:solidFill>
              </a:rPr>
              <a:t>“The advantage of … using … </a:t>
            </a:r>
            <a:r>
              <a:rPr lang="en-GB" b="1" dirty="0" err="1" smtClean="0">
                <a:solidFill>
                  <a:srgbClr val="FF0000"/>
                </a:solidFill>
              </a:rPr>
              <a:t>Ricoeur’s</a:t>
            </a:r>
            <a:r>
              <a:rPr lang="en-GB" b="1" dirty="0" smtClean="0">
                <a:solidFill>
                  <a:srgbClr val="FF0000"/>
                </a:solidFill>
              </a:rPr>
              <a:t> three hermeneutical planes analogy…</a:t>
            </a:r>
          </a:p>
          <a:p>
            <a:pPr marL="0" indent="0">
              <a:buNone/>
            </a:pPr>
            <a:r>
              <a:rPr lang="en-GB" b="1" dirty="0" smtClean="0">
                <a:solidFill>
                  <a:srgbClr val="002060"/>
                </a:solidFill>
              </a:rPr>
              <a:t>legitimates the three perspectives by adopting different hermeneutical starting points as well as helping them to relate to each other… </a:t>
            </a:r>
          </a:p>
          <a:p>
            <a:pPr marL="0" indent="0">
              <a:buNone/>
            </a:pPr>
            <a:r>
              <a:rPr lang="en-GB" b="1" dirty="0" smtClean="0">
                <a:solidFill>
                  <a:srgbClr val="FF0000"/>
                </a:solidFill>
              </a:rPr>
              <a:t>to harmonise the various contributions into one missional hermeneutic of the Bible is neither necessary nor desirable. </a:t>
            </a:r>
          </a:p>
          <a:p>
            <a:pPr marL="0" indent="0">
              <a:buNone/>
            </a:pPr>
            <a:r>
              <a:rPr lang="en-GB" b="1" dirty="0" smtClean="0">
                <a:solidFill>
                  <a:srgbClr val="002060"/>
                </a:solidFill>
              </a:rPr>
              <a:t>Each of the three makes its own important and legitimate contribution</a:t>
            </a:r>
            <a:r>
              <a:rPr lang="en-GB" b="1" dirty="0" smtClean="0">
                <a:solidFill>
                  <a:srgbClr val="002060"/>
                </a:solidFill>
              </a:rPr>
              <a:t>”.</a:t>
            </a:r>
          </a:p>
          <a:p>
            <a:pPr marL="0" indent="0">
              <a:buNone/>
            </a:pPr>
            <a:r>
              <a:rPr lang="en-GB" sz="2000" b="1" dirty="0">
                <a:solidFill>
                  <a:srgbClr val="00B050"/>
                </a:solidFill>
              </a:rPr>
              <a:t>Tim </a:t>
            </a:r>
            <a:r>
              <a:rPr lang="en-GB" sz="2000" b="1" dirty="0" err="1">
                <a:solidFill>
                  <a:srgbClr val="00B050"/>
                </a:solidFill>
              </a:rPr>
              <a:t>Carriker</a:t>
            </a:r>
            <a:r>
              <a:rPr lang="en-GB" sz="2000" b="1" dirty="0">
                <a:solidFill>
                  <a:srgbClr val="00B050"/>
                </a:solidFill>
              </a:rPr>
              <a:t>, “The Bible as Text for Mission”, </a:t>
            </a:r>
            <a:r>
              <a:rPr lang="en-GB" sz="2000" b="1" dirty="0" smtClean="0">
                <a:solidFill>
                  <a:srgbClr val="00B050"/>
                </a:solidFill>
              </a:rPr>
              <a:t>36</a:t>
            </a:r>
            <a:endParaRPr lang="en-GB" sz="2000" b="1" dirty="0">
              <a:solidFill>
                <a:srgbClr val="002060"/>
              </a:solidFill>
            </a:endParaRPr>
          </a:p>
          <a:p>
            <a:pPr marL="0" indent="0">
              <a:buNone/>
            </a:pPr>
            <a:endParaRPr lang="en-GB" b="1" dirty="0">
              <a:solidFill>
                <a:srgbClr val="002060"/>
              </a:solidFill>
            </a:endParaRPr>
          </a:p>
        </p:txBody>
      </p:sp>
    </p:spTree>
    <p:extLst>
      <p:ext uri="{BB962C8B-B14F-4D97-AF65-F5344CB8AC3E}">
        <p14:creationId xmlns:p14="http://schemas.microsoft.com/office/powerpoint/2010/main" val="6827906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786038"/>
          </a:xfrm>
        </p:spPr>
        <p:txBody>
          <a:bodyPr>
            <a:normAutofit/>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339635" y="1445623"/>
            <a:ext cx="8534400" cy="5024846"/>
          </a:xfrm>
        </p:spPr>
        <p:txBody>
          <a:bodyPr>
            <a:noAutofit/>
          </a:bodyPr>
          <a:lstStyle/>
          <a:p>
            <a:pPr marL="0" indent="0">
              <a:buNone/>
            </a:pPr>
            <a:r>
              <a:rPr lang="en-GB" b="1" dirty="0" smtClean="0">
                <a:solidFill>
                  <a:srgbClr val="002060"/>
                </a:solidFill>
              </a:rPr>
              <a:t>“the attempt to make more explicit the missionary motives and intentions of the authors and the communities that contributed to the production of the various biblical documents – the missional meaning ‘behind’ the text – clarifies the missional plot ‘within’ the text that runs through Scripture. </a:t>
            </a:r>
          </a:p>
          <a:p>
            <a:pPr marL="0" indent="0">
              <a:buNone/>
            </a:pPr>
            <a:r>
              <a:rPr lang="en-GB" b="1" dirty="0" smtClean="0">
                <a:solidFill>
                  <a:srgbClr val="FF0000"/>
                </a:solidFill>
              </a:rPr>
              <a:t>And that in turn is the essential basis for the more responsible reflection on the missional location of the readers of these texts throughout history to this day and in </a:t>
            </a:r>
            <a:r>
              <a:rPr lang="en-GB" b="1" dirty="0" smtClean="0">
                <a:solidFill>
                  <a:srgbClr val="FF0000"/>
                </a:solidFill>
              </a:rPr>
              <a:t>each social and ethnic context”.</a:t>
            </a:r>
          </a:p>
          <a:p>
            <a:pPr marL="0" indent="0">
              <a:buNone/>
            </a:pPr>
            <a:r>
              <a:rPr lang="en-GB" b="1" dirty="0">
                <a:solidFill>
                  <a:srgbClr val="00B050"/>
                </a:solidFill>
              </a:rPr>
              <a:t>Tim </a:t>
            </a:r>
            <a:r>
              <a:rPr lang="en-GB" b="1" dirty="0" err="1">
                <a:solidFill>
                  <a:srgbClr val="00B050"/>
                </a:solidFill>
              </a:rPr>
              <a:t>Carriker</a:t>
            </a:r>
            <a:r>
              <a:rPr lang="en-GB" b="1" dirty="0">
                <a:solidFill>
                  <a:srgbClr val="00B050"/>
                </a:solidFill>
              </a:rPr>
              <a:t>, “The Bible as Text for Mission”, </a:t>
            </a:r>
            <a:r>
              <a:rPr lang="en-GB" b="1" dirty="0" smtClean="0">
                <a:solidFill>
                  <a:srgbClr val="00B050"/>
                </a:solidFill>
              </a:rPr>
              <a:t>36</a:t>
            </a:r>
            <a:endParaRPr lang="en-GB" b="1" dirty="0">
              <a:solidFill>
                <a:srgbClr val="002060"/>
              </a:solidFill>
            </a:endParaRPr>
          </a:p>
          <a:p>
            <a:pPr marL="0" indent="0">
              <a:buNone/>
            </a:pPr>
            <a:endParaRPr lang="en-GB" b="1" dirty="0">
              <a:solidFill>
                <a:srgbClr val="FF0000"/>
              </a:solidFill>
            </a:endParaRPr>
          </a:p>
        </p:txBody>
      </p:sp>
    </p:spTree>
    <p:extLst>
      <p:ext uri="{BB962C8B-B14F-4D97-AF65-F5344CB8AC3E}">
        <p14:creationId xmlns:p14="http://schemas.microsoft.com/office/powerpoint/2010/main" val="32968876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769710"/>
          </a:xfrm>
        </p:spPr>
        <p:txBody>
          <a:bodyPr>
            <a:normAutofit/>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470263" y="1445623"/>
            <a:ext cx="8212183" cy="4815840"/>
          </a:xfrm>
        </p:spPr>
        <p:txBody>
          <a:bodyPr>
            <a:normAutofit/>
          </a:bodyPr>
          <a:lstStyle/>
          <a:p>
            <a:pPr marL="0" indent="0">
              <a:buNone/>
            </a:pPr>
            <a:r>
              <a:rPr lang="en-GB" sz="3200" b="1" dirty="0" smtClean="0">
                <a:solidFill>
                  <a:srgbClr val="00B050"/>
                </a:solidFill>
              </a:rPr>
              <a:t>The Bible as a text for missionary preparation (the study of mission)</a:t>
            </a:r>
          </a:p>
          <a:p>
            <a:pPr marL="0" indent="0">
              <a:buNone/>
            </a:pPr>
            <a:r>
              <a:rPr lang="en-GB" sz="3200" b="1" dirty="0" smtClean="0">
                <a:solidFill>
                  <a:srgbClr val="002060"/>
                </a:solidFill>
              </a:rPr>
              <a:t>Studying also what the Bible has to say about mission, and how a wide number of themes are involved in such a reading (election, covenant, justice, judgement, messianic hope, salvation, creation and new creation)</a:t>
            </a:r>
          </a:p>
          <a:p>
            <a:pPr marL="0" indent="0">
              <a:buNone/>
            </a:pPr>
            <a:r>
              <a:rPr lang="en-GB" sz="3200" b="1" dirty="0" smtClean="0">
                <a:solidFill>
                  <a:srgbClr val="002060"/>
                </a:solidFill>
              </a:rPr>
              <a:t>Bible study in missionary conferences</a:t>
            </a:r>
            <a:endParaRPr lang="en-GB" sz="3200" b="1" dirty="0">
              <a:solidFill>
                <a:srgbClr val="002060"/>
              </a:solidFill>
            </a:endParaRPr>
          </a:p>
        </p:txBody>
      </p:sp>
    </p:spTree>
    <p:extLst>
      <p:ext uri="{BB962C8B-B14F-4D97-AF65-F5344CB8AC3E}">
        <p14:creationId xmlns:p14="http://schemas.microsoft.com/office/powerpoint/2010/main" val="10923426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3058" y="180488"/>
            <a:ext cx="8212183" cy="575651"/>
          </a:xfrm>
        </p:spPr>
        <p:txBody>
          <a:bodyPr>
            <a:normAutofit fontScale="90000"/>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391886" y="1063869"/>
            <a:ext cx="8474528" cy="5545936"/>
          </a:xfrm>
        </p:spPr>
        <p:txBody>
          <a:bodyPr>
            <a:noAutofit/>
          </a:bodyPr>
          <a:lstStyle/>
          <a:p>
            <a:pPr marL="0" indent="0">
              <a:buNone/>
            </a:pPr>
            <a:r>
              <a:rPr lang="en-GB" sz="3200" b="1" dirty="0" smtClean="0">
                <a:solidFill>
                  <a:srgbClr val="002060"/>
                </a:solidFill>
              </a:rPr>
              <a:t>The Bible as a missionary </a:t>
            </a:r>
            <a:r>
              <a:rPr lang="en-GB" sz="3200" b="1" i="1" dirty="0" smtClean="0">
                <a:solidFill>
                  <a:srgbClr val="002060"/>
                </a:solidFill>
              </a:rPr>
              <a:t>tool</a:t>
            </a:r>
            <a:endParaRPr lang="en-GB" sz="3200" b="1" dirty="0" smtClean="0">
              <a:solidFill>
                <a:srgbClr val="002060"/>
              </a:solidFill>
            </a:endParaRPr>
          </a:p>
          <a:p>
            <a:pPr marL="0" indent="0">
              <a:buNone/>
            </a:pPr>
            <a:r>
              <a:rPr lang="en-GB" b="1" dirty="0" smtClean="0">
                <a:solidFill>
                  <a:srgbClr val="FF0000"/>
                </a:solidFill>
              </a:rPr>
              <a:t>The importance of biblical translations, starting with the  Targum and the Septuagint, and continuing in the Christian Era with the translation of the Bible, itself written in a “translation” into Greek</a:t>
            </a:r>
          </a:p>
          <a:p>
            <a:pPr marL="0" indent="0">
              <a:buNone/>
            </a:pPr>
            <a:r>
              <a:rPr lang="en-GB" b="1" dirty="0" smtClean="0">
                <a:solidFill>
                  <a:srgbClr val="002060"/>
                </a:solidFill>
              </a:rPr>
              <a:t>“the intimate correlation between Bible translation and the evangelization of the peoples who speak those languages … this follows from the very missionary nature of </a:t>
            </a:r>
            <a:r>
              <a:rPr lang="en-GB" b="1" dirty="0" smtClean="0">
                <a:solidFill>
                  <a:srgbClr val="002060"/>
                </a:solidFill>
              </a:rPr>
              <a:t>the </a:t>
            </a:r>
            <a:r>
              <a:rPr lang="en-GB" b="1" dirty="0" smtClean="0">
                <a:solidFill>
                  <a:srgbClr val="002060"/>
                </a:solidFill>
              </a:rPr>
              <a:t>Scriptures themselves</a:t>
            </a:r>
            <a:r>
              <a:rPr lang="en-GB" b="1" dirty="0" smtClean="0">
                <a:solidFill>
                  <a:srgbClr val="002060"/>
                </a:solidFill>
              </a:rPr>
              <a:t>”</a:t>
            </a:r>
          </a:p>
          <a:p>
            <a:pPr marL="0" indent="0">
              <a:buNone/>
            </a:pPr>
            <a:endParaRPr lang="en-GB" b="1" dirty="0">
              <a:solidFill>
                <a:srgbClr val="002060"/>
              </a:solidFill>
            </a:endParaRPr>
          </a:p>
          <a:p>
            <a:pPr marL="0" indent="0">
              <a:buNone/>
            </a:pPr>
            <a:r>
              <a:rPr lang="en-GB" b="1" dirty="0">
                <a:solidFill>
                  <a:srgbClr val="00B050"/>
                </a:solidFill>
              </a:rPr>
              <a:t>Tim </a:t>
            </a:r>
            <a:r>
              <a:rPr lang="en-GB" b="1" dirty="0" err="1">
                <a:solidFill>
                  <a:srgbClr val="00B050"/>
                </a:solidFill>
              </a:rPr>
              <a:t>Carriker</a:t>
            </a:r>
            <a:r>
              <a:rPr lang="en-GB" b="1" dirty="0">
                <a:solidFill>
                  <a:srgbClr val="00B050"/>
                </a:solidFill>
              </a:rPr>
              <a:t>, “The Bible as Text for Mission”, </a:t>
            </a:r>
            <a:r>
              <a:rPr lang="en-GB" b="1" dirty="0" smtClean="0">
                <a:solidFill>
                  <a:srgbClr val="00B050"/>
                </a:solidFill>
              </a:rPr>
              <a:t>39</a:t>
            </a:r>
            <a:endParaRPr lang="en-GB" b="1" dirty="0">
              <a:solidFill>
                <a:srgbClr val="002060"/>
              </a:solidFill>
            </a:endParaRPr>
          </a:p>
        </p:txBody>
      </p:sp>
    </p:spTree>
    <p:extLst>
      <p:ext uri="{BB962C8B-B14F-4D97-AF65-F5344CB8AC3E}">
        <p14:creationId xmlns:p14="http://schemas.microsoft.com/office/powerpoint/2010/main" val="2712256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01823"/>
          </a:xfrm>
        </p:spPr>
        <p:txBody>
          <a:bodyPr/>
          <a:lstStyle/>
          <a:p>
            <a:pPr algn="ctr"/>
            <a:r>
              <a:rPr lang="en-GB" b="1" dirty="0">
                <a:solidFill>
                  <a:srgbClr val="FF0000"/>
                </a:solidFill>
              </a:rPr>
              <a:t>Introduction to </a:t>
            </a:r>
            <a:r>
              <a:rPr lang="en-GB" b="1" dirty="0" smtClean="0">
                <a:solidFill>
                  <a:srgbClr val="FF0000"/>
                </a:solidFill>
              </a:rPr>
              <a:t>Missiology</a:t>
            </a:r>
            <a:endParaRPr lang="en-GB" dirty="0"/>
          </a:p>
        </p:txBody>
      </p:sp>
      <p:sp>
        <p:nvSpPr>
          <p:cNvPr id="3" name="Content Placeholder 2"/>
          <p:cNvSpPr>
            <a:spLocks noGrp="1"/>
          </p:cNvSpPr>
          <p:nvPr>
            <p:ph sz="half" idx="1"/>
          </p:nvPr>
        </p:nvSpPr>
        <p:spPr>
          <a:xfrm>
            <a:off x="278673" y="1497874"/>
            <a:ext cx="4528457" cy="4963886"/>
          </a:xfrm>
        </p:spPr>
        <p:txBody>
          <a:bodyPr/>
          <a:lstStyle/>
          <a:p>
            <a:pPr marL="0" indent="0">
              <a:buNone/>
            </a:pPr>
            <a:r>
              <a:rPr lang="en-GB" b="1" dirty="0" smtClean="0">
                <a:solidFill>
                  <a:srgbClr val="002060"/>
                </a:solidFill>
              </a:rPr>
              <a:t>The Gospel and Our Culture Network (GOCN)</a:t>
            </a:r>
          </a:p>
          <a:p>
            <a:pPr marL="0" indent="0">
              <a:buNone/>
            </a:pPr>
            <a:r>
              <a:rPr lang="en-GB" b="1" dirty="0" smtClean="0">
                <a:solidFill>
                  <a:srgbClr val="FF0000"/>
                </a:solidFill>
              </a:rPr>
              <a:t>Inspired by the approach of </a:t>
            </a:r>
            <a:r>
              <a:rPr lang="en-GB" b="1" dirty="0" err="1" smtClean="0">
                <a:solidFill>
                  <a:srgbClr val="FF0000"/>
                </a:solidFill>
              </a:rPr>
              <a:t>Lesslie</a:t>
            </a:r>
            <a:r>
              <a:rPr lang="en-GB" b="1" dirty="0" smtClean="0">
                <a:solidFill>
                  <a:srgbClr val="FF0000"/>
                </a:solidFill>
              </a:rPr>
              <a:t> </a:t>
            </a:r>
            <a:r>
              <a:rPr lang="en-GB" b="1" dirty="0" err="1" smtClean="0">
                <a:solidFill>
                  <a:srgbClr val="FF0000"/>
                </a:solidFill>
              </a:rPr>
              <a:t>Newbigin</a:t>
            </a:r>
            <a:r>
              <a:rPr lang="en-GB" b="1" dirty="0" smtClean="0">
                <a:solidFill>
                  <a:srgbClr val="FF0000"/>
                </a:solidFill>
              </a:rPr>
              <a:t> (1909-1998), Scottish </a:t>
            </a:r>
            <a:r>
              <a:rPr lang="en-GB" b="1" dirty="0" smtClean="0">
                <a:solidFill>
                  <a:srgbClr val="FF0000"/>
                </a:solidFill>
              </a:rPr>
              <a:t>missionary in India, </a:t>
            </a:r>
            <a:r>
              <a:rPr lang="en-GB" b="1" dirty="0" smtClean="0">
                <a:solidFill>
                  <a:srgbClr val="FF0000"/>
                </a:solidFill>
              </a:rPr>
              <a:t>who on his return to Europe, reflected on Europe as a mission field.</a:t>
            </a:r>
          </a:p>
          <a:p>
            <a:pPr marL="0" indent="0">
              <a:buNone/>
            </a:pPr>
            <a:r>
              <a:rPr lang="en-GB" b="1" dirty="0" smtClean="0">
                <a:solidFill>
                  <a:srgbClr val="00B050"/>
                </a:solidFill>
              </a:rPr>
              <a:t>GOCN began in UK, but much more active and important in North America.</a:t>
            </a:r>
          </a:p>
          <a:p>
            <a:pPr marL="0" indent="0">
              <a:buNone/>
            </a:pPr>
            <a:endParaRPr lang="en-GB" dirty="0" smtClean="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372761" y="2055223"/>
            <a:ext cx="3500764" cy="3274422"/>
          </a:xfrm>
        </p:spPr>
      </p:pic>
    </p:spTree>
    <p:extLst>
      <p:ext uri="{BB962C8B-B14F-4D97-AF65-F5344CB8AC3E}">
        <p14:creationId xmlns:p14="http://schemas.microsoft.com/office/powerpoint/2010/main" val="36866348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smtClean="0">
                <a:solidFill>
                  <a:srgbClr val="00B050"/>
                </a:solidFill>
              </a:rPr>
              <a:t>Discussion on missional hermeneutics began in GOCN around the turn of the millennium</a:t>
            </a:r>
          </a:p>
          <a:p>
            <a:pPr marL="0" indent="0">
              <a:buNone/>
            </a:pPr>
            <a:r>
              <a:rPr lang="en-GB" b="1" dirty="0" smtClean="0">
                <a:solidFill>
                  <a:srgbClr val="FF0000"/>
                </a:solidFill>
              </a:rPr>
              <a:t>Some initial definitions</a:t>
            </a:r>
          </a:p>
          <a:p>
            <a:pPr marL="0" indent="0">
              <a:buNone/>
            </a:pPr>
            <a:r>
              <a:rPr lang="en-GB" b="1" dirty="0" smtClean="0">
                <a:solidFill>
                  <a:srgbClr val="00B050"/>
                </a:solidFill>
              </a:rPr>
              <a:t>Michael </a:t>
            </a:r>
            <a:r>
              <a:rPr lang="en-GB" b="1" dirty="0" err="1" smtClean="0">
                <a:solidFill>
                  <a:srgbClr val="00B050"/>
                </a:solidFill>
              </a:rPr>
              <a:t>Barram</a:t>
            </a:r>
            <a:r>
              <a:rPr lang="en-GB" b="1" dirty="0" smtClean="0">
                <a:solidFill>
                  <a:srgbClr val="00B050"/>
                </a:solidFill>
              </a:rPr>
              <a:t>:</a:t>
            </a:r>
          </a:p>
          <a:p>
            <a:pPr marL="0" indent="0">
              <a:buNone/>
            </a:pPr>
            <a:r>
              <a:rPr lang="en-GB" b="1" dirty="0" smtClean="0">
                <a:solidFill>
                  <a:srgbClr val="002060"/>
                </a:solidFill>
              </a:rPr>
              <a:t>An approach to biblical texts that privileges the missiological “location” of the Christian community in the world as a hermeneutical key</a:t>
            </a:r>
          </a:p>
          <a:p>
            <a:pPr marL="0" indent="0">
              <a:buNone/>
            </a:pPr>
            <a:r>
              <a:rPr lang="en-GB" b="1" dirty="0" smtClean="0">
                <a:solidFill>
                  <a:srgbClr val="00B050"/>
                </a:solidFill>
              </a:rPr>
              <a:t>Michael Gorman:</a:t>
            </a:r>
          </a:p>
          <a:p>
            <a:pPr marL="0" indent="0">
              <a:buNone/>
            </a:pPr>
            <a:r>
              <a:rPr lang="en-US" b="1" dirty="0">
                <a:solidFill>
                  <a:srgbClr val="002060"/>
                </a:solidFill>
              </a:rPr>
              <a:t>“missional hermeneutics is a form of theological interpretation</a:t>
            </a:r>
            <a:r>
              <a:rPr lang="en-US" b="1" dirty="0" smtClean="0">
                <a:solidFill>
                  <a:srgbClr val="002060"/>
                </a:solidFill>
              </a:rPr>
              <a:t>.”</a:t>
            </a:r>
            <a:endParaRPr lang="en-GB" b="1" dirty="0">
              <a:solidFill>
                <a:srgbClr val="002060"/>
              </a:solidFill>
            </a:endParaRPr>
          </a:p>
        </p:txBody>
      </p:sp>
    </p:spTree>
    <p:extLst>
      <p:ext uri="{BB962C8B-B14F-4D97-AF65-F5344CB8AC3E}">
        <p14:creationId xmlns:p14="http://schemas.microsoft.com/office/powerpoint/2010/main" val="7189879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solidFill>
                  <a:srgbClr val="FF0000"/>
                </a:solidFill>
              </a:rPr>
              <a:t>Introduction to Missiology </a:t>
            </a:r>
            <a:endParaRPr lang="en-GB" b="1" dirty="0">
              <a:solidFill>
                <a:srgbClr val="FF0000"/>
              </a:solidFill>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58679" y="2092569"/>
            <a:ext cx="2927533" cy="2927533"/>
          </a:xfrm>
        </p:spPr>
      </p:pic>
      <p:sp>
        <p:nvSpPr>
          <p:cNvPr id="5" name="Content Placeholder 4"/>
          <p:cNvSpPr>
            <a:spLocks noGrp="1"/>
          </p:cNvSpPr>
          <p:nvPr>
            <p:ph sz="half" idx="2"/>
          </p:nvPr>
        </p:nvSpPr>
        <p:spPr/>
        <p:txBody>
          <a:bodyPr/>
          <a:lstStyle/>
          <a:p>
            <a:pPr marL="0" indent="0">
              <a:buNone/>
            </a:pPr>
            <a:r>
              <a:rPr lang="en-GB" b="1" dirty="0">
                <a:solidFill>
                  <a:srgbClr val="002060"/>
                </a:solidFill>
              </a:rPr>
              <a:t>Michael </a:t>
            </a:r>
            <a:r>
              <a:rPr lang="en-GB" b="1" dirty="0" err="1" smtClean="0">
                <a:solidFill>
                  <a:srgbClr val="002060"/>
                </a:solidFill>
              </a:rPr>
              <a:t>Goheen</a:t>
            </a:r>
            <a:r>
              <a:rPr lang="en-GB" b="1" dirty="0" smtClean="0">
                <a:solidFill>
                  <a:srgbClr val="002060"/>
                </a:solidFill>
              </a:rPr>
              <a:t> (ed.), </a:t>
            </a:r>
            <a:r>
              <a:rPr lang="en-GB" b="1" i="1" dirty="0">
                <a:solidFill>
                  <a:srgbClr val="002060"/>
                </a:solidFill>
              </a:rPr>
              <a:t>Reading The Bible </a:t>
            </a:r>
            <a:r>
              <a:rPr lang="en-GB" b="1" i="1" dirty="0" err="1">
                <a:solidFill>
                  <a:srgbClr val="002060"/>
                </a:solidFill>
              </a:rPr>
              <a:t>Missionally</a:t>
            </a:r>
            <a:r>
              <a:rPr lang="en-GB" b="1" dirty="0">
                <a:solidFill>
                  <a:srgbClr val="002060"/>
                </a:solidFill>
              </a:rPr>
              <a:t> (Grand Rapids, MI: Eerdmans, 2016</a:t>
            </a:r>
            <a:r>
              <a:rPr lang="en-GB" b="1" dirty="0" smtClean="0">
                <a:solidFill>
                  <a:srgbClr val="002060"/>
                </a:solidFill>
              </a:rPr>
              <a:t>). </a:t>
            </a:r>
          </a:p>
          <a:p>
            <a:pPr marL="0" indent="0">
              <a:buNone/>
            </a:pPr>
            <a:r>
              <a:rPr lang="en-GB" b="1" dirty="0" smtClean="0">
                <a:solidFill>
                  <a:srgbClr val="FF0000"/>
                </a:solidFill>
              </a:rPr>
              <a:t>Chapter </a:t>
            </a:r>
            <a:r>
              <a:rPr lang="en-GB" b="1" dirty="0">
                <a:solidFill>
                  <a:srgbClr val="FF0000"/>
                </a:solidFill>
              </a:rPr>
              <a:t>1 “A History and Introduction to a Missional Reading of the Bible”</a:t>
            </a:r>
          </a:p>
          <a:p>
            <a:endParaRPr lang="en-GB" dirty="0"/>
          </a:p>
        </p:txBody>
      </p:sp>
    </p:spTree>
    <p:extLst>
      <p:ext uri="{BB962C8B-B14F-4D97-AF65-F5344CB8AC3E}">
        <p14:creationId xmlns:p14="http://schemas.microsoft.com/office/powerpoint/2010/main" val="1248932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0488"/>
            <a:ext cx="7886700" cy="725120"/>
          </a:xfrm>
        </p:spPr>
        <p:txBody>
          <a:bodyPr/>
          <a:lstStyle/>
          <a:p>
            <a:pPr algn="ctr"/>
            <a:r>
              <a:rPr lang="en-GB" b="1" dirty="0">
                <a:solidFill>
                  <a:srgbClr val="FF0000"/>
                </a:solidFill>
              </a:rPr>
              <a:t>Introduction to Missiology </a:t>
            </a:r>
            <a:endParaRPr lang="en-GB" dirty="0"/>
          </a:p>
        </p:txBody>
      </p:sp>
      <p:sp>
        <p:nvSpPr>
          <p:cNvPr id="3" name="Content Placeholder 2"/>
          <p:cNvSpPr>
            <a:spLocks noGrp="1"/>
          </p:cNvSpPr>
          <p:nvPr>
            <p:ph idx="1"/>
          </p:nvPr>
        </p:nvSpPr>
        <p:spPr>
          <a:xfrm>
            <a:off x="413237" y="1107831"/>
            <a:ext cx="8466993" cy="5069132"/>
          </a:xfrm>
        </p:spPr>
        <p:txBody>
          <a:bodyPr/>
          <a:lstStyle/>
          <a:p>
            <a:pPr marL="0" indent="0">
              <a:buNone/>
            </a:pPr>
            <a:r>
              <a:rPr lang="en-GB" b="1" dirty="0" err="1" smtClean="0">
                <a:solidFill>
                  <a:srgbClr val="00B050"/>
                </a:solidFill>
              </a:rPr>
              <a:t>Goheen</a:t>
            </a:r>
            <a:r>
              <a:rPr lang="en-GB" b="1" dirty="0" smtClean="0">
                <a:solidFill>
                  <a:srgbClr val="00B050"/>
                </a:solidFill>
              </a:rPr>
              <a:t>:</a:t>
            </a:r>
          </a:p>
          <a:p>
            <a:pPr marL="0" indent="0">
              <a:buNone/>
            </a:pPr>
            <a:r>
              <a:rPr lang="en-GB" b="1" dirty="0" smtClean="0">
                <a:solidFill>
                  <a:srgbClr val="002060"/>
                </a:solidFill>
              </a:rPr>
              <a:t>Why </a:t>
            </a:r>
            <a:r>
              <a:rPr lang="en-GB" b="1" dirty="0">
                <a:solidFill>
                  <a:srgbClr val="002060"/>
                </a:solidFill>
              </a:rPr>
              <a:t>have biblical scholars been slow to accept the idea that mission is a key to reading the Bible?</a:t>
            </a:r>
          </a:p>
          <a:p>
            <a:pPr marL="0" indent="0">
              <a:buNone/>
            </a:pPr>
            <a:r>
              <a:rPr lang="en-US" b="1" dirty="0">
                <a:solidFill>
                  <a:srgbClr val="FF0000"/>
                </a:solidFill>
              </a:rPr>
              <a:t>“the first fundamental problem is confusion about what the word “mission” means… as long as ‘mission’ means intentional efforts at spreading the Christian faith by word or deed, certainly it cannot be a central rubric for interpreting Scripture—especially not the Old Testament.”</a:t>
            </a:r>
            <a:r>
              <a:rPr lang="en-GB" b="1" dirty="0">
                <a:solidFill>
                  <a:srgbClr val="FF0000"/>
                </a:solidFill>
              </a:rPr>
              <a:t> </a:t>
            </a:r>
          </a:p>
          <a:p>
            <a:pPr marL="0" indent="0">
              <a:buNone/>
            </a:pPr>
            <a:endParaRPr lang="en-GB" dirty="0"/>
          </a:p>
        </p:txBody>
      </p:sp>
    </p:spTree>
    <p:extLst>
      <p:ext uri="{BB962C8B-B14F-4D97-AF65-F5344CB8AC3E}">
        <p14:creationId xmlns:p14="http://schemas.microsoft.com/office/powerpoint/2010/main" val="1162565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a:bodyPr>
          <a:lstStyle/>
          <a:p>
            <a:pPr marL="0" indent="0">
              <a:buNone/>
            </a:pPr>
            <a:r>
              <a:rPr lang="en-GB" b="1" dirty="0" err="1" smtClean="0">
                <a:solidFill>
                  <a:srgbClr val="00B050"/>
                </a:solidFill>
              </a:rPr>
              <a:t>Goheen</a:t>
            </a:r>
            <a:r>
              <a:rPr lang="en-GB" b="1" dirty="0" smtClean="0">
                <a:solidFill>
                  <a:srgbClr val="00B050"/>
                </a:solidFill>
              </a:rPr>
              <a:t>:</a:t>
            </a:r>
          </a:p>
          <a:p>
            <a:pPr marL="0" indent="0">
              <a:buNone/>
            </a:pPr>
            <a:r>
              <a:rPr lang="en-GB" b="1" dirty="0" smtClean="0">
                <a:solidFill>
                  <a:srgbClr val="002060"/>
                </a:solidFill>
              </a:rPr>
              <a:t>Missiologists’ naïve use of Scripture </a:t>
            </a:r>
          </a:p>
          <a:p>
            <a:pPr marL="0" indent="0">
              <a:buNone/>
            </a:pPr>
            <a:r>
              <a:rPr lang="en-GB" b="1" dirty="0" smtClean="0">
                <a:solidFill>
                  <a:srgbClr val="FF0000"/>
                </a:solidFill>
              </a:rPr>
              <a:t>Ignoring “</a:t>
            </a:r>
            <a:r>
              <a:rPr lang="en-GB" b="1" i="1" dirty="0" smtClean="0">
                <a:solidFill>
                  <a:srgbClr val="FF0000"/>
                </a:solidFill>
              </a:rPr>
              <a:t>historical conditioning” </a:t>
            </a:r>
            <a:r>
              <a:rPr lang="en-GB" b="1" dirty="0">
                <a:solidFill>
                  <a:srgbClr val="FF0000"/>
                </a:solidFill>
              </a:rPr>
              <a:t>of the biblical text, </a:t>
            </a:r>
            <a:r>
              <a:rPr lang="en-GB" b="1" dirty="0" smtClean="0">
                <a:solidFill>
                  <a:srgbClr val="FF0000"/>
                </a:solidFill>
              </a:rPr>
              <a:t>so biblical scholars unwilling to make connections between an ancient text and the present … </a:t>
            </a:r>
          </a:p>
          <a:p>
            <a:pPr marL="0" indent="0">
              <a:buNone/>
            </a:pPr>
            <a:r>
              <a:rPr lang="en-GB" b="1" dirty="0" smtClean="0">
                <a:solidFill>
                  <a:srgbClr val="002060"/>
                </a:solidFill>
              </a:rPr>
              <a:t>“Missiologists </a:t>
            </a:r>
            <a:r>
              <a:rPr lang="en-GB" b="1" dirty="0">
                <a:solidFill>
                  <a:srgbClr val="002060"/>
                </a:solidFill>
              </a:rPr>
              <a:t>rightly react against this </a:t>
            </a:r>
            <a:r>
              <a:rPr lang="en-GB" b="1" dirty="0" smtClean="0">
                <a:solidFill>
                  <a:srgbClr val="002060"/>
                </a:solidFill>
              </a:rPr>
              <a:t>distancing </a:t>
            </a:r>
            <a:r>
              <a:rPr lang="en-GB" b="1" dirty="0">
                <a:solidFill>
                  <a:srgbClr val="002060"/>
                </a:solidFill>
              </a:rPr>
              <a:t>but </a:t>
            </a:r>
            <a:r>
              <a:rPr lang="en-GB" b="1" dirty="0" smtClean="0">
                <a:solidFill>
                  <a:srgbClr val="002060"/>
                </a:solidFill>
              </a:rPr>
              <a:t>… frequently read </a:t>
            </a:r>
            <a:r>
              <a:rPr lang="en-GB" b="1" dirty="0">
                <a:solidFill>
                  <a:srgbClr val="002060"/>
                </a:solidFill>
              </a:rPr>
              <a:t>their own missional concerns </a:t>
            </a:r>
            <a:r>
              <a:rPr lang="en-GB" b="1" dirty="0" smtClean="0">
                <a:solidFill>
                  <a:srgbClr val="002060"/>
                </a:solidFill>
              </a:rPr>
              <a:t>back into </a:t>
            </a:r>
            <a:r>
              <a:rPr lang="en-GB" b="1" dirty="0">
                <a:solidFill>
                  <a:srgbClr val="002060"/>
                </a:solidFill>
              </a:rPr>
              <a:t>the biblical text. </a:t>
            </a:r>
            <a:endParaRPr lang="en-GB" b="1" dirty="0" smtClean="0">
              <a:solidFill>
                <a:srgbClr val="002060"/>
              </a:solidFill>
            </a:endParaRPr>
          </a:p>
          <a:p>
            <a:pPr marL="0" indent="0">
              <a:buNone/>
            </a:pPr>
            <a:r>
              <a:rPr lang="en-GB" b="1" dirty="0" smtClean="0">
                <a:solidFill>
                  <a:srgbClr val="FF0000"/>
                </a:solidFill>
              </a:rPr>
              <a:t>“vulnerable </a:t>
            </a:r>
            <a:r>
              <a:rPr lang="en-GB" b="1" dirty="0">
                <a:solidFill>
                  <a:srgbClr val="FF0000"/>
                </a:solidFill>
              </a:rPr>
              <a:t>to simplistic applications of the biblical text to the contemporary missionary </a:t>
            </a:r>
            <a:r>
              <a:rPr lang="en-GB" b="1" dirty="0" smtClean="0">
                <a:solidFill>
                  <a:srgbClr val="FF0000"/>
                </a:solidFill>
              </a:rPr>
              <a:t>setting.”</a:t>
            </a:r>
            <a:endParaRPr lang="en-GB" b="1" dirty="0">
              <a:solidFill>
                <a:srgbClr val="FF0000"/>
              </a:solidFill>
            </a:endParaRPr>
          </a:p>
        </p:txBody>
      </p:sp>
    </p:spTree>
    <p:extLst>
      <p:ext uri="{BB962C8B-B14F-4D97-AF65-F5344CB8AC3E}">
        <p14:creationId xmlns:p14="http://schemas.microsoft.com/office/powerpoint/2010/main" val="2967010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smtClean="0">
                <a:solidFill>
                  <a:srgbClr val="002060"/>
                </a:solidFill>
              </a:rPr>
              <a:t>“biblical </a:t>
            </a:r>
            <a:r>
              <a:rPr lang="en-GB" b="1" dirty="0">
                <a:solidFill>
                  <a:srgbClr val="002060"/>
                </a:solidFill>
              </a:rPr>
              <a:t>scholars stress the tremendous literary, theological, and semantic </a:t>
            </a:r>
            <a:r>
              <a:rPr lang="en-GB" b="1" i="1" dirty="0">
                <a:solidFill>
                  <a:srgbClr val="002060"/>
                </a:solidFill>
              </a:rPr>
              <a:t>diversity </a:t>
            </a:r>
            <a:r>
              <a:rPr lang="en-GB" b="1" dirty="0">
                <a:solidFill>
                  <a:srgbClr val="002060"/>
                </a:solidFill>
              </a:rPr>
              <a:t>of </a:t>
            </a:r>
            <a:r>
              <a:rPr lang="en-GB" b="1" dirty="0" smtClean="0">
                <a:solidFill>
                  <a:srgbClr val="002060"/>
                </a:solidFill>
              </a:rPr>
              <a:t>the scriptural record.” </a:t>
            </a:r>
          </a:p>
          <a:p>
            <a:pPr marL="0" indent="0">
              <a:buNone/>
            </a:pPr>
            <a:r>
              <a:rPr lang="en-GB" b="1" dirty="0" smtClean="0">
                <a:solidFill>
                  <a:srgbClr val="002060"/>
                </a:solidFill>
              </a:rPr>
              <a:t>“Frustrated </a:t>
            </a:r>
            <a:r>
              <a:rPr lang="en-GB" b="1" dirty="0">
                <a:solidFill>
                  <a:srgbClr val="002060"/>
                </a:solidFill>
              </a:rPr>
              <a:t>with this fragmentation and specialization, and lamenting its debilitating impact on the </a:t>
            </a:r>
            <a:r>
              <a:rPr lang="en-GB" b="1" dirty="0" smtClean="0">
                <a:solidFill>
                  <a:srgbClr val="002060"/>
                </a:solidFill>
              </a:rPr>
              <a:t>church, missiologists </a:t>
            </a:r>
            <a:r>
              <a:rPr lang="en-GB" b="1" dirty="0">
                <a:solidFill>
                  <a:srgbClr val="002060"/>
                </a:solidFill>
              </a:rPr>
              <a:t>tend to overlook this rich diversity and may reduce their biblical foundation for mission to </a:t>
            </a:r>
            <a:r>
              <a:rPr lang="en-GB" b="1" dirty="0" smtClean="0">
                <a:solidFill>
                  <a:srgbClr val="002060"/>
                </a:solidFill>
              </a:rPr>
              <a:t>a single </a:t>
            </a:r>
            <a:r>
              <a:rPr lang="en-GB" b="1" dirty="0">
                <a:solidFill>
                  <a:srgbClr val="002060"/>
                </a:solidFill>
              </a:rPr>
              <a:t>word, idea, or text as the unifying hermeneutical lens through which to see Scripture</a:t>
            </a:r>
            <a:r>
              <a:rPr lang="en-GB" b="1" dirty="0" smtClean="0">
                <a:solidFill>
                  <a:srgbClr val="002060"/>
                </a:solidFill>
              </a:rPr>
              <a:t>.”</a:t>
            </a:r>
            <a:endParaRPr lang="en-GB" b="1" dirty="0">
              <a:solidFill>
                <a:srgbClr val="002060"/>
              </a:solidFill>
            </a:endParaRPr>
          </a:p>
        </p:txBody>
      </p:sp>
    </p:spTree>
    <p:extLst>
      <p:ext uri="{BB962C8B-B14F-4D97-AF65-F5344CB8AC3E}">
        <p14:creationId xmlns:p14="http://schemas.microsoft.com/office/powerpoint/2010/main" val="337809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423</TotalTime>
  <Words>2239</Words>
  <Application>Microsoft Office PowerPoint</Application>
  <PresentationFormat>On-screen Show (4:3)</PresentationFormat>
  <Paragraphs>186</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Palatino Linotype</vt:lpstr>
      <vt:lpstr>Times New Roman</vt:lpstr>
      <vt:lpstr>Office Theme</vt:lpstr>
      <vt:lpstr>Introduction to Missiology</vt:lpstr>
      <vt:lpstr>Introduction to Missiology </vt:lpstr>
      <vt:lpstr>Introduction to Missiology </vt:lpstr>
      <vt:lpstr>Introduction to Missiology</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Missiology</dc:title>
  <dc:creator>Tim Noble</dc:creator>
  <cp:lastModifiedBy>Tim Noble</cp:lastModifiedBy>
  <cp:revision>22</cp:revision>
  <cp:lastPrinted>2022-11-02T13:55:45Z</cp:lastPrinted>
  <dcterms:created xsi:type="dcterms:W3CDTF">2021-10-19T12:34:59Z</dcterms:created>
  <dcterms:modified xsi:type="dcterms:W3CDTF">2024-10-16T07:58:52Z</dcterms:modified>
</cp:coreProperties>
</file>