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handoutMasterIdLst>
    <p:handoutMasterId r:id="rId42"/>
  </p:handoutMasterIdLst>
  <p:sldIdLst>
    <p:sldId id="256" r:id="rId2"/>
    <p:sldId id="257" r:id="rId3"/>
    <p:sldId id="258" r:id="rId4"/>
    <p:sldId id="259" r:id="rId5"/>
    <p:sldId id="260" r:id="rId6"/>
    <p:sldId id="261" r:id="rId7"/>
    <p:sldId id="262" r:id="rId8"/>
    <p:sldId id="263" r:id="rId9"/>
    <p:sldId id="264" r:id="rId10"/>
    <p:sldId id="289" r:id="rId11"/>
    <p:sldId id="265" r:id="rId12"/>
    <p:sldId id="266" r:id="rId13"/>
    <p:sldId id="268" r:id="rId14"/>
    <p:sldId id="269" r:id="rId15"/>
    <p:sldId id="270" r:id="rId16"/>
    <p:sldId id="271" r:id="rId17"/>
    <p:sldId id="272" r:id="rId18"/>
    <p:sldId id="273" r:id="rId19"/>
    <p:sldId id="274" r:id="rId20"/>
    <p:sldId id="275" r:id="rId21"/>
    <p:sldId id="319" r:id="rId22"/>
    <p:sldId id="320" r:id="rId23"/>
    <p:sldId id="321" r:id="rId24"/>
    <p:sldId id="322" r:id="rId25"/>
    <p:sldId id="323" r:id="rId26"/>
    <p:sldId id="324" r:id="rId27"/>
    <p:sldId id="325" r:id="rId28"/>
    <p:sldId id="326" r:id="rId29"/>
    <p:sldId id="327" r:id="rId30"/>
    <p:sldId id="328" r:id="rId31"/>
    <p:sldId id="329" r:id="rId32"/>
    <p:sldId id="338" r:id="rId33"/>
    <p:sldId id="330" r:id="rId34"/>
    <p:sldId id="332" r:id="rId35"/>
    <p:sldId id="331" r:id="rId36"/>
    <p:sldId id="333" r:id="rId37"/>
    <p:sldId id="334" r:id="rId38"/>
    <p:sldId id="335" r:id="rId39"/>
    <p:sldId id="336" r:id="rId40"/>
    <p:sldId id="337" r:id="rId41"/>
  </p:sldIdLst>
  <p:sldSz cx="9144000" cy="6858000" type="screen4x3"/>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imothy Noble" initials="T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135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777607" y="0"/>
            <a:ext cx="2889938" cy="493633"/>
          </a:xfrm>
          <a:prstGeom prst="rect">
            <a:avLst/>
          </a:prstGeom>
        </p:spPr>
        <p:txBody>
          <a:bodyPr vert="horz" lIns="91440" tIns="45720" rIns="91440" bIns="45720" rtlCol="0"/>
          <a:lstStyle>
            <a:lvl1pPr algn="r">
              <a:defRPr sz="1200"/>
            </a:lvl1pPr>
          </a:lstStyle>
          <a:p>
            <a:fld id="{5336C5AA-5587-433F-AEE2-1F8D8B765751}" type="datetimeFigureOut">
              <a:rPr lang="cs-CZ" smtClean="0"/>
              <a:t>18.11.2025</a:t>
            </a:fld>
            <a:endParaRPr lang="cs-CZ"/>
          </a:p>
        </p:txBody>
      </p:sp>
      <p:sp>
        <p:nvSpPr>
          <p:cNvPr id="4" name="Zástupný symbol pro zápatí 3"/>
          <p:cNvSpPr>
            <a:spLocks noGrp="1"/>
          </p:cNvSpPr>
          <p:nvPr>
            <p:ph type="ftr" sz="quarter" idx="2"/>
          </p:nvPr>
        </p:nvSpPr>
        <p:spPr>
          <a:xfrm>
            <a:off x="0" y="9377316"/>
            <a:ext cx="2889938" cy="49363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777607" y="9377316"/>
            <a:ext cx="2889938" cy="493633"/>
          </a:xfrm>
          <a:prstGeom prst="rect">
            <a:avLst/>
          </a:prstGeom>
        </p:spPr>
        <p:txBody>
          <a:bodyPr vert="horz" lIns="91440" tIns="45720" rIns="91440" bIns="45720" rtlCol="0" anchor="b"/>
          <a:lstStyle>
            <a:lvl1pPr algn="r">
              <a:defRPr sz="1200"/>
            </a:lvl1pPr>
          </a:lstStyle>
          <a:p>
            <a:fld id="{02D472A2-A7FC-45C6-AE90-546A739E8A00}" type="slidenum">
              <a:rPr lang="cs-CZ" smtClean="0"/>
              <a:t>‹#›</a:t>
            </a:fld>
            <a:endParaRPr lang="cs-CZ"/>
          </a:p>
        </p:txBody>
      </p:sp>
    </p:spTree>
    <p:extLst>
      <p:ext uri="{BB962C8B-B14F-4D97-AF65-F5344CB8AC3E}">
        <p14:creationId xmlns:p14="http://schemas.microsoft.com/office/powerpoint/2010/main" val="210695064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3DDC742-024A-4158-8863-907620FA279B}"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261875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DDC742-024A-4158-8863-907620FA279B}"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3091626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DDC742-024A-4158-8863-907620FA279B}"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479959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DDC742-024A-4158-8863-907620FA279B}"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4264260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DDC742-024A-4158-8863-907620FA279B}"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402707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3DDC742-024A-4158-8863-907620FA279B}" type="datetimeFigureOut">
              <a:rPr lang="en-GB" smtClean="0"/>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357893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3DDC742-024A-4158-8863-907620FA279B}" type="datetimeFigureOut">
              <a:rPr lang="en-GB" smtClean="0"/>
              <a:t>18/11/2025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1028864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3DDC742-024A-4158-8863-907620FA279B}" type="datetimeFigureOut">
              <a:rPr lang="en-GB" smtClean="0"/>
              <a:t>18/11/2025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1068089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DDC742-024A-4158-8863-907620FA279B}" type="datetimeFigureOut">
              <a:rPr lang="en-GB" smtClean="0"/>
              <a:t>18/11/2025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472289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3DDC742-024A-4158-8863-907620FA279B}" type="datetimeFigureOut">
              <a:rPr lang="en-GB" smtClean="0"/>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2510347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3DDC742-024A-4158-8863-907620FA279B}" type="datetimeFigureOut">
              <a:rPr lang="en-GB" smtClean="0"/>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6B9D79-DD66-4350-9B5A-0E2A20386021}" type="slidenum">
              <a:rPr lang="en-GB" smtClean="0"/>
              <a:t>‹#›</a:t>
            </a:fld>
            <a:endParaRPr lang="en-GB"/>
          </a:p>
        </p:txBody>
      </p:sp>
    </p:spTree>
    <p:extLst>
      <p:ext uri="{BB962C8B-B14F-4D97-AF65-F5344CB8AC3E}">
        <p14:creationId xmlns:p14="http://schemas.microsoft.com/office/powerpoint/2010/main" val="3539310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DC742-024A-4158-8863-907620FA279B}" type="datetimeFigureOut">
              <a:rPr lang="en-GB" smtClean="0"/>
              <a:t>18/11/2025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6B9D79-DD66-4350-9B5A-0E2A20386021}" type="slidenum">
              <a:rPr lang="en-GB" smtClean="0"/>
              <a:t>‹#›</a:t>
            </a:fld>
            <a:endParaRPr lang="en-GB"/>
          </a:p>
        </p:txBody>
      </p:sp>
    </p:spTree>
    <p:extLst>
      <p:ext uri="{BB962C8B-B14F-4D97-AF65-F5344CB8AC3E}">
        <p14:creationId xmlns:p14="http://schemas.microsoft.com/office/powerpoint/2010/main" val="233274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fif"/><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fi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4.jfif"/><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4469" y="1122363"/>
            <a:ext cx="8534400" cy="1725340"/>
          </a:xfrm>
        </p:spPr>
        <p:txBody>
          <a:bodyPr>
            <a:normAutofit/>
          </a:bodyPr>
          <a:lstStyle/>
          <a:p>
            <a:r>
              <a:rPr lang="en-GB" sz="4800" b="1" dirty="0" smtClean="0">
                <a:solidFill>
                  <a:srgbClr val="C00000"/>
                </a:solidFill>
              </a:rPr>
              <a:t>INTRODUCTION TO MISSIOLOGY</a:t>
            </a:r>
            <a:endParaRPr lang="en-GB" sz="4800" b="1" dirty="0">
              <a:solidFill>
                <a:srgbClr val="C00000"/>
              </a:solidFill>
            </a:endParaRPr>
          </a:p>
        </p:txBody>
      </p:sp>
      <p:sp>
        <p:nvSpPr>
          <p:cNvPr id="3" name="Subtitle 2"/>
          <p:cNvSpPr>
            <a:spLocks noGrp="1"/>
          </p:cNvSpPr>
          <p:nvPr>
            <p:ph type="subTitle" idx="1"/>
          </p:nvPr>
        </p:nvSpPr>
        <p:spPr>
          <a:xfrm>
            <a:off x="1143000" y="3602038"/>
            <a:ext cx="6858000" cy="1057048"/>
          </a:xfrm>
        </p:spPr>
        <p:txBody>
          <a:bodyPr>
            <a:normAutofit/>
          </a:bodyPr>
          <a:lstStyle/>
          <a:p>
            <a:r>
              <a:rPr lang="en-GB" sz="4400" b="1" dirty="0" smtClean="0">
                <a:solidFill>
                  <a:srgbClr val="FF0000"/>
                </a:solidFill>
              </a:rPr>
              <a:t>MISSIONARY STORIES</a:t>
            </a:r>
            <a:endParaRPr lang="en-GB" sz="4400" b="1" dirty="0">
              <a:solidFill>
                <a:srgbClr val="FF0000"/>
              </a:solidFill>
            </a:endParaRPr>
          </a:p>
        </p:txBody>
      </p:sp>
    </p:spTree>
    <p:extLst>
      <p:ext uri="{BB962C8B-B14F-4D97-AF65-F5344CB8AC3E}">
        <p14:creationId xmlns:p14="http://schemas.microsoft.com/office/powerpoint/2010/main" val="2318025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54883" y="1959429"/>
            <a:ext cx="3203930" cy="2753791"/>
          </a:xfrm>
        </p:spPr>
      </p:pic>
      <p:sp>
        <p:nvSpPr>
          <p:cNvPr id="4" name="Content Placeholder 3"/>
          <p:cNvSpPr>
            <a:spLocks noGrp="1"/>
          </p:cNvSpPr>
          <p:nvPr>
            <p:ph sz="half" idx="2"/>
          </p:nvPr>
        </p:nvSpPr>
        <p:spPr>
          <a:xfrm>
            <a:off x="3849189" y="1053736"/>
            <a:ext cx="5138057" cy="5804263"/>
          </a:xfrm>
        </p:spPr>
        <p:txBody>
          <a:bodyPr>
            <a:normAutofit fontScale="77500" lnSpcReduction="20000"/>
          </a:bodyPr>
          <a:lstStyle/>
          <a:p>
            <a:pPr marL="0" indent="0">
              <a:buNone/>
            </a:pPr>
            <a:r>
              <a:rPr lang="en-GB" b="1" dirty="0"/>
              <a:t>Third Point</a:t>
            </a:r>
            <a:r>
              <a:rPr lang="en-GB" dirty="0"/>
              <a:t>. </a:t>
            </a:r>
            <a:r>
              <a:rPr lang="en-GB" b="1" dirty="0">
                <a:solidFill>
                  <a:srgbClr val="002060"/>
                </a:solidFill>
              </a:rPr>
              <a:t>Those who will want to respond in a spirit of love, and to distinguish themselves by the thoroughness of their commitment to their eternal King and universal Lord, will not only offer themselves bodily for the task, but rather by going against their sensuality and their carnal and worldly love will offer greater and more important sacrifices, saying:</a:t>
            </a:r>
          </a:p>
          <a:p>
            <a:pPr marL="0" indent="0">
              <a:buNone/>
            </a:pPr>
            <a:r>
              <a:rPr lang="en-GB" b="1" dirty="0">
                <a:solidFill>
                  <a:srgbClr val="00B050"/>
                </a:solidFill>
              </a:rPr>
              <a:t>"Eternal Lord of all things, I make my offering, with your favour and help, before your infinite Goodness, and before your glorious Mother and all the saints of the heavenly court! My resolute wish and desire, and my considered determination – on the sole condition that this be for your greater service and praise – is to imitate you in enduring every outrage and all contempt, and utter poverty, both actual and spiritual, if your most Holy Majesty wants to choose me and receive me into that life and state."</a:t>
            </a:r>
          </a:p>
          <a:p>
            <a:pPr marL="0" indent="0">
              <a:buNone/>
            </a:pPr>
            <a:endParaRPr lang="en-GB" dirty="0"/>
          </a:p>
        </p:txBody>
      </p:sp>
    </p:spTree>
    <p:extLst>
      <p:ext uri="{BB962C8B-B14F-4D97-AF65-F5344CB8AC3E}">
        <p14:creationId xmlns:p14="http://schemas.microsoft.com/office/powerpoint/2010/main" val="36713963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2" y="182246"/>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5" name="Content Placeholder 4"/>
          <p:cNvSpPr>
            <a:spLocks noGrp="1"/>
          </p:cNvSpPr>
          <p:nvPr>
            <p:ph idx="1"/>
          </p:nvPr>
        </p:nvSpPr>
        <p:spPr>
          <a:xfrm>
            <a:off x="287383" y="1027610"/>
            <a:ext cx="8665028" cy="5582195"/>
          </a:xfrm>
        </p:spPr>
        <p:txBody>
          <a:bodyPr>
            <a:normAutofit fontScale="85000" lnSpcReduction="20000"/>
          </a:bodyPr>
          <a:lstStyle/>
          <a:p>
            <a:pPr marL="0" indent="0">
              <a:buNone/>
            </a:pPr>
            <a:r>
              <a:rPr lang="en-GB" b="1" dirty="0" smtClean="0">
                <a:solidFill>
                  <a:srgbClr val="002060"/>
                </a:solidFill>
              </a:rPr>
              <a:t>Response </a:t>
            </a:r>
            <a:r>
              <a:rPr lang="en-GB" b="1" dirty="0">
                <a:solidFill>
                  <a:srgbClr val="002060"/>
                </a:solidFill>
              </a:rPr>
              <a:t>to the mission of Christ is a desire to participate in that mission. </a:t>
            </a:r>
            <a:endParaRPr lang="en-GB" b="1" dirty="0" smtClean="0">
              <a:solidFill>
                <a:srgbClr val="002060"/>
              </a:solidFill>
            </a:endParaRPr>
          </a:p>
          <a:p>
            <a:pPr marL="0" indent="0">
              <a:buNone/>
            </a:pPr>
            <a:r>
              <a:rPr lang="en-GB" b="1" i="1" dirty="0" smtClean="0">
                <a:solidFill>
                  <a:srgbClr val="FF0000"/>
                </a:solidFill>
              </a:rPr>
              <a:t>Spiritual Exercises,</a:t>
            </a:r>
            <a:r>
              <a:rPr lang="en-GB" b="1" dirty="0" smtClean="0">
                <a:solidFill>
                  <a:srgbClr val="FF0000"/>
                </a:solidFill>
              </a:rPr>
              <a:t> contemplation on </a:t>
            </a:r>
            <a:r>
              <a:rPr lang="en-GB" b="1" dirty="0">
                <a:solidFill>
                  <a:srgbClr val="FF0000"/>
                </a:solidFill>
              </a:rPr>
              <a:t>the Incarnation and </a:t>
            </a:r>
            <a:r>
              <a:rPr lang="en-GB" b="1" dirty="0" smtClean="0">
                <a:solidFill>
                  <a:srgbClr val="FF0000"/>
                </a:solidFill>
              </a:rPr>
              <a:t>Annunciation.</a:t>
            </a:r>
            <a:endParaRPr lang="en-GB" b="1" dirty="0">
              <a:solidFill>
                <a:srgbClr val="FF0000"/>
              </a:solidFill>
            </a:endParaRPr>
          </a:p>
          <a:p>
            <a:pPr marL="0" indent="0">
              <a:buNone/>
            </a:pPr>
            <a:r>
              <a:rPr lang="en-GB" b="1" dirty="0" smtClean="0">
                <a:solidFill>
                  <a:srgbClr val="002060"/>
                </a:solidFill>
              </a:rPr>
              <a:t>Contemplating </a:t>
            </a:r>
            <a:r>
              <a:rPr lang="en-GB" b="1" dirty="0">
                <a:solidFill>
                  <a:srgbClr val="002060"/>
                </a:solidFill>
              </a:rPr>
              <a:t>the Trinity, gazing down on “the whole round world”, seeing people in all conditions, of joy and sorrow, sickness and health, war and peace, and desiring to redeem the world. </a:t>
            </a:r>
            <a:endParaRPr lang="en-GB" b="1" dirty="0" smtClean="0">
              <a:solidFill>
                <a:srgbClr val="002060"/>
              </a:solidFill>
            </a:endParaRPr>
          </a:p>
          <a:p>
            <a:pPr marL="0" indent="0">
              <a:buNone/>
            </a:pPr>
            <a:r>
              <a:rPr lang="en-GB" b="1" dirty="0" smtClean="0">
                <a:solidFill>
                  <a:srgbClr val="FF0000"/>
                </a:solidFill>
              </a:rPr>
              <a:t>Universality </a:t>
            </a:r>
            <a:r>
              <a:rPr lang="en-GB" b="1" dirty="0">
                <a:solidFill>
                  <a:srgbClr val="FF0000"/>
                </a:solidFill>
              </a:rPr>
              <a:t>of this picture – the repetition of words like “all” or “the whole”, in which the gaze and the sight of the Trinity settles on the whole of human endeavour, on all humanity in its wondrous diversity. </a:t>
            </a:r>
            <a:endParaRPr lang="en-GB" b="1" dirty="0" smtClean="0">
              <a:solidFill>
                <a:srgbClr val="FF0000"/>
              </a:solidFill>
            </a:endParaRPr>
          </a:p>
          <a:p>
            <a:pPr marL="0" indent="0">
              <a:buNone/>
            </a:pPr>
            <a:r>
              <a:rPr lang="en-GB" b="1" dirty="0" smtClean="0">
                <a:solidFill>
                  <a:srgbClr val="002060"/>
                </a:solidFill>
              </a:rPr>
              <a:t>Out </a:t>
            </a:r>
            <a:r>
              <a:rPr lang="en-GB" b="1" dirty="0">
                <a:solidFill>
                  <a:srgbClr val="002060"/>
                </a:solidFill>
              </a:rPr>
              <a:t>of this setting the Son is sent, for the universal mission of redemption. </a:t>
            </a:r>
            <a:endParaRPr lang="en-GB" b="1" dirty="0" smtClean="0">
              <a:solidFill>
                <a:srgbClr val="002060"/>
              </a:solidFill>
            </a:endParaRPr>
          </a:p>
          <a:p>
            <a:pPr marL="0" indent="0">
              <a:buNone/>
            </a:pPr>
            <a:r>
              <a:rPr lang="en-GB" b="1" dirty="0" smtClean="0">
                <a:solidFill>
                  <a:srgbClr val="FF0000"/>
                </a:solidFill>
              </a:rPr>
              <a:t>The </a:t>
            </a:r>
            <a:r>
              <a:rPr lang="en-GB" b="1" dirty="0">
                <a:solidFill>
                  <a:srgbClr val="FF0000"/>
                </a:solidFill>
              </a:rPr>
              <a:t>offer of redemption, the possibility of being redeemed, as something that is made to all of humankind – the Trinity say: “Let us bring about the redemption of the human race, </a:t>
            </a:r>
            <a:r>
              <a:rPr lang="en-GB" b="1" dirty="0" err="1">
                <a:solidFill>
                  <a:srgbClr val="FF0000"/>
                </a:solidFill>
              </a:rPr>
              <a:t>etc</a:t>
            </a:r>
            <a:r>
              <a:rPr lang="en-GB" b="1" dirty="0">
                <a:solidFill>
                  <a:srgbClr val="FF0000"/>
                </a:solidFill>
              </a:rPr>
              <a:t>”. And as the mission of Christ is to all humankind, so the mission of his followers must also be</a:t>
            </a:r>
            <a:r>
              <a:rPr lang="en-GB" b="1" dirty="0" smtClean="0">
                <a:solidFill>
                  <a:srgbClr val="FF0000"/>
                </a:solidFill>
              </a:rPr>
              <a:t>.</a:t>
            </a:r>
            <a:endParaRPr lang="en-GB" b="1" dirty="0">
              <a:solidFill>
                <a:srgbClr val="FF0000"/>
              </a:solidFill>
            </a:endParaRPr>
          </a:p>
        </p:txBody>
      </p:sp>
    </p:spTree>
    <p:extLst>
      <p:ext uri="{BB962C8B-B14F-4D97-AF65-F5344CB8AC3E}">
        <p14:creationId xmlns:p14="http://schemas.microsoft.com/office/powerpoint/2010/main" val="35305424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068" y="138704"/>
            <a:ext cx="7886700" cy="706028"/>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5" name="Content Placeholder 4"/>
          <p:cNvSpPr>
            <a:spLocks noGrp="1"/>
          </p:cNvSpPr>
          <p:nvPr>
            <p:ph idx="1"/>
          </p:nvPr>
        </p:nvSpPr>
        <p:spPr>
          <a:xfrm>
            <a:off x="235131" y="1097280"/>
            <a:ext cx="8717280" cy="5669280"/>
          </a:xfrm>
        </p:spPr>
        <p:txBody>
          <a:bodyPr>
            <a:normAutofit lnSpcReduction="10000"/>
          </a:bodyPr>
          <a:lstStyle/>
          <a:p>
            <a:pPr marL="0" indent="0">
              <a:buNone/>
            </a:pPr>
            <a:r>
              <a:rPr lang="en-GB" b="1" dirty="0" smtClean="0">
                <a:solidFill>
                  <a:srgbClr val="00B050"/>
                </a:solidFill>
              </a:rPr>
              <a:t>The Two Standards</a:t>
            </a:r>
          </a:p>
          <a:p>
            <a:pPr marL="0" indent="0">
              <a:buNone/>
            </a:pPr>
            <a:r>
              <a:rPr lang="en-GB" b="1" dirty="0" smtClean="0">
                <a:solidFill>
                  <a:srgbClr val="FF0000"/>
                </a:solidFill>
              </a:rPr>
              <a:t>the </a:t>
            </a:r>
            <a:r>
              <a:rPr lang="en-GB" b="1" dirty="0">
                <a:solidFill>
                  <a:srgbClr val="FF0000"/>
                </a:solidFill>
              </a:rPr>
              <a:t>mission of Lucifer, “the mortal enemy of our human nature”, involves sending his adherents through the whole world </a:t>
            </a:r>
            <a:r>
              <a:rPr lang="en-GB" b="1" dirty="0" smtClean="0">
                <a:solidFill>
                  <a:srgbClr val="FF0000"/>
                </a:solidFill>
              </a:rPr>
              <a:t>(a </a:t>
            </a:r>
            <a:r>
              <a:rPr lang="en-GB" b="1" dirty="0">
                <a:solidFill>
                  <a:srgbClr val="FF0000"/>
                </a:solidFill>
              </a:rPr>
              <a:t>universal mission), tempting people “first to crave after riches (the enemy’s usual tactic), so that they might come more readily to the empty honours of the world and in the end to unbounded pride</a:t>
            </a:r>
            <a:r>
              <a:rPr lang="en-GB" b="1" dirty="0" smtClean="0">
                <a:solidFill>
                  <a:srgbClr val="FF0000"/>
                </a:solidFill>
              </a:rPr>
              <a:t>”.</a:t>
            </a:r>
          </a:p>
          <a:p>
            <a:pPr marL="0" indent="0">
              <a:buNone/>
            </a:pPr>
            <a:r>
              <a:rPr lang="en-GB" b="1" dirty="0" smtClean="0">
                <a:solidFill>
                  <a:srgbClr val="002060"/>
                </a:solidFill>
              </a:rPr>
              <a:t> Against this the </a:t>
            </a:r>
            <a:r>
              <a:rPr lang="en-GB" b="1" dirty="0">
                <a:solidFill>
                  <a:srgbClr val="002060"/>
                </a:solidFill>
              </a:rPr>
              <a:t>equally universal mission of Christ: “the Lord of all the world selects so many persons as apostles, disciples, etc., and sends them out over the whole world spreading His sacred doctrine among all people of every state and condition”. </a:t>
            </a:r>
            <a:endParaRPr lang="en-GB" b="1" dirty="0" smtClean="0">
              <a:solidFill>
                <a:srgbClr val="002060"/>
              </a:solidFill>
            </a:endParaRPr>
          </a:p>
          <a:p>
            <a:pPr marL="0" indent="0">
              <a:buNone/>
            </a:pPr>
            <a:r>
              <a:rPr lang="en-GB" b="1" dirty="0" smtClean="0">
                <a:solidFill>
                  <a:srgbClr val="FF0000"/>
                </a:solidFill>
              </a:rPr>
              <a:t>Ignatius</a:t>
            </a:r>
            <a:r>
              <a:rPr lang="en-GB" b="1" dirty="0">
                <a:solidFill>
                  <a:srgbClr val="FF0000"/>
                </a:solidFill>
              </a:rPr>
              <a:t>’ grasp of the centrality of the response to the gift of love, as a joyous self-giving in mission</a:t>
            </a:r>
            <a:r>
              <a:rPr lang="en-GB" b="1" dirty="0" smtClean="0">
                <a:solidFill>
                  <a:srgbClr val="FF0000"/>
                </a:solidFill>
              </a:rPr>
              <a:t>.</a:t>
            </a:r>
            <a:endParaRPr lang="en-GB" b="1" dirty="0">
              <a:solidFill>
                <a:srgbClr val="FF0000"/>
              </a:solidFill>
            </a:endParaRPr>
          </a:p>
        </p:txBody>
      </p:sp>
    </p:spTree>
    <p:extLst>
      <p:ext uri="{BB962C8B-B14F-4D97-AF65-F5344CB8AC3E}">
        <p14:creationId xmlns:p14="http://schemas.microsoft.com/office/powerpoint/2010/main" val="18509366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174171" y="966651"/>
            <a:ext cx="4667795" cy="5791199"/>
          </a:xfrm>
        </p:spPr>
        <p:txBody>
          <a:bodyPr>
            <a:normAutofit fontScale="85000" lnSpcReduction="10000"/>
          </a:bodyPr>
          <a:lstStyle/>
          <a:p>
            <a:pPr marL="0" indent="0">
              <a:buNone/>
            </a:pPr>
            <a:r>
              <a:rPr lang="en-GB" b="1" dirty="0">
                <a:solidFill>
                  <a:srgbClr val="002060"/>
                </a:solidFill>
              </a:rPr>
              <a:t>Whoever wishes to serve as a soldier of God beneath the banner of the cross in our Society, which we desire to be designated by the name of Jesus, and to serve the Lord alone and his vicar on earth, should keep it in mind that once he has made a solemn vow of perpetual chastity he is a member of a community founded chiefly for this purpose: to strive especially for the progress of souls in Christian life and doctrine, and for the propagation of the faith by the ministry of the word, by spiritual exercises and works of charity, and specifically by the education of children and unlettered persons in Christianity</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76304" y="2159726"/>
            <a:ext cx="3421771" cy="2715691"/>
          </a:xfrm>
        </p:spPr>
      </p:pic>
    </p:spTree>
    <p:extLst>
      <p:ext uri="{BB962C8B-B14F-4D97-AF65-F5344CB8AC3E}">
        <p14:creationId xmlns:p14="http://schemas.microsoft.com/office/powerpoint/2010/main" val="1572320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88832" y="1412482"/>
            <a:ext cx="2236062" cy="3360202"/>
          </a:xfrm>
        </p:spPr>
      </p:pic>
      <p:sp>
        <p:nvSpPr>
          <p:cNvPr id="4" name="Content Placeholder 3"/>
          <p:cNvSpPr>
            <a:spLocks noGrp="1"/>
          </p:cNvSpPr>
          <p:nvPr>
            <p:ph sz="half" idx="2"/>
          </p:nvPr>
        </p:nvSpPr>
        <p:spPr>
          <a:xfrm>
            <a:off x="3666308" y="949234"/>
            <a:ext cx="5233851" cy="5738949"/>
          </a:xfrm>
        </p:spPr>
        <p:txBody>
          <a:bodyPr>
            <a:normAutofit lnSpcReduction="10000"/>
          </a:bodyPr>
          <a:lstStyle/>
          <a:p>
            <a:pPr marL="0" indent="0">
              <a:buNone/>
            </a:pPr>
            <a:r>
              <a:rPr lang="en-GB" b="1" dirty="0">
                <a:solidFill>
                  <a:srgbClr val="FF0000"/>
                </a:solidFill>
              </a:rPr>
              <a:t>William Carey (1761–1834) </a:t>
            </a:r>
            <a:r>
              <a:rPr lang="en-GB" b="1" dirty="0" smtClean="0">
                <a:solidFill>
                  <a:srgbClr val="FF0000"/>
                </a:solidFill>
              </a:rPr>
              <a:t>often </a:t>
            </a:r>
            <a:r>
              <a:rPr lang="en-GB" b="1" dirty="0">
                <a:solidFill>
                  <a:srgbClr val="FF0000"/>
                </a:solidFill>
              </a:rPr>
              <a:t>claimed as one of the founding fathers of the modern missionary </a:t>
            </a:r>
            <a:r>
              <a:rPr lang="en-GB" b="1" dirty="0" smtClean="0">
                <a:solidFill>
                  <a:srgbClr val="FF0000"/>
                </a:solidFill>
              </a:rPr>
              <a:t>movement</a:t>
            </a:r>
          </a:p>
          <a:p>
            <a:pPr marL="0" indent="0">
              <a:buNone/>
            </a:pPr>
            <a:r>
              <a:rPr lang="en-GB" b="1" dirty="0" smtClean="0">
                <a:solidFill>
                  <a:srgbClr val="002060"/>
                </a:solidFill>
              </a:rPr>
              <a:t>Born in the middle of England, suffered ill-health as a child, and was apprenticed to a cobbler (shoemaker)</a:t>
            </a:r>
          </a:p>
          <a:p>
            <a:pPr marL="0" indent="0">
              <a:buNone/>
            </a:pPr>
            <a:r>
              <a:rPr lang="en-GB" b="1" dirty="0" smtClean="0">
                <a:solidFill>
                  <a:srgbClr val="FF0000"/>
                </a:solidFill>
              </a:rPr>
              <a:t>There he met a Baptist and was baptised on </a:t>
            </a:r>
            <a:r>
              <a:rPr lang="en-GB" b="1" dirty="0">
                <a:solidFill>
                  <a:srgbClr val="FF0000"/>
                </a:solidFill>
              </a:rPr>
              <a:t>7</a:t>
            </a:r>
            <a:r>
              <a:rPr lang="en-GB" b="1" baseline="30000" dirty="0">
                <a:solidFill>
                  <a:srgbClr val="FF0000"/>
                </a:solidFill>
              </a:rPr>
              <a:t>th</a:t>
            </a:r>
            <a:r>
              <a:rPr lang="en-GB" b="1" dirty="0">
                <a:solidFill>
                  <a:srgbClr val="FF0000"/>
                </a:solidFill>
              </a:rPr>
              <a:t> October </a:t>
            </a:r>
            <a:r>
              <a:rPr lang="en-GB" b="1" dirty="0" smtClean="0">
                <a:solidFill>
                  <a:srgbClr val="FF0000"/>
                </a:solidFill>
              </a:rPr>
              <a:t>1783</a:t>
            </a:r>
          </a:p>
          <a:p>
            <a:pPr marL="0" indent="0">
              <a:buNone/>
            </a:pPr>
            <a:r>
              <a:rPr lang="en-GB" b="1" dirty="0" smtClean="0">
                <a:solidFill>
                  <a:srgbClr val="002060"/>
                </a:solidFill>
              </a:rPr>
              <a:t>He worked as a pastor, schoolteacher and cobbler, though he was not great at any of them.</a:t>
            </a:r>
          </a:p>
          <a:p>
            <a:pPr marL="0" indent="0">
              <a:buNone/>
            </a:pPr>
            <a:endParaRPr lang="en-GB" dirty="0"/>
          </a:p>
        </p:txBody>
      </p:sp>
    </p:spTree>
    <p:extLst>
      <p:ext uri="{BB962C8B-B14F-4D97-AF65-F5344CB8AC3E}">
        <p14:creationId xmlns:p14="http://schemas.microsoft.com/office/powerpoint/2010/main" val="1277974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200297" y="1184366"/>
            <a:ext cx="5451566" cy="5373188"/>
          </a:xfrm>
        </p:spPr>
        <p:txBody>
          <a:bodyPr/>
          <a:lstStyle/>
          <a:p>
            <a:pPr marL="0" indent="0">
              <a:buNone/>
            </a:pPr>
            <a:r>
              <a:rPr lang="en-GB" b="1" dirty="0" smtClean="0">
                <a:solidFill>
                  <a:srgbClr val="FF0000"/>
                </a:solidFill>
              </a:rPr>
              <a:t>In 1791 published a short pamphlet, entitled </a:t>
            </a:r>
            <a:r>
              <a:rPr lang="en-GB" b="1" i="1" dirty="0">
                <a:solidFill>
                  <a:srgbClr val="00B050"/>
                </a:solidFill>
              </a:rPr>
              <a:t>An Enquiry into the Obligations of Christians, to Use Means for the Conversion of the Heathens, in which the Religious State of the Different Nations of the World, the Success of Former Undertakings, and the Practicability of Further Undertakings Are </a:t>
            </a:r>
            <a:r>
              <a:rPr lang="en-GB" b="1" i="1" dirty="0" smtClean="0">
                <a:solidFill>
                  <a:srgbClr val="00B050"/>
                </a:solidFill>
              </a:rPr>
              <a:t>Considered</a:t>
            </a:r>
          </a:p>
          <a:p>
            <a:pPr marL="0" indent="0">
              <a:buNone/>
            </a:pPr>
            <a:r>
              <a:rPr lang="en-GB" b="1" dirty="0" smtClean="0">
                <a:solidFill>
                  <a:srgbClr val="FF0000"/>
                </a:solidFill>
              </a:rPr>
              <a:t>One of the most influential texts on mission in this period</a:t>
            </a:r>
            <a:endParaRPr lang="en-GB" b="1" dirty="0">
              <a:solidFill>
                <a:srgbClr val="FF0000"/>
              </a:solidFill>
            </a:endParaRPr>
          </a:p>
        </p:txBody>
      </p:sp>
      <p:pic>
        <p:nvPicPr>
          <p:cNvPr id="9" name="Content Placeholder 8"/>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087073" y="1243496"/>
            <a:ext cx="2543666" cy="4542261"/>
          </a:xfrm>
        </p:spPr>
      </p:pic>
    </p:spTree>
    <p:extLst>
      <p:ext uri="{BB962C8B-B14F-4D97-AF65-F5344CB8AC3E}">
        <p14:creationId xmlns:p14="http://schemas.microsoft.com/office/powerpoint/2010/main" val="11609038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6452"/>
            <a:ext cx="7886700" cy="688611"/>
          </a:xfrm>
        </p:spPr>
        <p:txBody>
          <a:bodyPr>
            <a:normAutofit fontScale="90000"/>
          </a:bodyPr>
          <a:lstStyle/>
          <a:p>
            <a:pPr algn="ctr"/>
            <a:r>
              <a:rPr lang="en-GB" b="1" dirty="0" smtClean="0">
                <a:solidFill>
                  <a:srgbClr val="C00000"/>
                </a:solidFill>
              </a:rPr>
              <a:t>INTRODUCTION TO MISSIOLOGY</a:t>
            </a:r>
            <a:endParaRPr lang="en-GB" b="1" dirty="0">
              <a:solidFill>
                <a:srgbClr val="C00000"/>
              </a:solidFill>
            </a:endParaRPr>
          </a:p>
        </p:txBody>
      </p:sp>
      <p:sp>
        <p:nvSpPr>
          <p:cNvPr id="5" name="Content Placeholder 4"/>
          <p:cNvSpPr>
            <a:spLocks noGrp="1"/>
          </p:cNvSpPr>
          <p:nvPr>
            <p:ph idx="1"/>
          </p:nvPr>
        </p:nvSpPr>
        <p:spPr>
          <a:xfrm>
            <a:off x="278673" y="931816"/>
            <a:ext cx="8699863" cy="5808617"/>
          </a:xfrm>
        </p:spPr>
        <p:txBody>
          <a:bodyPr>
            <a:normAutofit fontScale="85000" lnSpcReduction="20000"/>
          </a:bodyPr>
          <a:lstStyle/>
          <a:p>
            <a:pPr marL="0" indent="0">
              <a:buNone/>
            </a:pPr>
            <a:r>
              <a:rPr lang="en-GB" b="1" dirty="0">
                <a:solidFill>
                  <a:srgbClr val="002060"/>
                </a:solidFill>
              </a:rPr>
              <a:t>A Christian minister is a person who in a peculiar sense is </a:t>
            </a:r>
            <a:r>
              <a:rPr lang="en-GB" b="1" i="1" dirty="0">
                <a:solidFill>
                  <a:srgbClr val="002060"/>
                </a:solidFill>
              </a:rPr>
              <a:t>not his own</a:t>
            </a:r>
            <a:r>
              <a:rPr lang="en-GB" b="1" dirty="0">
                <a:solidFill>
                  <a:srgbClr val="002060"/>
                </a:solidFill>
              </a:rPr>
              <a:t>; he is the </a:t>
            </a:r>
            <a:r>
              <a:rPr lang="en-GB" b="1" i="1" dirty="0">
                <a:solidFill>
                  <a:srgbClr val="002060"/>
                </a:solidFill>
              </a:rPr>
              <a:t>servant </a:t>
            </a:r>
            <a:r>
              <a:rPr lang="en-GB" b="1" dirty="0">
                <a:solidFill>
                  <a:srgbClr val="002060"/>
                </a:solidFill>
              </a:rPr>
              <a:t>of God, and therefore ought to be wholly devoted to him. </a:t>
            </a:r>
            <a:r>
              <a:rPr lang="en-GB" b="1" dirty="0">
                <a:solidFill>
                  <a:srgbClr val="FF0000"/>
                </a:solidFill>
              </a:rPr>
              <a:t>By entering on that sacred office he solemnly undertakes to be always engaged, as much as possible, in the Lord’s work, and not to </a:t>
            </a:r>
            <a:r>
              <a:rPr lang="en-GB" b="1" dirty="0" err="1">
                <a:solidFill>
                  <a:srgbClr val="FF0000"/>
                </a:solidFill>
              </a:rPr>
              <a:t>chuse</a:t>
            </a:r>
            <a:r>
              <a:rPr lang="en-GB" b="1" dirty="0">
                <a:solidFill>
                  <a:srgbClr val="FF0000"/>
                </a:solidFill>
              </a:rPr>
              <a:t> [</a:t>
            </a:r>
            <a:r>
              <a:rPr lang="en-GB" b="1" i="1" dirty="0">
                <a:solidFill>
                  <a:srgbClr val="FF0000"/>
                </a:solidFill>
              </a:rPr>
              <a:t>sic</a:t>
            </a:r>
            <a:r>
              <a:rPr lang="en-GB" b="1" dirty="0">
                <a:solidFill>
                  <a:srgbClr val="FF0000"/>
                </a:solidFill>
              </a:rPr>
              <a:t>] his own pleasure, or employment, or pursue the ministry as a something that is to </a:t>
            </a:r>
            <a:r>
              <a:rPr lang="en-GB" b="1" dirty="0" err="1">
                <a:solidFill>
                  <a:srgbClr val="FF0000"/>
                </a:solidFill>
              </a:rPr>
              <a:t>subserve</a:t>
            </a:r>
            <a:r>
              <a:rPr lang="en-GB" b="1" dirty="0">
                <a:solidFill>
                  <a:srgbClr val="FF0000"/>
                </a:solidFill>
              </a:rPr>
              <a:t> his own ends, or interests, or as a kind of bye-work. </a:t>
            </a:r>
            <a:r>
              <a:rPr lang="en-GB" b="1" dirty="0">
                <a:solidFill>
                  <a:srgbClr val="002060"/>
                </a:solidFill>
              </a:rPr>
              <a:t>He engages to go where God pleases, and to do, or endure what he sees fit to command, or call him to, in the exercise of his function. </a:t>
            </a:r>
            <a:r>
              <a:rPr lang="en-GB" b="1" dirty="0">
                <a:solidFill>
                  <a:srgbClr val="FF0000"/>
                </a:solidFill>
              </a:rPr>
              <a:t>He virtually bids farewell to friends, pleasures, and comforts, and stands in readiness to endure the greatest sufferings in the work of his Lord, and Master. </a:t>
            </a:r>
            <a:r>
              <a:rPr lang="en-GB" b="1" dirty="0">
                <a:solidFill>
                  <a:srgbClr val="002060"/>
                </a:solidFill>
              </a:rPr>
              <a:t>It is inconsistent for ministers to please themselves with thoughts of a numerous auditory, cordial friends, a civilized country, legal protection, affluence, splendour, or even a competency. </a:t>
            </a:r>
            <a:r>
              <a:rPr lang="en-GB" b="1" dirty="0">
                <a:solidFill>
                  <a:srgbClr val="FF0000"/>
                </a:solidFill>
              </a:rPr>
              <a:t>The flights, and hatred of men, and even pretended friends, gloomy prisons, and tortures, the society of barbarians of uncouth speech, miserable accommodations in wretched wildernesses, hunger, and thirst, nakedness, weariness, and painfulness, hard work, and but little worldly encouragement, should rather be the objects of their expectation.</a:t>
            </a:r>
          </a:p>
        </p:txBody>
      </p:sp>
    </p:spTree>
    <p:extLst>
      <p:ext uri="{BB962C8B-B14F-4D97-AF65-F5344CB8AC3E}">
        <p14:creationId xmlns:p14="http://schemas.microsoft.com/office/powerpoint/2010/main" val="471063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628650" y="1018903"/>
            <a:ext cx="8114756" cy="1430383"/>
          </a:xfrm>
        </p:spPr>
        <p:txBody>
          <a:bodyPr/>
          <a:lstStyle/>
          <a:p>
            <a:pPr marL="0" indent="0">
              <a:buNone/>
            </a:pPr>
            <a:r>
              <a:rPr lang="en-GB" b="1" dirty="0" smtClean="0">
                <a:solidFill>
                  <a:srgbClr val="FF0000"/>
                </a:solidFill>
              </a:rPr>
              <a:t>Arrived in India </a:t>
            </a:r>
            <a:r>
              <a:rPr lang="en-GB" b="1" dirty="0">
                <a:solidFill>
                  <a:srgbClr val="FF0000"/>
                </a:solidFill>
              </a:rPr>
              <a:t>11</a:t>
            </a:r>
            <a:r>
              <a:rPr lang="en-GB" b="1" baseline="30000" dirty="0">
                <a:solidFill>
                  <a:srgbClr val="FF0000"/>
                </a:solidFill>
              </a:rPr>
              <a:t>th</a:t>
            </a:r>
            <a:r>
              <a:rPr lang="en-GB" b="1" dirty="0">
                <a:solidFill>
                  <a:srgbClr val="FF0000"/>
                </a:solidFill>
              </a:rPr>
              <a:t> November </a:t>
            </a:r>
            <a:r>
              <a:rPr lang="en-GB" b="1" dirty="0" smtClean="0">
                <a:solidFill>
                  <a:srgbClr val="FF0000"/>
                </a:solidFill>
              </a:rPr>
              <a:t>1793. He was not permitted to act as a missionary in the territory ruled by the East India Company.</a:t>
            </a:r>
            <a:endParaRPr lang="en-GB" b="1" dirty="0">
              <a:solidFill>
                <a:srgbClr val="FF0000"/>
              </a:solidFill>
            </a:endParaRPr>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420286" y="2612573"/>
            <a:ext cx="6778834" cy="3796146"/>
          </a:xfrm>
        </p:spPr>
      </p:pic>
    </p:spTree>
    <p:extLst>
      <p:ext uri="{BB962C8B-B14F-4D97-AF65-F5344CB8AC3E}">
        <p14:creationId xmlns:p14="http://schemas.microsoft.com/office/powerpoint/2010/main" val="26133881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41396" y="1785258"/>
            <a:ext cx="2305515" cy="2791482"/>
          </a:xfrm>
        </p:spPr>
      </p:pic>
      <p:sp>
        <p:nvSpPr>
          <p:cNvPr id="4" name="Content Placeholder 3"/>
          <p:cNvSpPr>
            <a:spLocks noGrp="1"/>
          </p:cNvSpPr>
          <p:nvPr>
            <p:ph sz="half" idx="2"/>
          </p:nvPr>
        </p:nvSpPr>
        <p:spPr>
          <a:xfrm>
            <a:off x="3483429" y="1184366"/>
            <a:ext cx="5399314" cy="5408023"/>
          </a:xfrm>
        </p:spPr>
        <p:txBody>
          <a:bodyPr/>
          <a:lstStyle/>
          <a:p>
            <a:pPr marL="0" indent="0">
              <a:buNone/>
            </a:pPr>
            <a:r>
              <a:rPr lang="en-GB" b="1" dirty="0" smtClean="0">
                <a:solidFill>
                  <a:srgbClr val="002060"/>
                </a:solidFill>
              </a:rPr>
              <a:t>For some six years, Carey managed an indigo plant, and learned languages.</a:t>
            </a:r>
          </a:p>
          <a:p>
            <a:pPr marL="0" indent="0">
              <a:buNone/>
            </a:pPr>
            <a:r>
              <a:rPr lang="en-GB" b="1" dirty="0" smtClean="0">
                <a:solidFill>
                  <a:srgbClr val="FF0000"/>
                </a:solidFill>
              </a:rPr>
              <a:t>He began translating the New Testament into Bengali.</a:t>
            </a:r>
          </a:p>
          <a:p>
            <a:pPr marL="0" indent="0">
              <a:buNone/>
            </a:pPr>
            <a:r>
              <a:rPr lang="en-GB" b="1" dirty="0" smtClean="0">
                <a:solidFill>
                  <a:srgbClr val="002060"/>
                </a:solidFill>
              </a:rPr>
              <a:t>In 1800 he moved to </a:t>
            </a:r>
            <a:r>
              <a:rPr lang="en-GB" b="1" dirty="0" err="1" smtClean="0">
                <a:solidFill>
                  <a:srgbClr val="002060"/>
                </a:solidFill>
              </a:rPr>
              <a:t>Serampore</a:t>
            </a:r>
            <a:r>
              <a:rPr lang="en-GB" b="1" dirty="0" smtClean="0">
                <a:solidFill>
                  <a:srgbClr val="002060"/>
                </a:solidFill>
              </a:rPr>
              <a:t>, part of India ruled over by the Danes.</a:t>
            </a:r>
          </a:p>
          <a:p>
            <a:pPr marL="0" indent="0">
              <a:buNone/>
            </a:pPr>
            <a:r>
              <a:rPr lang="en-GB" b="1" dirty="0" smtClean="0">
                <a:solidFill>
                  <a:srgbClr val="FF0000"/>
                </a:solidFill>
              </a:rPr>
              <a:t>That year he gained his first Indian convert, Krishna Pal.</a:t>
            </a:r>
            <a:endParaRPr lang="en-GB" b="1" dirty="0">
              <a:solidFill>
                <a:srgbClr val="FF0000"/>
              </a:solidFill>
            </a:endParaRPr>
          </a:p>
        </p:txBody>
      </p:sp>
    </p:spTree>
    <p:extLst>
      <p:ext uri="{BB962C8B-B14F-4D97-AF65-F5344CB8AC3E}">
        <p14:creationId xmlns:p14="http://schemas.microsoft.com/office/powerpoint/2010/main" val="14920619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67920" y="1511482"/>
            <a:ext cx="3127878" cy="3344090"/>
          </a:xfrm>
        </p:spPr>
      </p:pic>
      <p:sp>
        <p:nvSpPr>
          <p:cNvPr id="4" name="Content Placeholder 3"/>
          <p:cNvSpPr>
            <a:spLocks noGrp="1"/>
          </p:cNvSpPr>
          <p:nvPr>
            <p:ph sz="half" idx="2"/>
          </p:nvPr>
        </p:nvSpPr>
        <p:spPr>
          <a:xfrm>
            <a:off x="4162697" y="1010194"/>
            <a:ext cx="4624252" cy="5564777"/>
          </a:xfrm>
        </p:spPr>
        <p:txBody>
          <a:bodyPr/>
          <a:lstStyle/>
          <a:p>
            <a:pPr marL="0" indent="0">
              <a:buNone/>
            </a:pPr>
            <a:r>
              <a:rPr lang="en-GB" b="1" dirty="0" smtClean="0">
                <a:solidFill>
                  <a:srgbClr val="FF0000"/>
                </a:solidFill>
              </a:rPr>
              <a:t>Carey had a variety of reactions to the Indians he met.</a:t>
            </a:r>
          </a:p>
          <a:p>
            <a:pPr marL="0" indent="0">
              <a:buNone/>
            </a:pPr>
            <a:r>
              <a:rPr lang="en-GB" b="1" dirty="0" smtClean="0">
                <a:solidFill>
                  <a:srgbClr val="002060"/>
                </a:solidFill>
              </a:rPr>
              <a:t>His first teacher was Ram </a:t>
            </a:r>
            <a:r>
              <a:rPr lang="en-GB" b="1" dirty="0" err="1" smtClean="0">
                <a:solidFill>
                  <a:srgbClr val="002060"/>
                </a:solidFill>
              </a:rPr>
              <a:t>Ram</a:t>
            </a:r>
            <a:r>
              <a:rPr lang="en-GB" b="1" dirty="0" smtClean="0">
                <a:solidFill>
                  <a:srgbClr val="002060"/>
                </a:solidFill>
              </a:rPr>
              <a:t> </a:t>
            </a:r>
            <a:r>
              <a:rPr lang="en-GB" b="1" dirty="0" err="1" smtClean="0">
                <a:solidFill>
                  <a:srgbClr val="002060"/>
                </a:solidFill>
              </a:rPr>
              <a:t>Basu</a:t>
            </a:r>
            <a:r>
              <a:rPr lang="en-GB" b="1" dirty="0" smtClean="0">
                <a:solidFill>
                  <a:srgbClr val="002060"/>
                </a:solidFill>
              </a:rPr>
              <a:t>, who did not convert, but helped Carey in translation and in explaining the Scriptures to others.</a:t>
            </a:r>
          </a:p>
          <a:p>
            <a:pPr marL="0" indent="0">
              <a:buNone/>
            </a:pPr>
            <a:r>
              <a:rPr lang="en-GB" b="1" dirty="0" smtClean="0">
                <a:solidFill>
                  <a:srgbClr val="FF0000"/>
                </a:solidFill>
              </a:rPr>
              <a:t>Carey </a:t>
            </a:r>
            <a:r>
              <a:rPr lang="en-GB" b="1" dirty="0" smtClean="0">
                <a:solidFill>
                  <a:srgbClr val="FF0000"/>
                </a:solidFill>
              </a:rPr>
              <a:t>was suspicious of Hindu beliefs, and campaigned against the burning of widows.</a:t>
            </a:r>
            <a:endParaRPr lang="en-GB" b="1" dirty="0">
              <a:solidFill>
                <a:srgbClr val="FF0000"/>
              </a:solidFill>
            </a:endParaRPr>
          </a:p>
        </p:txBody>
      </p:sp>
    </p:spTree>
    <p:extLst>
      <p:ext uri="{BB962C8B-B14F-4D97-AF65-F5344CB8AC3E}">
        <p14:creationId xmlns:p14="http://schemas.microsoft.com/office/powerpoint/2010/main" val="3397082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174171" y="1175656"/>
            <a:ext cx="4667250" cy="5259977"/>
          </a:xfrm>
        </p:spPr>
        <p:txBody>
          <a:bodyPr>
            <a:normAutofit fontScale="92500" lnSpcReduction="10000"/>
          </a:bodyPr>
          <a:lstStyle/>
          <a:p>
            <a:pPr marL="0" indent="0">
              <a:buNone/>
            </a:pPr>
            <a:r>
              <a:rPr lang="en-GB" b="1" dirty="0" err="1">
                <a:solidFill>
                  <a:srgbClr val="FF0000"/>
                </a:solidFill>
              </a:rPr>
              <a:t>Iñigo</a:t>
            </a:r>
            <a:r>
              <a:rPr lang="en-GB" b="1" dirty="0">
                <a:solidFill>
                  <a:srgbClr val="FF0000"/>
                </a:solidFill>
              </a:rPr>
              <a:t> </a:t>
            </a:r>
            <a:r>
              <a:rPr lang="en-GB" b="1" dirty="0" err="1">
                <a:solidFill>
                  <a:srgbClr val="FF0000"/>
                </a:solidFill>
              </a:rPr>
              <a:t>López</a:t>
            </a:r>
            <a:r>
              <a:rPr lang="en-GB" b="1" dirty="0">
                <a:solidFill>
                  <a:srgbClr val="FF0000"/>
                </a:solidFill>
              </a:rPr>
              <a:t> de Loyola </a:t>
            </a:r>
            <a:r>
              <a:rPr lang="en-GB" b="1" dirty="0" smtClean="0">
                <a:solidFill>
                  <a:srgbClr val="002060"/>
                </a:solidFill>
              </a:rPr>
              <a:t>born 1491 in Loyola in </a:t>
            </a:r>
            <a:r>
              <a:rPr lang="en-GB" b="1" dirty="0">
                <a:solidFill>
                  <a:srgbClr val="002060"/>
                </a:solidFill>
              </a:rPr>
              <a:t>the Province of </a:t>
            </a:r>
            <a:r>
              <a:rPr lang="en-GB" b="1" dirty="0" err="1">
                <a:solidFill>
                  <a:srgbClr val="002060"/>
                </a:solidFill>
              </a:rPr>
              <a:t>Guipúzcoa</a:t>
            </a:r>
            <a:r>
              <a:rPr lang="en-GB" b="1" dirty="0">
                <a:solidFill>
                  <a:srgbClr val="002060"/>
                </a:solidFill>
              </a:rPr>
              <a:t>, at that time a part of the Kingdom of </a:t>
            </a:r>
            <a:r>
              <a:rPr lang="en-GB" b="1" dirty="0" smtClean="0">
                <a:solidFill>
                  <a:srgbClr val="002060"/>
                </a:solidFill>
              </a:rPr>
              <a:t>Navarre. </a:t>
            </a:r>
          </a:p>
          <a:p>
            <a:pPr marL="0" indent="0">
              <a:buNone/>
            </a:pPr>
            <a:r>
              <a:rPr lang="en-GB" b="1" dirty="0" smtClean="0">
                <a:solidFill>
                  <a:srgbClr val="FF0000"/>
                </a:solidFill>
              </a:rPr>
              <a:t>Normal life of a younger son of a noble family.</a:t>
            </a:r>
          </a:p>
          <a:p>
            <a:pPr marL="0" indent="0">
              <a:buNone/>
            </a:pPr>
            <a:r>
              <a:rPr lang="en-GB" b="1" dirty="0" smtClean="0">
                <a:solidFill>
                  <a:srgbClr val="002060"/>
                </a:solidFill>
              </a:rPr>
              <a:t>Served </a:t>
            </a:r>
            <a:r>
              <a:rPr lang="en-GB" b="1" dirty="0">
                <a:solidFill>
                  <a:srgbClr val="002060"/>
                </a:solidFill>
              </a:rPr>
              <a:t>in various capacities in the court of the Viceroy of Navarre. </a:t>
            </a:r>
            <a:endParaRPr lang="en-GB" b="1" dirty="0" smtClean="0">
              <a:solidFill>
                <a:srgbClr val="002060"/>
              </a:solidFill>
            </a:endParaRPr>
          </a:p>
          <a:p>
            <a:pPr marL="0" indent="0">
              <a:buNone/>
            </a:pPr>
            <a:r>
              <a:rPr lang="en-GB" b="1" dirty="0" smtClean="0">
                <a:solidFill>
                  <a:srgbClr val="00B050"/>
                </a:solidFill>
              </a:rPr>
              <a:t>“</a:t>
            </a:r>
            <a:r>
              <a:rPr lang="en-GB" b="1" dirty="0">
                <a:solidFill>
                  <a:srgbClr val="00B050"/>
                </a:solidFill>
              </a:rPr>
              <a:t>Until the age of twenty-six he was a man given up to vanities of the world, and his chief delight used to be in the exercise of arms, with a great and vain desire to gain honour</a:t>
            </a:r>
            <a:r>
              <a:rPr lang="en-GB" b="1" dirty="0" smtClean="0">
                <a:solidFill>
                  <a:srgbClr val="00B050"/>
                </a:solidFill>
              </a:rPr>
              <a:t>”.</a:t>
            </a:r>
            <a:endParaRPr lang="en-GB" b="1" dirty="0">
              <a:solidFill>
                <a:srgbClr val="00B050"/>
              </a:solidFill>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79524" y="2490107"/>
            <a:ext cx="3580596" cy="2382724"/>
          </a:xfrm>
        </p:spPr>
      </p:pic>
    </p:spTree>
    <p:extLst>
      <p:ext uri="{BB962C8B-B14F-4D97-AF65-F5344CB8AC3E}">
        <p14:creationId xmlns:p14="http://schemas.microsoft.com/office/powerpoint/2010/main" val="10911881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776" y="129996"/>
            <a:ext cx="7886700" cy="697320"/>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5" name="Content Placeholder 4"/>
          <p:cNvSpPr>
            <a:spLocks noGrp="1"/>
          </p:cNvSpPr>
          <p:nvPr>
            <p:ph idx="1"/>
          </p:nvPr>
        </p:nvSpPr>
        <p:spPr>
          <a:xfrm>
            <a:off x="304800" y="1036320"/>
            <a:ext cx="8447314" cy="5425440"/>
          </a:xfrm>
        </p:spPr>
        <p:txBody>
          <a:bodyPr/>
          <a:lstStyle/>
          <a:p>
            <a:pPr marL="0" indent="0">
              <a:buNone/>
            </a:pPr>
            <a:r>
              <a:rPr lang="en-GB" b="1" dirty="0" smtClean="0">
                <a:solidFill>
                  <a:srgbClr val="FF0000"/>
                </a:solidFill>
              </a:rPr>
              <a:t>Carey was a man of his times. He suffered great personal stress (his first wife went mad, his second died still quite young, and he lost one of his sons in India to dysentery).</a:t>
            </a:r>
          </a:p>
          <a:p>
            <a:pPr marL="0" indent="0">
              <a:buNone/>
            </a:pPr>
            <a:r>
              <a:rPr lang="en-GB" b="1" dirty="0" smtClean="0">
                <a:solidFill>
                  <a:srgbClr val="002060"/>
                </a:solidFill>
              </a:rPr>
              <a:t>But he worked tirelessly in learning languages and translating the Bible, and at his best respected the people among whom he worked.</a:t>
            </a:r>
          </a:p>
          <a:p>
            <a:pPr marL="0" indent="0">
              <a:buNone/>
            </a:pPr>
            <a:r>
              <a:rPr lang="en-GB" b="1" dirty="0" smtClean="0">
                <a:solidFill>
                  <a:srgbClr val="FF0000"/>
                </a:solidFill>
              </a:rPr>
              <a:t>He was an important figure in Indian history, too, mainly for his scientific work.</a:t>
            </a:r>
          </a:p>
          <a:p>
            <a:pPr marL="0" indent="0">
              <a:buNone/>
            </a:pPr>
            <a:r>
              <a:rPr lang="en-GB" b="1" dirty="0" smtClean="0">
                <a:solidFill>
                  <a:srgbClr val="002060"/>
                </a:solidFill>
              </a:rPr>
              <a:t>At some levels, in terms of converts, he may not have been a successful missionary, but he was much loved and remained faithful to his call.</a:t>
            </a:r>
            <a:endParaRPr lang="en-GB" b="1" dirty="0">
              <a:solidFill>
                <a:srgbClr val="002060"/>
              </a:solidFill>
            </a:endParaRPr>
          </a:p>
        </p:txBody>
      </p:sp>
    </p:spTree>
    <p:extLst>
      <p:ext uri="{BB962C8B-B14F-4D97-AF65-F5344CB8AC3E}">
        <p14:creationId xmlns:p14="http://schemas.microsoft.com/office/powerpoint/2010/main" val="1629664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9281"/>
            <a:ext cx="7886700" cy="883382"/>
          </a:xfrm>
        </p:spPr>
        <p:txBody>
          <a:bodyPr/>
          <a:lstStyle/>
          <a:p>
            <a:pPr algn="ctr"/>
            <a:r>
              <a:rPr lang="en-GB" b="1" dirty="0">
                <a:solidFill>
                  <a:srgbClr val="C00000"/>
                </a:solidFill>
              </a:rPr>
              <a:t>INTRODUCTION TO MISSIOLOGY</a:t>
            </a:r>
            <a:endParaRPr lang="en-GB" dirty="0"/>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74886" y="1958189"/>
            <a:ext cx="2149352" cy="3386130"/>
          </a:xfrm>
        </p:spPr>
      </p:pic>
      <p:sp>
        <p:nvSpPr>
          <p:cNvPr id="5" name="Content Placeholder 4"/>
          <p:cNvSpPr>
            <a:spLocks noGrp="1"/>
          </p:cNvSpPr>
          <p:nvPr>
            <p:ph sz="half" idx="2"/>
          </p:nvPr>
        </p:nvSpPr>
        <p:spPr>
          <a:xfrm>
            <a:off x="4097215" y="1406769"/>
            <a:ext cx="4418135" cy="4770194"/>
          </a:xfrm>
        </p:spPr>
        <p:txBody>
          <a:bodyPr/>
          <a:lstStyle/>
          <a:p>
            <a:pPr marL="0" indent="0">
              <a:buNone/>
            </a:pPr>
            <a:r>
              <a:rPr lang="en-GB" b="1" dirty="0">
                <a:solidFill>
                  <a:srgbClr val="002060"/>
                </a:solidFill>
              </a:rPr>
              <a:t>Archimandrite </a:t>
            </a:r>
            <a:r>
              <a:rPr lang="en-GB" b="1" dirty="0" smtClean="0">
                <a:solidFill>
                  <a:srgbClr val="002060"/>
                </a:solidFill>
              </a:rPr>
              <a:t>Spiridon </a:t>
            </a:r>
            <a:r>
              <a:rPr lang="en-GB" b="1" dirty="0" err="1" smtClean="0">
                <a:solidFill>
                  <a:srgbClr val="002060"/>
                </a:solidFill>
              </a:rPr>
              <a:t>Kislyakov</a:t>
            </a:r>
            <a:endParaRPr lang="en-GB" b="1" dirty="0" smtClean="0">
              <a:solidFill>
                <a:srgbClr val="002060"/>
              </a:solidFill>
            </a:endParaRPr>
          </a:p>
          <a:p>
            <a:pPr marL="0" indent="0">
              <a:buNone/>
            </a:pPr>
            <a:r>
              <a:rPr lang="en-GB" b="1" dirty="0" smtClean="0">
                <a:solidFill>
                  <a:srgbClr val="FF0000"/>
                </a:solidFill>
              </a:rPr>
              <a:t>Born </a:t>
            </a:r>
            <a:r>
              <a:rPr lang="en-GB" b="1" dirty="0" err="1" smtClean="0">
                <a:solidFill>
                  <a:srgbClr val="FF0000"/>
                </a:solidFill>
              </a:rPr>
              <a:t>Georgii</a:t>
            </a:r>
            <a:r>
              <a:rPr lang="en-GB" b="1" dirty="0" smtClean="0">
                <a:solidFill>
                  <a:srgbClr val="FF0000"/>
                </a:solidFill>
              </a:rPr>
              <a:t> </a:t>
            </a:r>
            <a:r>
              <a:rPr lang="en-GB" b="1" dirty="0" err="1">
                <a:solidFill>
                  <a:srgbClr val="FF0000"/>
                </a:solidFill>
              </a:rPr>
              <a:t>Stepanovich</a:t>
            </a:r>
            <a:r>
              <a:rPr lang="en-GB" b="1" dirty="0">
                <a:solidFill>
                  <a:srgbClr val="FF0000"/>
                </a:solidFill>
              </a:rPr>
              <a:t> </a:t>
            </a:r>
            <a:r>
              <a:rPr lang="en-GB" b="1" dirty="0" err="1">
                <a:solidFill>
                  <a:srgbClr val="FF0000"/>
                </a:solidFill>
              </a:rPr>
              <a:t>Kislyakov</a:t>
            </a:r>
            <a:r>
              <a:rPr lang="en-GB" b="1" dirty="0">
                <a:solidFill>
                  <a:srgbClr val="FF0000"/>
                </a:solidFill>
              </a:rPr>
              <a:t> in </a:t>
            </a:r>
            <a:r>
              <a:rPr lang="en-GB" b="1" dirty="0" smtClean="0">
                <a:solidFill>
                  <a:srgbClr val="FF0000"/>
                </a:solidFill>
              </a:rPr>
              <a:t>1875</a:t>
            </a:r>
          </a:p>
          <a:p>
            <a:pPr marL="0" indent="0">
              <a:buNone/>
            </a:pPr>
            <a:r>
              <a:rPr lang="en-GB" b="1" dirty="0" smtClean="0">
                <a:solidFill>
                  <a:srgbClr val="002060"/>
                </a:solidFill>
              </a:rPr>
              <a:t>From </a:t>
            </a:r>
            <a:r>
              <a:rPr lang="en-GB" b="1" dirty="0">
                <a:solidFill>
                  <a:srgbClr val="002060"/>
                </a:solidFill>
              </a:rPr>
              <a:t>a small village called </a:t>
            </a:r>
            <a:r>
              <a:rPr lang="en-GB" b="1" dirty="0" err="1" smtClean="0">
                <a:solidFill>
                  <a:srgbClr val="002060"/>
                </a:solidFill>
              </a:rPr>
              <a:t>Kazinka</a:t>
            </a:r>
            <a:r>
              <a:rPr lang="en-GB" b="1" dirty="0">
                <a:solidFill>
                  <a:srgbClr val="002060"/>
                </a:solidFill>
              </a:rPr>
              <a:t>, </a:t>
            </a:r>
            <a:r>
              <a:rPr lang="en-GB" b="1" dirty="0" smtClean="0">
                <a:solidFill>
                  <a:srgbClr val="002060"/>
                </a:solidFill>
              </a:rPr>
              <a:t>roughly 75 kilometres (“four days on foot”) </a:t>
            </a:r>
            <a:r>
              <a:rPr lang="en-GB" b="1" dirty="0">
                <a:solidFill>
                  <a:srgbClr val="002060"/>
                </a:solidFill>
              </a:rPr>
              <a:t>from </a:t>
            </a:r>
            <a:r>
              <a:rPr lang="en-GB" b="1" dirty="0" err="1">
                <a:solidFill>
                  <a:srgbClr val="002060"/>
                </a:solidFill>
              </a:rPr>
              <a:t>Zadonsk</a:t>
            </a:r>
            <a:r>
              <a:rPr lang="en-GB" b="1" dirty="0">
                <a:solidFill>
                  <a:srgbClr val="002060"/>
                </a:solidFill>
              </a:rPr>
              <a:t>, in the province of </a:t>
            </a:r>
            <a:r>
              <a:rPr lang="en-GB" b="1" dirty="0" smtClean="0">
                <a:solidFill>
                  <a:srgbClr val="002060"/>
                </a:solidFill>
              </a:rPr>
              <a:t>Voronezh, in southern Russia.</a:t>
            </a:r>
            <a:endParaRPr lang="en-GB" b="1" dirty="0">
              <a:solidFill>
                <a:srgbClr val="002060"/>
              </a:solidFill>
            </a:endParaRPr>
          </a:p>
        </p:txBody>
      </p:sp>
    </p:spTree>
    <p:extLst>
      <p:ext uri="{BB962C8B-B14F-4D97-AF65-F5344CB8AC3E}">
        <p14:creationId xmlns:p14="http://schemas.microsoft.com/office/powerpoint/2010/main" val="31897190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normAutofit lnSpcReduction="10000"/>
          </a:bodyPr>
          <a:lstStyle/>
          <a:p>
            <a:pPr marL="0" indent="0">
              <a:buNone/>
            </a:pPr>
            <a:r>
              <a:rPr lang="en-GB" b="1" dirty="0" smtClean="0">
                <a:solidFill>
                  <a:srgbClr val="FF0000"/>
                </a:solidFill>
              </a:rPr>
              <a:t>As a young man, inspired by various figures, including some brothers in his village who gathered people together to read the Bible</a:t>
            </a:r>
          </a:p>
          <a:p>
            <a:pPr marL="0" indent="0">
              <a:buNone/>
            </a:pPr>
            <a:r>
              <a:rPr lang="en-GB" b="1" dirty="0" smtClean="0">
                <a:solidFill>
                  <a:srgbClr val="002060"/>
                </a:solidFill>
              </a:rPr>
              <a:t>Also a holy man called Simeon </a:t>
            </a:r>
            <a:r>
              <a:rPr lang="en-GB" b="1" dirty="0" err="1" smtClean="0">
                <a:solidFill>
                  <a:srgbClr val="002060"/>
                </a:solidFill>
              </a:rPr>
              <a:t>Samsonovitch</a:t>
            </a:r>
            <a:r>
              <a:rPr lang="en-GB" b="1" dirty="0" smtClean="0">
                <a:solidFill>
                  <a:srgbClr val="002060"/>
                </a:solidFill>
              </a:rPr>
              <a:t> who encouraged him in his life of prayer</a:t>
            </a:r>
          </a:p>
          <a:p>
            <a:pPr marL="0" indent="0">
              <a:buNone/>
            </a:pPr>
            <a:r>
              <a:rPr lang="en-GB" b="1" dirty="0" smtClean="0">
                <a:solidFill>
                  <a:srgbClr val="FF0000"/>
                </a:solidFill>
              </a:rPr>
              <a:t>Still in his teens, he embarked with Simeon on pilgrimages – first to </a:t>
            </a:r>
            <a:r>
              <a:rPr lang="en-GB" b="1" dirty="0" err="1" smtClean="0">
                <a:solidFill>
                  <a:srgbClr val="FF0000"/>
                </a:solidFill>
              </a:rPr>
              <a:t>Zadonsk</a:t>
            </a:r>
            <a:r>
              <a:rPr lang="en-GB" b="1" dirty="0" smtClean="0">
                <a:solidFill>
                  <a:srgbClr val="FF0000"/>
                </a:solidFill>
              </a:rPr>
              <a:t>, to the tomb of St </a:t>
            </a:r>
            <a:r>
              <a:rPr lang="en-GB" b="1" dirty="0" err="1" smtClean="0">
                <a:solidFill>
                  <a:srgbClr val="FF0000"/>
                </a:solidFill>
              </a:rPr>
              <a:t>Tikhon</a:t>
            </a:r>
            <a:r>
              <a:rPr lang="en-GB" b="1" dirty="0" smtClean="0">
                <a:solidFill>
                  <a:srgbClr val="FF0000"/>
                </a:solidFill>
              </a:rPr>
              <a:t>, then to Kiev.</a:t>
            </a:r>
          </a:p>
          <a:p>
            <a:pPr marL="0" indent="0">
              <a:buNone/>
            </a:pPr>
            <a:r>
              <a:rPr lang="en-GB" b="1" dirty="0" smtClean="0">
                <a:solidFill>
                  <a:srgbClr val="002060"/>
                </a:solidFill>
              </a:rPr>
              <a:t>Finally, still only in his early teens, he set off </a:t>
            </a:r>
            <a:r>
              <a:rPr lang="en-GB" b="1" dirty="0" err="1" smtClean="0">
                <a:solidFill>
                  <a:srgbClr val="002060"/>
                </a:solidFill>
              </a:rPr>
              <a:t>en</a:t>
            </a:r>
            <a:r>
              <a:rPr lang="en-GB" b="1" dirty="0" smtClean="0">
                <a:solidFill>
                  <a:srgbClr val="002060"/>
                </a:solidFill>
              </a:rPr>
              <a:t> route to Athos, via Odessa and Constantinople.</a:t>
            </a:r>
          </a:p>
          <a:p>
            <a:pPr marL="0" indent="0">
              <a:buNone/>
            </a:pPr>
            <a:r>
              <a:rPr lang="en-GB" b="1" dirty="0" smtClean="0">
                <a:solidFill>
                  <a:srgbClr val="FF0000"/>
                </a:solidFill>
              </a:rPr>
              <a:t>Already open to the other – he is happy to find that </a:t>
            </a:r>
            <a:r>
              <a:rPr lang="en-GB" b="1" dirty="0" err="1" smtClean="0">
                <a:solidFill>
                  <a:srgbClr val="FF0000"/>
                </a:solidFill>
              </a:rPr>
              <a:t>Hagia</a:t>
            </a:r>
            <a:r>
              <a:rPr lang="en-GB" b="1" dirty="0" smtClean="0">
                <a:solidFill>
                  <a:srgbClr val="FF0000"/>
                </a:solidFill>
              </a:rPr>
              <a:t> Sophia is still a place of God, even if now for Muslims.</a:t>
            </a:r>
            <a:endParaRPr lang="en-GB" b="1" dirty="0">
              <a:solidFill>
                <a:srgbClr val="FF0000"/>
              </a:solidFill>
            </a:endParaRPr>
          </a:p>
        </p:txBody>
      </p:sp>
    </p:spTree>
    <p:extLst>
      <p:ext uri="{BB962C8B-B14F-4D97-AF65-F5344CB8AC3E}">
        <p14:creationId xmlns:p14="http://schemas.microsoft.com/office/powerpoint/2010/main" val="27394380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6526"/>
            <a:ext cx="7886700" cy="751497"/>
          </a:xfrm>
        </p:spPr>
        <p:txBody>
          <a:bodyPr/>
          <a:lstStyle/>
          <a:p>
            <a:pPr algn="ctr"/>
            <a:r>
              <a:rPr lang="en-GB" b="1" dirty="0">
                <a:solidFill>
                  <a:srgbClr val="C00000"/>
                </a:solidFill>
              </a:rPr>
              <a:t>INTRODUCTION TO MISSIOLOGY</a:t>
            </a:r>
            <a:endParaRPr lang="en-GB" dirty="0"/>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710351" y="1033157"/>
            <a:ext cx="3072128" cy="1736420"/>
          </a:xfrm>
        </p:spPr>
      </p:pic>
      <p:sp>
        <p:nvSpPr>
          <p:cNvPr id="5" name="Content Placeholder 4"/>
          <p:cNvSpPr>
            <a:spLocks noGrp="1"/>
          </p:cNvSpPr>
          <p:nvPr>
            <p:ph sz="half" idx="2"/>
          </p:nvPr>
        </p:nvSpPr>
        <p:spPr>
          <a:xfrm>
            <a:off x="509954" y="2971800"/>
            <a:ext cx="8361484" cy="3437791"/>
          </a:xfrm>
        </p:spPr>
        <p:txBody>
          <a:bodyPr/>
          <a:lstStyle/>
          <a:p>
            <a:pPr marL="0" indent="0">
              <a:buNone/>
            </a:pPr>
            <a:r>
              <a:rPr lang="en-GB" b="1" dirty="0" smtClean="0">
                <a:solidFill>
                  <a:srgbClr val="FF0000"/>
                </a:solidFill>
              </a:rPr>
              <a:t>Spiridon spent some time on Athos, with a few years in Constantinople in between, where he was encouraged in his vocation by a conversation with some mullahs.</a:t>
            </a:r>
          </a:p>
          <a:p>
            <a:pPr marL="0" indent="0">
              <a:buNone/>
            </a:pPr>
            <a:r>
              <a:rPr lang="en-GB" b="1" dirty="0" smtClean="0">
                <a:solidFill>
                  <a:srgbClr val="002060"/>
                </a:solidFill>
              </a:rPr>
              <a:t>Despite his love of the monastic life, he was troubled by the nationalisms on Athos and the monks’ desire for money and eventually left.</a:t>
            </a:r>
          </a:p>
          <a:p>
            <a:pPr marL="0" indent="0">
              <a:buNone/>
            </a:pPr>
            <a:r>
              <a:rPr lang="en-GB" b="1" dirty="0" smtClean="0">
                <a:solidFill>
                  <a:srgbClr val="FF0000"/>
                </a:solidFill>
              </a:rPr>
              <a:t>Moved to St Petersburg (Petrograd).</a:t>
            </a:r>
            <a:endParaRPr lang="en-GB" b="1" dirty="0">
              <a:solidFill>
                <a:srgbClr val="FF0000"/>
              </a:solidFill>
            </a:endParaRPr>
          </a:p>
        </p:txBody>
      </p:sp>
    </p:spTree>
    <p:extLst>
      <p:ext uri="{BB962C8B-B14F-4D97-AF65-F5344CB8AC3E}">
        <p14:creationId xmlns:p14="http://schemas.microsoft.com/office/powerpoint/2010/main" val="32662833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lstStyle/>
          <a:p>
            <a:pPr marL="0" indent="0">
              <a:buNone/>
            </a:pPr>
            <a:r>
              <a:rPr lang="en-GB" sz="3000" b="1" dirty="0" smtClean="0">
                <a:solidFill>
                  <a:srgbClr val="002060"/>
                </a:solidFill>
              </a:rPr>
              <a:t>After many travels and adventures, and several episodes of falling in love and almost marrying, he ended up as a missionary in Siberia.</a:t>
            </a:r>
          </a:p>
          <a:p>
            <a:pPr marL="0" indent="0">
              <a:buNone/>
            </a:pPr>
            <a:r>
              <a:rPr lang="en-GB" sz="3000" b="1" dirty="0" smtClean="0">
                <a:solidFill>
                  <a:srgbClr val="FF0000"/>
                </a:solidFill>
              </a:rPr>
              <a:t>Encounters with Buddhists and Shamans, whom he treats with respect and whom he always considers very positively and whose critique of Christians, including missionaries, he recognises as just</a:t>
            </a:r>
          </a:p>
          <a:p>
            <a:pPr marL="0" indent="0">
              <a:buNone/>
            </a:pPr>
            <a:r>
              <a:rPr lang="en-GB" sz="3000" b="1" dirty="0" smtClean="0">
                <a:solidFill>
                  <a:srgbClr val="002060"/>
                </a:solidFill>
              </a:rPr>
              <a:t>He also worked </a:t>
            </a:r>
            <a:r>
              <a:rPr lang="en-GB" sz="3000" b="1" dirty="0">
                <a:solidFill>
                  <a:srgbClr val="002060"/>
                </a:solidFill>
              </a:rPr>
              <a:t>as a prison </a:t>
            </a:r>
            <a:r>
              <a:rPr lang="en-GB" sz="3000" b="1" dirty="0" smtClean="0">
                <a:solidFill>
                  <a:srgbClr val="002060"/>
                </a:solidFill>
              </a:rPr>
              <a:t>chaplain</a:t>
            </a:r>
          </a:p>
          <a:p>
            <a:pPr marL="0" indent="0">
              <a:buNone/>
            </a:pPr>
            <a:r>
              <a:rPr lang="en-GB" sz="3000" b="1" dirty="0" smtClean="0">
                <a:solidFill>
                  <a:srgbClr val="FF0000"/>
                </a:solidFill>
              </a:rPr>
              <a:t>In 1903 he was tonsured as a monk and ordained as a priest.</a:t>
            </a:r>
            <a:endParaRPr lang="en-GB" sz="3000" b="1" dirty="0">
              <a:solidFill>
                <a:srgbClr val="FF0000"/>
              </a:solidFill>
            </a:endParaRPr>
          </a:p>
          <a:p>
            <a:pPr marL="0" indent="0">
              <a:buNone/>
            </a:pPr>
            <a:endParaRPr lang="en-GB" dirty="0"/>
          </a:p>
        </p:txBody>
      </p:sp>
    </p:spTree>
    <p:extLst>
      <p:ext uri="{BB962C8B-B14F-4D97-AF65-F5344CB8AC3E}">
        <p14:creationId xmlns:p14="http://schemas.microsoft.com/office/powerpoint/2010/main" val="37116116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4979"/>
            <a:ext cx="7886700" cy="874589"/>
          </a:xfrm>
        </p:spPr>
        <p:txBody>
          <a:bodyPr/>
          <a:lstStyle/>
          <a:p>
            <a:pPr algn="ctr"/>
            <a:r>
              <a:rPr lang="en-GB" b="1" dirty="0">
                <a:solidFill>
                  <a:srgbClr val="C00000"/>
                </a:solidFill>
              </a:rPr>
              <a:t>INTRODUCTION TO MISSIOLOGY</a:t>
            </a:r>
            <a:endParaRPr lang="en-GB" dirty="0"/>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80964" y="1090246"/>
            <a:ext cx="3383280" cy="5326380"/>
          </a:xfrm>
        </p:spPr>
      </p:pic>
      <p:sp>
        <p:nvSpPr>
          <p:cNvPr id="6" name="Content Placeholder 5"/>
          <p:cNvSpPr>
            <a:spLocks noGrp="1"/>
          </p:cNvSpPr>
          <p:nvPr>
            <p:ph sz="half" idx="2"/>
          </p:nvPr>
        </p:nvSpPr>
        <p:spPr>
          <a:xfrm>
            <a:off x="4185139" y="1090246"/>
            <a:ext cx="4712676" cy="5460023"/>
          </a:xfrm>
        </p:spPr>
        <p:txBody>
          <a:bodyPr>
            <a:normAutofit fontScale="92500" lnSpcReduction="20000"/>
          </a:bodyPr>
          <a:lstStyle/>
          <a:p>
            <a:pPr marL="0" indent="0">
              <a:buNone/>
            </a:pPr>
            <a:r>
              <a:rPr lang="en-GB" b="1" dirty="0" smtClean="0">
                <a:solidFill>
                  <a:srgbClr val="FF0000"/>
                </a:solidFill>
              </a:rPr>
              <a:t>1904 – outbreak of Russo-Japanese War, ending in defeat for Russia: 1905: Revolution</a:t>
            </a:r>
          </a:p>
          <a:p>
            <a:pPr marL="0" indent="0">
              <a:buNone/>
            </a:pPr>
            <a:r>
              <a:rPr lang="en-GB" b="1" dirty="0" smtClean="0">
                <a:solidFill>
                  <a:srgbClr val="002060"/>
                </a:solidFill>
              </a:rPr>
              <a:t>“I </a:t>
            </a:r>
            <a:r>
              <a:rPr lang="en-GB" b="1" dirty="0">
                <a:solidFill>
                  <a:srgbClr val="002060"/>
                </a:solidFill>
              </a:rPr>
              <a:t>was just beginning to open my eyes to the realities of war, of the State, of nationality, of swearing oaths, but these were only the first glimmers of the awakening of my conscience. ... Instead of the absolute Christian law – the Sermon on the Mount – I was presented with </a:t>
            </a:r>
            <a:r>
              <a:rPr lang="en-GB" b="1" dirty="0" err="1">
                <a:solidFill>
                  <a:srgbClr val="002060"/>
                </a:solidFill>
              </a:rPr>
              <a:t>Sergius</a:t>
            </a:r>
            <a:r>
              <a:rPr lang="en-GB" b="1" dirty="0">
                <a:solidFill>
                  <a:srgbClr val="002060"/>
                </a:solidFill>
              </a:rPr>
              <a:t> of </a:t>
            </a:r>
            <a:r>
              <a:rPr lang="en-GB" b="1" dirty="0" err="1">
                <a:solidFill>
                  <a:srgbClr val="002060"/>
                </a:solidFill>
              </a:rPr>
              <a:t>Radonezh</a:t>
            </a:r>
            <a:r>
              <a:rPr lang="en-GB" b="1" dirty="0">
                <a:solidFill>
                  <a:srgbClr val="002060"/>
                </a:solidFill>
              </a:rPr>
              <a:t> blessing his monks to go and fight the Tatars, and an incalculable number of saints in Russia, Greece and other Christian countries, who also blessed those who went to war</a:t>
            </a:r>
            <a:r>
              <a:rPr lang="en-GB" b="1" dirty="0" smtClean="0">
                <a:solidFill>
                  <a:srgbClr val="002060"/>
                </a:solidFill>
              </a:rPr>
              <a:t>.”</a:t>
            </a:r>
            <a:endParaRPr lang="en-GB" b="1" dirty="0">
              <a:solidFill>
                <a:srgbClr val="002060"/>
              </a:solidFill>
            </a:endParaRPr>
          </a:p>
        </p:txBody>
      </p:sp>
    </p:spTree>
    <p:extLst>
      <p:ext uri="{BB962C8B-B14F-4D97-AF65-F5344CB8AC3E}">
        <p14:creationId xmlns:p14="http://schemas.microsoft.com/office/powerpoint/2010/main" val="19474803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normAutofit/>
          </a:bodyPr>
          <a:lstStyle/>
          <a:p>
            <a:pPr marL="0" indent="0">
              <a:buNone/>
            </a:pPr>
            <a:r>
              <a:rPr lang="en-GB" b="1" dirty="0" smtClean="0">
                <a:solidFill>
                  <a:srgbClr val="002060"/>
                </a:solidFill>
              </a:rPr>
              <a:t>Spiridon never nationalist, but </a:t>
            </a:r>
            <a:r>
              <a:rPr lang="en-GB" b="1" dirty="0">
                <a:solidFill>
                  <a:srgbClr val="002060"/>
                </a:solidFill>
              </a:rPr>
              <a:t>first inclinations were to support military </a:t>
            </a:r>
            <a:r>
              <a:rPr lang="en-GB" b="1" dirty="0" smtClean="0">
                <a:solidFill>
                  <a:srgbClr val="002060"/>
                </a:solidFill>
              </a:rPr>
              <a:t>action.</a:t>
            </a:r>
          </a:p>
          <a:p>
            <a:pPr marL="0" indent="0">
              <a:buNone/>
            </a:pPr>
            <a:r>
              <a:rPr lang="en-GB" b="1" dirty="0" smtClean="0">
                <a:solidFill>
                  <a:srgbClr val="FF0000"/>
                </a:solidFill>
              </a:rPr>
              <a:t>Followed by resentment</a:t>
            </a:r>
            <a:r>
              <a:rPr lang="en-GB" b="1" dirty="0">
                <a:solidFill>
                  <a:srgbClr val="FF0000"/>
                </a:solidFill>
              </a:rPr>
              <a:t>, both towards Christ, for “his indifference to the fratricidal struggles of humankind,”, but even more towards the church. </a:t>
            </a:r>
            <a:endParaRPr lang="en-GB" b="1" dirty="0" smtClean="0">
              <a:solidFill>
                <a:srgbClr val="FF0000"/>
              </a:solidFill>
            </a:endParaRPr>
          </a:p>
          <a:p>
            <a:pPr marL="0" indent="0">
              <a:buNone/>
            </a:pPr>
            <a:r>
              <a:rPr lang="en-GB" b="1" dirty="0" smtClean="0">
                <a:solidFill>
                  <a:srgbClr val="002060"/>
                </a:solidFill>
              </a:rPr>
              <a:t>“</a:t>
            </a:r>
            <a:r>
              <a:rPr lang="en-GB" b="1" dirty="0">
                <a:solidFill>
                  <a:srgbClr val="002060"/>
                </a:solidFill>
              </a:rPr>
              <a:t>From the day it had fraternised with the State it had distanced itself from its Founder”, to such an extent that today “it can do without Christ, reckoning that it can easily replace him with popes, patriarchs, metropolitans, archbishops, bishops and all the ecclesial hierarchy”. </a:t>
            </a:r>
          </a:p>
          <a:p>
            <a:pPr marL="0" indent="0">
              <a:buNone/>
            </a:pPr>
            <a:endParaRPr lang="en-GB" dirty="0"/>
          </a:p>
        </p:txBody>
      </p:sp>
    </p:spTree>
    <p:extLst>
      <p:ext uri="{BB962C8B-B14F-4D97-AF65-F5344CB8AC3E}">
        <p14:creationId xmlns:p14="http://schemas.microsoft.com/office/powerpoint/2010/main" val="11382768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normAutofit fontScale="92500" lnSpcReduction="10000"/>
          </a:bodyPr>
          <a:lstStyle/>
          <a:p>
            <a:pPr marL="0" indent="0">
              <a:buNone/>
            </a:pPr>
            <a:r>
              <a:rPr lang="en-GB" b="1" dirty="0" smtClean="0">
                <a:solidFill>
                  <a:srgbClr val="FF0000"/>
                </a:solidFill>
              </a:rPr>
              <a:t>Shortly </a:t>
            </a:r>
            <a:r>
              <a:rPr lang="en-GB" b="1" dirty="0">
                <a:solidFill>
                  <a:srgbClr val="FF0000"/>
                </a:solidFill>
              </a:rPr>
              <a:t>after the outbreak of </a:t>
            </a:r>
            <a:r>
              <a:rPr lang="en-GB" b="1" dirty="0" smtClean="0">
                <a:solidFill>
                  <a:srgbClr val="FF0000"/>
                </a:solidFill>
              </a:rPr>
              <a:t>World War I, concluded a sermon, saying </a:t>
            </a:r>
            <a:r>
              <a:rPr lang="en-GB" b="1" dirty="0">
                <a:solidFill>
                  <a:srgbClr val="FF0000"/>
                </a:solidFill>
              </a:rPr>
              <a:t>that “as long as Christians wage war, they have no right to call themselves Christian”. </a:t>
            </a:r>
            <a:endParaRPr lang="en-GB" b="1" dirty="0" smtClean="0">
              <a:solidFill>
                <a:srgbClr val="FF0000"/>
              </a:solidFill>
            </a:endParaRPr>
          </a:p>
          <a:p>
            <a:pPr marL="0" indent="0">
              <a:buNone/>
            </a:pPr>
            <a:r>
              <a:rPr lang="en-GB" b="1" dirty="0" smtClean="0">
                <a:solidFill>
                  <a:srgbClr val="002060"/>
                </a:solidFill>
              </a:rPr>
              <a:t>Reported </a:t>
            </a:r>
            <a:r>
              <a:rPr lang="en-GB" b="1" dirty="0">
                <a:solidFill>
                  <a:srgbClr val="002060"/>
                </a:solidFill>
              </a:rPr>
              <a:t>to his Archbishop, </a:t>
            </a:r>
            <a:r>
              <a:rPr lang="en-GB" b="1" dirty="0" err="1">
                <a:solidFill>
                  <a:srgbClr val="002060"/>
                </a:solidFill>
              </a:rPr>
              <a:t>Nazarii</a:t>
            </a:r>
            <a:r>
              <a:rPr lang="en-GB" b="1" dirty="0">
                <a:solidFill>
                  <a:srgbClr val="002060"/>
                </a:solidFill>
              </a:rPr>
              <a:t> </a:t>
            </a:r>
            <a:r>
              <a:rPr lang="en-GB" b="1" dirty="0" err="1">
                <a:solidFill>
                  <a:srgbClr val="002060"/>
                </a:solidFill>
              </a:rPr>
              <a:t>Kirillov</a:t>
            </a:r>
            <a:r>
              <a:rPr lang="en-GB" b="1" dirty="0">
                <a:solidFill>
                  <a:srgbClr val="002060"/>
                </a:solidFill>
              </a:rPr>
              <a:t> (1850–1928), who summoned Spiridon </a:t>
            </a:r>
            <a:r>
              <a:rPr lang="en-GB" b="1" dirty="0" smtClean="0">
                <a:solidFill>
                  <a:srgbClr val="002060"/>
                </a:solidFill>
              </a:rPr>
              <a:t>and </a:t>
            </a:r>
            <a:r>
              <a:rPr lang="en-GB" b="1" dirty="0">
                <a:solidFill>
                  <a:srgbClr val="002060"/>
                </a:solidFill>
              </a:rPr>
              <a:t>told him that “the current war is a holy war … All teaching that condemns the war is inspired by Tolstoy”. </a:t>
            </a:r>
            <a:endParaRPr lang="en-GB" b="1" dirty="0" smtClean="0">
              <a:solidFill>
                <a:srgbClr val="002060"/>
              </a:solidFill>
            </a:endParaRPr>
          </a:p>
          <a:p>
            <a:pPr marL="0" indent="0">
              <a:buNone/>
            </a:pPr>
            <a:r>
              <a:rPr lang="en-GB" b="1" dirty="0" smtClean="0">
                <a:solidFill>
                  <a:srgbClr val="FF0000"/>
                </a:solidFill>
              </a:rPr>
              <a:t>Spiridon was </a:t>
            </a:r>
            <a:r>
              <a:rPr lang="en-GB" b="1" dirty="0">
                <a:solidFill>
                  <a:srgbClr val="FF0000"/>
                </a:solidFill>
              </a:rPr>
              <a:t>convinced that “war is integral evil”, but on the other hand he saw how the church blessed the war with the Cross and the gospel, how preachers drew on biblical texts to show it was holy. </a:t>
            </a:r>
            <a:endParaRPr lang="en-GB" b="1" dirty="0" smtClean="0">
              <a:solidFill>
                <a:srgbClr val="FF0000"/>
              </a:solidFill>
            </a:endParaRPr>
          </a:p>
          <a:p>
            <a:pPr marL="0" indent="0">
              <a:buNone/>
            </a:pPr>
            <a:r>
              <a:rPr lang="en-GB" b="1" dirty="0" smtClean="0">
                <a:solidFill>
                  <a:srgbClr val="002060"/>
                </a:solidFill>
              </a:rPr>
              <a:t>In </a:t>
            </a:r>
            <a:r>
              <a:rPr lang="en-GB" b="1" dirty="0">
                <a:solidFill>
                  <a:srgbClr val="002060"/>
                </a:solidFill>
              </a:rPr>
              <a:t>the end, a fellow monk advised him to go the front, where he would see for himself whether the war was of God or the devil</a:t>
            </a:r>
            <a:r>
              <a:rPr lang="en-GB" b="1" dirty="0" smtClean="0">
                <a:solidFill>
                  <a:srgbClr val="002060"/>
                </a:solidFill>
              </a:rPr>
              <a:t>.</a:t>
            </a:r>
            <a:endParaRPr lang="en-GB" b="1" dirty="0">
              <a:solidFill>
                <a:srgbClr val="002060"/>
              </a:solidFill>
            </a:endParaRPr>
          </a:p>
        </p:txBody>
      </p:sp>
    </p:spTree>
    <p:extLst>
      <p:ext uri="{BB962C8B-B14F-4D97-AF65-F5344CB8AC3E}">
        <p14:creationId xmlns:p14="http://schemas.microsoft.com/office/powerpoint/2010/main" val="21786948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normAutofit fontScale="92500" lnSpcReduction="20000"/>
          </a:bodyPr>
          <a:lstStyle/>
          <a:p>
            <a:pPr marL="0" indent="0">
              <a:buNone/>
            </a:pPr>
            <a:r>
              <a:rPr lang="en-GB" b="1" dirty="0" smtClean="0">
                <a:solidFill>
                  <a:srgbClr val="002060"/>
                </a:solidFill>
              </a:rPr>
              <a:t>Worked on south-western front </a:t>
            </a:r>
            <a:r>
              <a:rPr lang="en-GB" b="1" dirty="0">
                <a:solidFill>
                  <a:srgbClr val="002060"/>
                </a:solidFill>
              </a:rPr>
              <a:t>as chaplain in two field hospitals and a private hospital, and he even came to think that he was accomplishing God’s work. </a:t>
            </a:r>
            <a:endParaRPr lang="en-GB" b="1" dirty="0" smtClean="0">
              <a:solidFill>
                <a:srgbClr val="002060"/>
              </a:solidFill>
            </a:endParaRPr>
          </a:p>
          <a:p>
            <a:pPr marL="0" indent="0">
              <a:buNone/>
            </a:pPr>
            <a:r>
              <a:rPr lang="en-GB" b="1" dirty="0" smtClean="0">
                <a:solidFill>
                  <a:srgbClr val="FF0000"/>
                </a:solidFill>
              </a:rPr>
              <a:t>At the </a:t>
            </a:r>
            <a:r>
              <a:rPr lang="en-GB" b="1" dirty="0">
                <a:solidFill>
                  <a:srgbClr val="FF0000"/>
                </a:solidFill>
              </a:rPr>
              <a:t>same time he felt lost, </a:t>
            </a:r>
            <a:r>
              <a:rPr lang="en-GB" b="1" dirty="0" smtClean="0">
                <a:solidFill>
                  <a:srgbClr val="FF0000"/>
                </a:solidFill>
              </a:rPr>
              <a:t>even </a:t>
            </a:r>
            <a:r>
              <a:rPr lang="en-GB" b="1" dirty="0">
                <a:solidFill>
                  <a:srgbClr val="FF0000"/>
                </a:solidFill>
              </a:rPr>
              <a:t>more </a:t>
            </a:r>
            <a:r>
              <a:rPr lang="en-GB" b="1" dirty="0" smtClean="0">
                <a:solidFill>
                  <a:srgbClr val="FF0000"/>
                </a:solidFill>
              </a:rPr>
              <a:t>when appointed </a:t>
            </a:r>
            <a:r>
              <a:rPr lang="en-GB" b="1" dirty="0">
                <a:solidFill>
                  <a:srgbClr val="FF0000"/>
                </a:solidFill>
              </a:rPr>
              <a:t>as chaplain to troops going to war. </a:t>
            </a:r>
            <a:endParaRPr lang="en-GB" b="1" dirty="0" smtClean="0">
              <a:solidFill>
                <a:srgbClr val="FF0000"/>
              </a:solidFill>
            </a:endParaRPr>
          </a:p>
          <a:p>
            <a:pPr marL="0" indent="0">
              <a:buNone/>
            </a:pPr>
            <a:r>
              <a:rPr lang="en-GB" b="1" dirty="0" smtClean="0">
                <a:solidFill>
                  <a:srgbClr val="002060"/>
                </a:solidFill>
              </a:rPr>
              <a:t>He </a:t>
            </a:r>
            <a:r>
              <a:rPr lang="en-GB" b="1" dirty="0">
                <a:solidFill>
                  <a:srgbClr val="002060"/>
                </a:solidFill>
              </a:rPr>
              <a:t>recalls how, after the liturgy and his sermon, the soldiers would “leave the church filled with fury like wild beasts, breathing out hatred against the Germans”. </a:t>
            </a:r>
            <a:endParaRPr lang="en-GB" b="1" dirty="0" smtClean="0">
              <a:solidFill>
                <a:srgbClr val="002060"/>
              </a:solidFill>
            </a:endParaRPr>
          </a:p>
          <a:p>
            <a:pPr marL="0" indent="0">
              <a:buNone/>
            </a:pPr>
            <a:r>
              <a:rPr lang="en-GB" b="1" dirty="0" smtClean="0">
                <a:solidFill>
                  <a:srgbClr val="FF0000"/>
                </a:solidFill>
              </a:rPr>
              <a:t>One </a:t>
            </a:r>
            <a:r>
              <a:rPr lang="en-GB" b="1" dirty="0">
                <a:solidFill>
                  <a:srgbClr val="FF0000"/>
                </a:solidFill>
              </a:rPr>
              <a:t>day, after the liturgy and receiving Holy Communion, a young soldier came to him and asked</a:t>
            </a:r>
          </a:p>
          <a:p>
            <a:pPr marL="0" indent="0">
              <a:buNone/>
            </a:pPr>
            <a:r>
              <a:rPr lang="en-GB" b="1" dirty="0">
                <a:solidFill>
                  <a:srgbClr val="002060"/>
                </a:solidFill>
              </a:rPr>
              <a:t>"Father, how can I go back to my post after taking communion? I have received Christ Himself within me, I have united myself with the God of Christians, so how can I now go and kill other men? The image of Christ on my face will command the killing and if it is my turn to be killed, then Christ Himself will be killed at the same time as I am. What am I to do now?" </a:t>
            </a:r>
          </a:p>
          <a:p>
            <a:endParaRPr lang="en-GB" dirty="0" smtClean="0"/>
          </a:p>
        </p:txBody>
      </p:sp>
    </p:spTree>
    <p:extLst>
      <p:ext uri="{BB962C8B-B14F-4D97-AF65-F5344CB8AC3E}">
        <p14:creationId xmlns:p14="http://schemas.microsoft.com/office/powerpoint/2010/main" val="33186522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6274"/>
            <a:ext cx="7886700" cy="698743"/>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sz="half" idx="1"/>
          </p:nvPr>
        </p:nvSpPr>
        <p:spPr>
          <a:xfrm>
            <a:off x="483577" y="1125415"/>
            <a:ext cx="8361485" cy="3042139"/>
          </a:xfrm>
        </p:spPr>
        <p:txBody>
          <a:bodyPr>
            <a:normAutofit lnSpcReduction="10000"/>
          </a:bodyPr>
          <a:lstStyle/>
          <a:p>
            <a:pPr marL="0" indent="0">
              <a:buNone/>
            </a:pPr>
            <a:r>
              <a:rPr lang="en-GB" b="1" dirty="0">
                <a:solidFill>
                  <a:srgbClr val="FF0000"/>
                </a:solidFill>
              </a:rPr>
              <a:t>Spiridon found himself unable to answer. When later another soldier asked if it was a sin to bear arms, he replied that it was a terrible sin. </a:t>
            </a:r>
            <a:endParaRPr lang="en-GB" b="1" dirty="0" smtClean="0">
              <a:solidFill>
                <a:srgbClr val="FF0000"/>
              </a:solidFill>
            </a:endParaRPr>
          </a:p>
          <a:p>
            <a:pPr marL="0" indent="0">
              <a:buNone/>
            </a:pPr>
            <a:r>
              <a:rPr lang="en-GB" b="1" dirty="0" smtClean="0">
                <a:solidFill>
                  <a:srgbClr val="002060"/>
                </a:solidFill>
              </a:rPr>
              <a:t>“‘</a:t>
            </a:r>
            <a:r>
              <a:rPr lang="en-GB" b="1" dirty="0">
                <a:solidFill>
                  <a:srgbClr val="002060"/>
                </a:solidFill>
              </a:rPr>
              <a:t>A sin?’, said the soldier, ‘but then why send us into battle? Why do you pastors bless war in the name of the Christian God and send us off to die in the scrapyard? How can we believe you? Where is the truth in you?’”</a:t>
            </a:r>
          </a:p>
          <a:p>
            <a:pPr marL="0" indent="0">
              <a:buNone/>
            </a:pPr>
            <a:endParaRPr lang="en-GB"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050931" y="4417952"/>
            <a:ext cx="3719146" cy="2390880"/>
          </a:xfrm>
        </p:spPr>
      </p:pic>
    </p:spTree>
    <p:extLst>
      <p:ext uri="{BB962C8B-B14F-4D97-AF65-F5344CB8AC3E}">
        <p14:creationId xmlns:p14="http://schemas.microsoft.com/office/powerpoint/2010/main" val="2949505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113211" y="1201782"/>
            <a:ext cx="4401639" cy="5347063"/>
          </a:xfrm>
        </p:spPr>
        <p:txBody>
          <a:bodyPr/>
          <a:lstStyle/>
          <a:p>
            <a:pPr marL="0" indent="0">
              <a:buNone/>
            </a:pPr>
            <a:r>
              <a:rPr lang="en-GB" b="1" dirty="0" smtClean="0">
                <a:solidFill>
                  <a:srgbClr val="FF0000"/>
                </a:solidFill>
              </a:rPr>
              <a:t>1521 – leg broken during siege of Pamplona</a:t>
            </a:r>
          </a:p>
          <a:p>
            <a:pPr marL="0" indent="0">
              <a:buNone/>
            </a:pPr>
            <a:r>
              <a:rPr lang="en-GB" b="1" dirty="0" smtClean="0">
                <a:solidFill>
                  <a:srgbClr val="002060"/>
                </a:solidFill>
              </a:rPr>
              <a:t>Came close to death, and then had the leg re-broken</a:t>
            </a:r>
          </a:p>
          <a:p>
            <a:pPr marL="0" indent="0">
              <a:buNone/>
            </a:pPr>
            <a:r>
              <a:rPr lang="en-GB" b="1" dirty="0" smtClean="0">
                <a:solidFill>
                  <a:srgbClr val="FF0000"/>
                </a:solidFill>
              </a:rPr>
              <a:t>While recuperating, he read the only two books in the castle, a </a:t>
            </a:r>
            <a:r>
              <a:rPr lang="en-GB" b="1" i="1" dirty="0" smtClean="0">
                <a:solidFill>
                  <a:srgbClr val="FF0000"/>
                </a:solidFill>
              </a:rPr>
              <a:t>Life of Christ</a:t>
            </a:r>
            <a:r>
              <a:rPr lang="en-GB" b="1" dirty="0" smtClean="0">
                <a:solidFill>
                  <a:srgbClr val="FF0000"/>
                </a:solidFill>
              </a:rPr>
              <a:t>, and a book on lives of the saints.</a:t>
            </a:r>
          </a:p>
          <a:p>
            <a:pPr marL="0" indent="0">
              <a:buNone/>
            </a:pPr>
            <a:r>
              <a:rPr lang="en-GB" b="1" dirty="0" smtClean="0">
                <a:solidFill>
                  <a:srgbClr val="002060"/>
                </a:solidFill>
              </a:rPr>
              <a:t>He dreamt of following them or serving a “certain lady”.</a:t>
            </a:r>
            <a:endParaRPr lang="en-GB" b="1" dirty="0">
              <a:solidFill>
                <a:srgbClr val="002060"/>
              </a:solidFill>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62561" y="1700893"/>
            <a:ext cx="4069237" cy="3048000"/>
          </a:xfrm>
        </p:spPr>
      </p:pic>
    </p:spTree>
    <p:extLst>
      <p:ext uri="{BB962C8B-B14F-4D97-AF65-F5344CB8AC3E}">
        <p14:creationId xmlns:p14="http://schemas.microsoft.com/office/powerpoint/2010/main" val="22915362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503985"/>
          </a:xfrm>
        </p:spPr>
        <p:txBody>
          <a:bodyPr>
            <a:normAutofit lnSpcReduction="10000"/>
          </a:bodyPr>
          <a:lstStyle/>
          <a:p>
            <a:pPr marL="0" indent="0">
              <a:buNone/>
            </a:pPr>
            <a:r>
              <a:rPr lang="en-GB" b="1" dirty="0" smtClean="0">
                <a:solidFill>
                  <a:srgbClr val="FF0000"/>
                </a:solidFill>
              </a:rPr>
              <a:t>“</a:t>
            </a:r>
            <a:r>
              <a:rPr lang="en-GB" b="1" dirty="0">
                <a:solidFill>
                  <a:srgbClr val="FF0000"/>
                </a:solidFill>
              </a:rPr>
              <a:t>as a pastor of the Church, servant at the altar of Christ, I should not only not become mixed up in war and not set Christians against each other through my sermons, but even more, I should passionately preach peace and mutual love between brothers and sisters and I should always be ready to suffer, even to death if necessary, in order to follow the precepts of Christ. These precepts are holy and </a:t>
            </a:r>
            <a:r>
              <a:rPr lang="en-GB" b="1" dirty="0" smtClean="0">
                <a:solidFill>
                  <a:srgbClr val="FF0000"/>
                </a:solidFill>
              </a:rPr>
              <a:t>etern</a:t>
            </a:r>
            <a:r>
              <a:rPr lang="en-GB" b="1" dirty="0">
                <a:solidFill>
                  <a:srgbClr val="FF0000"/>
                </a:solidFill>
              </a:rPr>
              <a:t>al peace and divine love without limits.”</a:t>
            </a:r>
          </a:p>
          <a:p>
            <a:pPr marL="0" indent="0">
              <a:buNone/>
            </a:pPr>
            <a:endParaRPr lang="en-GB" dirty="0" smtClean="0"/>
          </a:p>
          <a:p>
            <a:pPr marL="0" indent="0">
              <a:buNone/>
            </a:pPr>
            <a:r>
              <a:rPr lang="en-GB" b="1" dirty="0" smtClean="0">
                <a:solidFill>
                  <a:srgbClr val="002060"/>
                </a:solidFill>
              </a:rPr>
              <a:t>Spiridon: </a:t>
            </a:r>
            <a:r>
              <a:rPr lang="en-GB" b="1" dirty="0">
                <a:solidFill>
                  <a:srgbClr val="002060"/>
                </a:solidFill>
              </a:rPr>
              <a:t>there has never been a Church council or synod that has spoken about how to pass on to the people the moral teaching of the church as found in the Sermon on the Mount and that neither is the Sermon mentioned in the Symbol of </a:t>
            </a:r>
            <a:r>
              <a:rPr lang="en-GB" b="1" dirty="0" smtClean="0">
                <a:solidFill>
                  <a:srgbClr val="002060"/>
                </a:solidFill>
              </a:rPr>
              <a:t>Faith</a:t>
            </a:r>
            <a:endParaRPr lang="en-GB" b="1" dirty="0">
              <a:solidFill>
                <a:srgbClr val="002060"/>
              </a:solidFill>
            </a:endParaRPr>
          </a:p>
        </p:txBody>
      </p:sp>
    </p:spTree>
    <p:extLst>
      <p:ext uri="{BB962C8B-B14F-4D97-AF65-F5344CB8AC3E}">
        <p14:creationId xmlns:p14="http://schemas.microsoft.com/office/powerpoint/2010/main" val="28154630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lstStyle/>
          <a:p>
            <a:pPr marL="0" indent="0">
              <a:buNone/>
            </a:pPr>
            <a:r>
              <a:rPr lang="en-GB" b="1" dirty="0" smtClean="0">
                <a:solidFill>
                  <a:srgbClr val="FF0000"/>
                </a:solidFill>
              </a:rPr>
              <a:t>“Christ </a:t>
            </a:r>
            <a:r>
              <a:rPr lang="en-GB" b="1" dirty="0">
                <a:solidFill>
                  <a:srgbClr val="FF0000"/>
                </a:solidFill>
              </a:rPr>
              <a:t>demands to be served without the slightest reservation. In turn, civil government demands that Christians obey to the last drop of their blood. … In place of the kingdoms of this world, which possess innumerable armies and inhuman power, Christians are called to build up here below, by a conduct of holiness and peace, the new kingdom of the God of the universe. In the same way, political power requires believers, on pain of death, to reinforce the anti-Christian life of the government by subjugating more fragile peoples. ... I realised that in our time the Orthodox Church is a cog in the State </a:t>
            </a:r>
            <a:r>
              <a:rPr lang="en-GB" b="1" dirty="0" smtClean="0">
                <a:solidFill>
                  <a:srgbClr val="FF0000"/>
                </a:solidFill>
              </a:rPr>
              <a:t>machine.”</a:t>
            </a:r>
            <a:endParaRPr lang="en-GB" b="1" dirty="0">
              <a:solidFill>
                <a:srgbClr val="FF0000"/>
              </a:solidFill>
            </a:endParaRPr>
          </a:p>
        </p:txBody>
      </p:sp>
    </p:spTree>
    <p:extLst>
      <p:ext uri="{BB962C8B-B14F-4D97-AF65-F5344CB8AC3E}">
        <p14:creationId xmlns:p14="http://schemas.microsoft.com/office/powerpoint/2010/main" val="15892094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564"/>
            <a:ext cx="7886700" cy="681159"/>
          </a:xfrm>
        </p:spPr>
        <p:txBody>
          <a:bodyPr>
            <a:normAutofit fontScale="90000"/>
          </a:bodyPr>
          <a:lstStyle/>
          <a:p>
            <a:pPr algn="ctr"/>
            <a:r>
              <a:rPr lang="en-GB" b="1" dirty="0">
                <a:solidFill>
                  <a:srgbClr val="C00000"/>
                </a:solidFill>
              </a:rPr>
              <a:t>INTRODUCTION TO MISSIOLOGY</a:t>
            </a:r>
            <a:endParaRPr lang="en-GB"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13103" y="2417884"/>
            <a:ext cx="3381603" cy="2326543"/>
          </a:xfrm>
        </p:spPr>
      </p:pic>
      <p:sp>
        <p:nvSpPr>
          <p:cNvPr id="4" name="Content Placeholder 3"/>
          <p:cNvSpPr>
            <a:spLocks noGrp="1"/>
          </p:cNvSpPr>
          <p:nvPr>
            <p:ph sz="half" idx="2"/>
          </p:nvPr>
        </p:nvSpPr>
        <p:spPr>
          <a:xfrm>
            <a:off x="3930161" y="2233247"/>
            <a:ext cx="4870939" cy="3156438"/>
          </a:xfrm>
        </p:spPr>
        <p:txBody>
          <a:bodyPr/>
          <a:lstStyle/>
          <a:p>
            <a:pPr marL="0" indent="0">
              <a:buNone/>
            </a:pPr>
            <a:r>
              <a:rPr lang="en-GB" b="1" dirty="0">
                <a:solidFill>
                  <a:srgbClr val="002060"/>
                </a:solidFill>
              </a:rPr>
              <a:t>One day, visiting troops on the front, he saw a German aeroplane, painted with a black cross, and saw bombs being launched over the longitudinal of the cross. He reacted to this by recalling: </a:t>
            </a:r>
          </a:p>
          <a:p>
            <a:pPr marL="0" indent="0">
              <a:buNone/>
            </a:pPr>
            <a:endParaRPr lang="en-GB" dirty="0"/>
          </a:p>
        </p:txBody>
      </p:sp>
    </p:spTree>
    <p:extLst>
      <p:ext uri="{BB962C8B-B14F-4D97-AF65-F5344CB8AC3E}">
        <p14:creationId xmlns:p14="http://schemas.microsoft.com/office/powerpoint/2010/main" val="9325915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62904"/>
            <a:ext cx="7886700" cy="672366"/>
          </a:xfrm>
        </p:spPr>
        <p:txBody>
          <a:bodyPr>
            <a:normAutofit fontScale="90000"/>
          </a:bodyPr>
          <a:lstStyle/>
          <a:p>
            <a:pPr algn="ctr"/>
            <a:r>
              <a:rPr lang="en-GB" b="1" dirty="0">
                <a:solidFill>
                  <a:srgbClr val="C00000"/>
                </a:solidFill>
              </a:rPr>
              <a:t>INTRODUCTION TO MISSIOLOGY</a:t>
            </a:r>
            <a:endParaRPr lang="en-GB" dirty="0"/>
          </a:p>
        </p:txBody>
      </p:sp>
      <p:sp>
        <p:nvSpPr>
          <p:cNvPr id="3" name="Content Placeholder 2"/>
          <p:cNvSpPr>
            <a:spLocks noGrp="1"/>
          </p:cNvSpPr>
          <p:nvPr>
            <p:ph sz="half" idx="1"/>
          </p:nvPr>
        </p:nvSpPr>
        <p:spPr>
          <a:xfrm>
            <a:off x="263769" y="1143000"/>
            <a:ext cx="4448908" cy="5033963"/>
          </a:xfrm>
        </p:spPr>
        <p:txBody>
          <a:bodyPr>
            <a:normAutofit lnSpcReduction="10000"/>
          </a:bodyPr>
          <a:lstStyle/>
          <a:p>
            <a:pPr marL="0" indent="0">
              <a:buNone/>
            </a:pPr>
            <a:r>
              <a:rPr lang="en-GB" b="1" dirty="0" smtClean="0">
                <a:solidFill>
                  <a:srgbClr val="FF0000"/>
                </a:solidFill>
              </a:rPr>
              <a:t>“‘</a:t>
            </a:r>
            <a:r>
              <a:rPr lang="en-GB" b="1" dirty="0">
                <a:solidFill>
                  <a:srgbClr val="FF0000"/>
                </a:solidFill>
              </a:rPr>
              <a:t>By this sign you will triumph’: when I remembered these words, I almost fainted with horror, I was devastated. Since then, I have considered the State to be the worst enemy of Christ, the life of the Church to be a betrayal of Christ, a part of the clergy to be a caste which, from the Sanhedrin and Judas to the present day, has subjected Christ to a new Golgotha</a:t>
            </a:r>
            <a:r>
              <a:rPr lang="en-GB" b="1" dirty="0" smtClean="0">
                <a:solidFill>
                  <a:srgbClr val="FF0000"/>
                </a:solidFill>
              </a:rPr>
              <a:t>.”</a:t>
            </a:r>
            <a:endParaRPr lang="en-GB" b="1" dirty="0">
              <a:solidFill>
                <a:srgbClr val="FF0000"/>
              </a:solidFill>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93702" y="2391508"/>
            <a:ext cx="3492092" cy="2402559"/>
          </a:xfrm>
        </p:spPr>
      </p:pic>
    </p:spTree>
    <p:extLst>
      <p:ext uri="{BB962C8B-B14F-4D97-AF65-F5344CB8AC3E}">
        <p14:creationId xmlns:p14="http://schemas.microsoft.com/office/powerpoint/2010/main" val="21845598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101357"/>
            <a:ext cx="7886700" cy="663574"/>
          </a:xfrm>
        </p:spPr>
        <p:txBody>
          <a:bodyPr>
            <a:normAutofit fontScale="90000"/>
          </a:bodyPr>
          <a:lstStyle/>
          <a:p>
            <a:pPr algn="ctr"/>
            <a:r>
              <a:rPr lang="en-GB" b="1" dirty="0">
                <a:solidFill>
                  <a:srgbClr val="C00000"/>
                </a:solidFill>
              </a:rPr>
              <a:t>INTRODUCTION TO MISSIOLOGY</a:t>
            </a:r>
            <a:endParaRPr lang="en-GB" dirty="0"/>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71500" y="1529861"/>
            <a:ext cx="2860167" cy="4062046"/>
          </a:xfrm>
        </p:spPr>
      </p:pic>
      <p:sp>
        <p:nvSpPr>
          <p:cNvPr id="5" name="Content Placeholder 4"/>
          <p:cNvSpPr>
            <a:spLocks noGrp="1"/>
          </p:cNvSpPr>
          <p:nvPr>
            <p:ph sz="half" idx="2"/>
          </p:nvPr>
        </p:nvSpPr>
        <p:spPr>
          <a:xfrm>
            <a:off x="3956538" y="1090246"/>
            <a:ext cx="4853354" cy="5372099"/>
          </a:xfrm>
        </p:spPr>
        <p:txBody>
          <a:bodyPr>
            <a:normAutofit/>
          </a:bodyPr>
          <a:lstStyle/>
          <a:p>
            <a:pPr marL="0" indent="0">
              <a:buNone/>
            </a:pPr>
            <a:r>
              <a:rPr lang="en-GB" b="1" dirty="0">
                <a:solidFill>
                  <a:srgbClr val="002060"/>
                </a:solidFill>
              </a:rPr>
              <a:t>Convinced of the evil of war and of the evil of church support for the war, </a:t>
            </a:r>
            <a:r>
              <a:rPr lang="en-GB" b="1" dirty="0" smtClean="0">
                <a:solidFill>
                  <a:srgbClr val="002060"/>
                </a:solidFill>
              </a:rPr>
              <a:t>addressed </a:t>
            </a:r>
            <a:r>
              <a:rPr lang="en-GB" b="1" dirty="0">
                <a:solidFill>
                  <a:srgbClr val="002060"/>
                </a:solidFill>
              </a:rPr>
              <a:t>himself to the forthcoming Moscow Council, which would open in 1917. </a:t>
            </a:r>
            <a:r>
              <a:rPr lang="en-GB" b="1" dirty="0" smtClean="0">
                <a:solidFill>
                  <a:srgbClr val="002060"/>
                </a:solidFill>
              </a:rPr>
              <a:t>(“</a:t>
            </a:r>
            <a:r>
              <a:rPr lang="en-GB" b="1" dirty="0">
                <a:solidFill>
                  <a:srgbClr val="002060"/>
                </a:solidFill>
              </a:rPr>
              <a:t>A Priest’s Confession to the </a:t>
            </a:r>
            <a:r>
              <a:rPr lang="en-GB" b="1" dirty="0" smtClean="0">
                <a:solidFill>
                  <a:srgbClr val="002060"/>
                </a:solidFill>
              </a:rPr>
              <a:t>Church”).</a:t>
            </a:r>
            <a:endParaRPr lang="en-GB" b="1" dirty="0">
              <a:solidFill>
                <a:srgbClr val="002060"/>
              </a:solidFill>
            </a:endParaRPr>
          </a:p>
          <a:p>
            <a:pPr marL="0" indent="0">
              <a:buNone/>
            </a:pPr>
            <a:r>
              <a:rPr lang="en-GB" b="1" dirty="0" smtClean="0">
                <a:solidFill>
                  <a:srgbClr val="FF0000"/>
                </a:solidFill>
              </a:rPr>
              <a:t>The </a:t>
            </a:r>
            <a:r>
              <a:rPr lang="en-GB" b="1" dirty="0">
                <a:solidFill>
                  <a:srgbClr val="FF0000"/>
                </a:solidFill>
              </a:rPr>
              <a:t>church, </a:t>
            </a:r>
            <a:r>
              <a:rPr lang="en-GB" b="1" dirty="0" smtClean="0">
                <a:solidFill>
                  <a:srgbClr val="FF0000"/>
                </a:solidFill>
              </a:rPr>
              <a:t>he </a:t>
            </a:r>
            <a:r>
              <a:rPr lang="en-GB" b="1" dirty="0">
                <a:solidFill>
                  <a:srgbClr val="FF0000"/>
                </a:solidFill>
              </a:rPr>
              <a:t>said, “places above [the Sermon on the Mount] the veneration of idols, of relics, of the decrees of canon law and the apostolic succession”.</a:t>
            </a:r>
          </a:p>
        </p:txBody>
      </p:sp>
    </p:spTree>
    <p:extLst>
      <p:ext uri="{BB962C8B-B14F-4D97-AF65-F5344CB8AC3E}">
        <p14:creationId xmlns:p14="http://schemas.microsoft.com/office/powerpoint/2010/main" val="17913941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normAutofit/>
          </a:bodyPr>
          <a:lstStyle/>
          <a:p>
            <a:pPr marL="0" indent="0">
              <a:buNone/>
            </a:pPr>
            <a:r>
              <a:rPr lang="en-GB" b="1" dirty="0" smtClean="0">
                <a:solidFill>
                  <a:srgbClr val="002060"/>
                </a:solidFill>
              </a:rPr>
              <a:t>Church needs to beg forgiveness </a:t>
            </a:r>
            <a:r>
              <a:rPr lang="en-GB" b="1" dirty="0">
                <a:solidFill>
                  <a:srgbClr val="002060"/>
                </a:solidFill>
              </a:rPr>
              <a:t>of Russia for its </a:t>
            </a:r>
            <a:r>
              <a:rPr lang="en-GB" b="1" dirty="0" smtClean="0">
                <a:solidFill>
                  <a:srgbClr val="002060"/>
                </a:solidFill>
              </a:rPr>
              <a:t>failings:  </a:t>
            </a:r>
            <a:r>
              <a:rPr lang="en-GB" b="1" dirty="0">
                <a:solidFill>
                  <a:srgbClr val="002060"/>
                </a:solidFill>
              </a:rPr>
              <a:t>“Forgive us, holy and suffering Russia. From now on we want to become your authentic pastors, not the lackeys of power, transforming ourselves into faithful servants of the one heavenly and earthly King, Jesus Christ”.</a:t>
            </a:r>
            <a:r>
              <a:rPr lang="en-GB" dirty="0"/>
              <a:t> </a:t>
            </a:r>
            <a:endParaRPr lang="en-GB" dirty="0" smtClean="0"/>
          </a:p>
          <a:p>
            <a:pPr marL="0" indent="0">
              <a:buNone/>
            </a:pPr>
            <a:r>
              <a:rPr lang="en-GB" b="1" dirty="0" smtClean="0">
                <a:solidFill>
                  <a:srgbClr val="FF0000"/>
                </a:solidFill>
              </a:rPr>
              <a:t>But: </a:t>
            </a:r>
          </a:p>
          <a:p>
            <a:pPr marL="0" indent="0">
              <a:buNone/>
            </a:pPr>
            <a:r>
              <a:rPr lang="en-GB" b="1" dirty="0" smtClean="0">
                <a:solidFill>
                  <a:srgbClr val="002060"/>
                </a:solidFill>
              </a:rPr>
              <a:t>“</a:t>
            </a:r>
            <a:r>
              <a:rPr lang="en-GB" b="1" dirty="0">
                <a:solidFill>
                  <a:srgbClr val="002060"/>
                </a:solidFill>
              </a:rPr>
              <a:t>Alas! Not only does the Council not envisage repenting its former sins, but it has decided in the name of the whole Church to commit an unprecedented transgression; in the sea of blood of corpses and on the bones of its Orthodox children, it has resolved to preach ‘a quiet and peaceful life’ for the Church”.</a:t>
            </a:r>
          </a:p>
          <a:p>
            <a:pPr marL="0" indent="0">
              <a:buNone/>
            </a:pPr>
            <a:endParaRPr lang="en-GB" dirty="0"/>
          </a:p>
        </p:txBody>
      </p:sp>
    </p:spTree>
    <p:extLst>
      <p:ext uri="{BB962C8B-B14F-4D97-AF65-F5344CB8AC3E}">
        <p14:creationId xmlns:p14="http://schemas.microsoft.com/office/powerpoint/2010/main" val="22772791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normAutofit/>
          </a:bodyPr>
          <a:lstStyle/>
          <a:p>
            <a:pPr marL="0" indent="0">
              <a:buNone/>
            </a:pPr>
            <a:r>
              <a:rPr lang="en-GB" b="1" dirty="0">
                <a:solidFill>
                  <a:srgbClr val="FF0000"/>
                </a:solidFill>
              </a:rPr>
              <a:t>“As bearers of the image and likeness of God, human beings are not answerable to Caesar but to God alone</a:t>
            </a:r>
            <a:r>
              <a:rPr lang="en-GB" b="1" dirty="0" smtClean="0">
                <a:solidFill>
                  <a:srgbClr val="FF0000"/>
                </a:solidFill>
              </a:rPr>
              <a:t>.”</a:t>
            </a:r>
          </a:p>
          <a:p>
            <a:pPr marL="0" indent="0">
              <a:buNone/>
            </a:pPr>
            <a:r>
              <a:rPr lang="en-GB" b="1" dirty="0" smtClean="0">
                <a:solidFill>
                  <a:srgbClr val="002060"/>
                </a:solidFill>
              </a:rPr>
              <a:t>Spiridon saw the problems as dating from the time of Constantine</a:t>
            </a:r>
            <a:r>
              <a:rPr lang="en-GB" b="1" dirty="0">
                <a:solidFill>
                  <a:srgbClr val="002060"/>
                </a:solidFill>
              </a:rPr>
              <a:t> </a:t>
            </a:r>
            <a:r>
              <a:rPr lang="en-GB" b="1" dirty="0" smtClean="0">
                <a:solidFill>
                  <a:srgbClr val="002060"/>
                </a:solidFill>
              </a:rPr>
              <a:t>and the </a:t>
            </a:r>
            <a:r>
              <a:rPr lang="en-GB" b="1" dirty="0">
                <a:solidFill>
                  <a:srgbClr val="002060"/>
                </a:solidFill>
              </a:rPr>
              <a:t>decision of the Council of Arles in 314 to excommunicate anyone who refused to take up arms in peace </a:t>
            </a:r>
            <a:r>
              <a:rPr lang="en-GB" b="1" dirty="0" smtClean="0">
                <a:solidFill>
                  <a:srgbClr val="002060"/>
                </a:solidFill>
              </a:rPr>
              <a:t>time</a:t>
            </a:r>
          </a:p>
          <a:p>
            <a:pPr marL="0" indent="0">
              <a:buNone/>
            </a:pPr>
            <a:r>
              <a:rPr lang="en-GB" b="1" dirty="0" smtClean="0">
                <a:solidFill>
                  <a:srgbClr val="FF0000"/>
                </a:solidFill>
              </a:rPr>
              <a:t>The </a:t>
            </a:r>
            <a:r>
              <a:rPr lang="en-GB" b="1" dirty="0">
                <a:solidFill>
                  <a:srgbClr val="FF0000"/>
                </a:solidFill>
              </a:rPr>
              <a:t>Latin reads “</a:t>
            </a:r>
            <a:r>
              <a:rPr lang="en-GB" b="1" i="1" dirty="0" err="1">
                <a:solidFill>
                  <a:srgbClr val="FF0000"/>
                </a:solidFill>
              </a:rPr>
              <a:t>ut</a:t>
            </a:r>
            <a:r>
              <a:rPr lang="en-GB" b="1" i="1" dirty="0">
                <a:solidFill>
                  <a:srgbClr val="FF0000"/>
                </a:solidFill>
              </a:rPr>
              <a:t> qui in pace </a:t>
            </a:r>
            <a:r>
              <a:rPr lang="en-GB" b="1" i="1" dirty="0" err="1">
                <a:solidFill>
                  <a:srgbClr val="FF0000"/>
                </a:solidFill>
              </a:rPr>
              <a:t>arma</a:t>
            </a:r>
            <a:r>
              <a:rPr lang="en-GB" b="1" i="1" dirty="0">
                <a:solidFill>
                  <a:srgbClr val="FF0000"/>
                </a:solidFill>
              </a:rPr>
              <a:t> </a:t>
            </a:r>
            <a:r>
              <a:rPr lang="en-GB" b="1" i="1" dirty="0" err="1">
                <a:solidFill>
                  <a:srgbClr val="FF0000"/>
                </a:solidFill>
              </a:rPr>
              <a:t>projiciunt</a:t>
            </a:r>
            <a:r>
              <a:rPr lang="en-GB" b="1" i="1" dirty="0">
                <a:solidFill>
                  <a:srgbClr val="FF0000"/>
                </a:solidFill>
              </a:rPr>
              <a:t> </a:t>
            </a:r>
            <a:r>
              <a:rPr lang="en-GB" b="1" i="1" dirty="0" err="1">
                <a:solidFill>
                  <a:srgbClr val="FF0000"/>
                </a:solidFill>
              </a:rPr>
              <a:t>excommunicentur</a:t>
            </a:r>
            <a:r>
              <a:rPr lang="en-GB" b="1" dirty="0">
                <a:solidFill>
                  <a:srgbClr val="FF0000"/>
                </a:solidFill>
              </a:rPr>
              <a:t>”. </a:t>
            </a:r>
            <a:r>
              <a:rPr lang="en-GB" b="1" dirty="0" smtClean="0">
                <a:solidFill>
                  <a:srgbClr val="FF0000"/>
                </a:solidFill>
              </a:rPr>
              <a:t>Seems to mean </a:t>
            </a:r>
            <a:r>
              <a:rPr lang="en-GB" b="1" dirty="0">
                <a:solidFill>
                  <a:srgbClr val="FF0000"/>
                </a:solidFill>
              </a:rPr>
              <a:t>that whoever refuses to take arms in peace time is excommunicated. But what exactly </a:t>
            </a:r>
            <a:r>
              <a:rPr lang="en-GB" b="1" i="1" dirty="0">
                <a:solidFill>
                  <a:srgbClr val="FF0000"/>
                </a:solidFill>
              </a:rPr>
              <a:t>in pace</a:t>
            </a:r>
            <a:r>
              <a:rPr lang="en-GB" b="1" dirty="0">
                <a:solidFill>
                  <a:srgbClr val="FF0000"/>
                </a:solidFill>
              </a:rPr>
              <a:t> means, and to what extent this was enforced is another question.</a:t>
            </a:r>
          </a:p>
          <a:p>
            <a:pPr marL="0" indent="0">
              <a:buNone/>
            </a:pPr>
            <a:endParaRPr lang="en-GB" dirty="0"/>
          </a:p>
        </p:txBody>
      </p:sp>
    </p:spTree>
    <p:extLst>
      <p:ext uri="{BB962C8B-B14F-4D97-AF65-F5344CB8AC3E}">
        <p14:creationId xmlns:p14="http://schemas.microsoft.com/office/powerpoint/2010/main" val="29133228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lstStyle/>
          <a:p>
            <a:pPr marL="0" indent="0">
              <a:buNone/>
            </a:pPr>
            <a:r>
              <a:rPr lang="en-GB" b="1" dirty="0" smtClean="0">
                <a:solidFill>
                  <a:srgbClr val="002060"/>
                </a:solidFill>
              </a:rPr>
              <a:t>Spiridon’s assessment: </a:t>
            </a:r>
          </a:p>
          <a:p>
            <a:pPr marL="0" indent="0">
              <a:buNone/>
            </a:pPr>
            <a:r>
              <a:rPr lang="en-GB" b="1" dirty="0" smtClean="0">
                <a:solidFill>
                  <a:srgbClr val="FF0000"/>
                </a:solidFill>
              </a:rPr>
              <a:t>in </a:t>
            </a:r>
            <a:r>
              <a:rPr lang="en-GB" b="1" dirty="0">
                <a:solidFill>
                  <a:srgbClr val="FF0000"/>
                </a:solidFill>
              </a:rPr>
              <a:t>his context, “all the heads of the universal Church are not only war-mongers but they also pay ritual homage to war” </a:t>
            </a:r>
            <a:endParaRPr lang="en-GB" b="1" dirty="0" smtClean="0">
              <a:solidFill>
                <a:srgbClr val="FF0000"/>
              </a:solidFill>
            </a:endParaRPr>
          </a:p>
          <a:p>
            <a:pPr marL="0" indent="0">
              <a:buNone/>
            </a:pPr>
            <a:r>
              <a:rPr lang="en-GB" b="1" dirty="0" smtClean="0">
                <a:solidFill>
                  <a:srgbClr val="002060"/>
                </a:solidFill>
              </a:rPr>
              <a:t>and </a:t>
            </a:r>
          </a:p>
          <a:p>
            <a:pPr marL="0" indent="0">
              <a:buNone/>
            </a:pPr>
            <a:r>
              <a:rPr lang="en-GB" b="1" dirty="0" smtClean="0">
                <a:solidFill>
                  <a:srgbClr val="FF0000"/>
                </a:solidFill>
              </a:rPr>
              <a:t>“[</a:t>
            </a:r>
            <a:r>
              <a:rPr lang="en-GB" b="1" dirty="0">
                <a:solidFill>
                  <a:srgbClr val="FF0000"/>
                </a:solidFill>
              </a:rPr>
              <a:t>f]rom the day the World War broke out, Christianity took on the appearance of a very mournful procession which, with rifles in hand, sabres drawn, cannons, asphyxiating gas, incendiary bombs, aeroplanes, trains, on horseback or on foot, marched to bury Christ in all haste.”</a:t>
            </a:r>
          </a:p>
        </p:txBody>
      </p:sp>
    </p:spTree>
    <p:extLst>
      <p:ext uri="{BB962C8B-B14F-4D97-AF65-F5344CB8AC3E}">
        <p14:creationId xmlns:p14="http://schemas.microsoft.com/office/powerpoint/2010/main" val="8452173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normAutofit/>
          </a:bodyPr>
          <a:lstStyle/>
          <a:p>
            <a:pPr marL="0" indent="0">
              <a:buNone/>
            </a:pPr>
            <a:r>
              <a:rPr lang="en-GB" b="1" dirty="0" smtClean="0">
                <a:solidFill>
                  <a:srgbClr val="FF0000"/>
                </a:solidFill>
              </a:rPr>
              <a:t>Spiridon confesses</a:t>
            </a:r>
            <a:r>
              <a:rPr lang="en-GB" b="1" dirty="0">
                <a:solidFill>
                  <a:srgbClr val="FF0000"/>
                </a:solidFill>
              </a:rPr>
              <a:t>:</a:t>
            </a:r>
            <a:r>
              <a:rPr lang="en-GB" b="1" dirty="0" smtClean="0">
                <a:solidFill>
                  <a:srgbClr val="FF0000"/>
                </a:solidFill>
              </a:rPr>
              <a:t> </a:t>
            </a:r>
            <a:r>
              <a:rPr lang="en-GB" b="1" dirty="0">
                <a:solidFill>
                  <a:srgbClr val="FF0000"/>
                </a:solidFill>
              </a:rPr>
              <a:t>“I gave communion to more than two hundred thousand soldiers who then left to kill Christians: it was as if I was sending Christ himself to kill people and to be killed”. </a:t>
            </a:r>
            <a:endParaRPr lang="en-GB" b="1" dirty="0" smtClean="0">
              <a:solidFill>
                <a:srgbClr val="FF0000"/>
              </a:solidFill>
            </a:endParaRPr>
          </a:p>
          <a:p>
            <a:pPr marL="0" indent="0">
              <a:buNone/>
            </a:pPr>
            <a:r>
              <a:rPr lang="en-GB" b="1" dirty="0" smtClean="0">
                <a:solidFill>
                  <a:srgbClr val="002060"/>
                </a:solidFill>
              </a:rPr>
              <a:t>He asks the Council: </a:t>
            </a:r>
            <a:r>
              <a:rPr lang="en-GB" b="1" dirty="0">
                <a:solidFill>
                  <a:srgbClr val="002060"/>
                </a:solidFill>
              </a:rPr>
              <a:t>“What is most precious for us? Christ or the power of the world?” </a:t>
            </a:r>
          </a:p>
          <a:p>
            <a:pPr marL="0" indent="0">
              <a:buNone/>
            </a:pPr>
            <a:r>
              <a:rPr lang="en-GB" b="1" dirty="0">
                <a:solidFill>
                  <a:srgbClr val="FF0000"/>
                </a:solidFill>
              </a:rPr>
              <a:t>Perhaps not altogether surprisingly Spiridon received no reply to his letter, though it is probably to the credit of the newly-elected Patriarch </a:t>
            </a:r>
            <a:r>
              <a:rPr lang="en-GB" b="1" dirty="0" err="1">
                <a:solidFill>
                  <a:srgbClr val="FF0000"/>
                </a:solidFill>
              </a:rPr>
              <a:t>Tikhon</a:t>
            </a:r>
            <a:r>
              <a:rPr lang="en-GB" b="1" dirty="0">
                <a:solidFill>
                  <a:srgbClr val="FF0000"/>
                </a:solidFill>
              </a:rPr>
              <a:t> that he did not forward it on to Spiridon’s </a:t>
            </a:r>
            <a:r>
              <a:rPr lang="en-GB" b="1" dirty="0" smtClean="0">
                <a:solidFill>
                  <a:srgbClr val="FF0000"/>
                </a:solidFill>
              </a:rPr>
              <a:t>bishop, thus saving him a lot of difficulties.</a:t>
            </a:r>
            <a:endParaRPr lang="en-GB" b="1" dirty="0">
              <a:solidFill>
                <a:srgbClr val="FF0000"/>
              </a:solidFill>
            </a:endParaRPr>
          </a:p>
        </p:txBody>
      </p:sp>
    </p:spTree>
    <p:extLst>
      <p:ext uri="{BB962C8B-B14F-4D97-AF65-F5344CB8AC3E}">
        <p14:creationId xmlns:p14="http://schemas.microsoft.com/office/powerpoint/2010/main" val="6806254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1696"/>
            <a:ext cx="7886700" cy="716328"/>
          </a:xfrm>
        </p:spPr>
        <p:txBody>
          <a:bodyPr/>
          <a:lstStyle/>
          <a:p>
            <a:pPr algn="ctr"/>
            <a:r>
              <a:rPr lang="en-GB" b="1" dirty="0">
                <a:solidFill>
                  <a:srgbClr val="C00000"/>
                </a:solidFill>
              </a:rPr>
              <a:t>INTRODUCTION TO MISSIOLOGY</a:t>
            </a:r>
            <a:endParaRPr lang="en-GB" dirty="0"/>
          </a:p>
        </p:txBody>
      </p:sp>
      <p:sp>
        <p:nvSpPr>
          <p:cNvPr id="4" name="Content Placeholder 3"/>
          <p:cNvSpPr>
            <a:spLocks noGrp="1"/>
          </p:cNvSpPr>
          <p:nvPr>
            <p:ph sz="half" idx="1"/>
          </p:nvPr>
        </p:nvSpPr>
        <p:spPr>
          <a:xfrm>
            <a:off x="149469" y="1582615"/>
            <a:ext cx="4352193" cy="4026877"/>
          </a:xfrm>
        </p:spPr>
        <p:txBody>
          <a:bodyPr>
            <a:normAutofit/>
          </a:bodyPr>
          <a:lstStyle/>
          <a:p>
            <a:pPr marL="0" indent="0">
              <a:buNone/>
            </a:pPr>
            <a:r>
              <a:rPr lang="en-GB" b="1" dirty="0" smtClean="0">
                <a:solidFill>
                  <a:srgbClr val="002060"/>
                </a:solidFill>
              </a:rPr>
              <a:t>Spiridon lived the rest of his life in Kyiv.</a:t>
            </a:r>
          </a:p>
          <a:p>
            <a:pPr marL="0" indent="0">
              <a:buNone/>
            </a:pPr>
            <a:r>
              <a:rPr lang="en-GB" b="1" dirty="0" smtClean="0">
                <a:solidFill>
                  <a:srgbClr val="FF0000"/>
                </a:solidFill>
              </a:rPr>
              <a:t>Started a community, the Brotherhood of the Most Sweet Jesus, engaged in liturgical reform and work with the poorest.</a:t>
            </a:r>
          </a:p>
          <a:p>
            <a:pPr marL="0" indent="0">
              <a:buNone/>
            </a:pPr>
            <a:r>
              <a:rPr lang="en-GB" b="1" dirty="0" smtClean="0">
                <a:solidFill>
                  <a:srgbClr val="002060"/>
                </a:solidFill>
              </a:rPr>
              <a:t>Died on 11 September 1930.</a:t>
            </a:r>
            <a:endParaRPr lang="en-GB" b="1" dirty="0">
              <a:solidFill>
                <a:srgbClr val="002060"/>
              </a:solidFill>
            </a:endParaRP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44945" y="1345222"/>
            <a:ext cx="3263503" cy="4351338"/>
          </a:xfrm>
        </p:spPr>
      </p:pic>
    </p:spTree>
    <p:extLst>
      <p:ext uri="{BB962C8B-B14F-4D97-AF65-F5344CB8AC3E}">
        <p14:creationId xmlns:p14="http://schemas.microsoft.com/office/powerpoint/2010/main" val="3689918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261257" y="992777"/>
            <a:ext cx="4894217" cy="5608320"/>
          </a:xfrm>
        </p:spPr>
        <p:txBody>
          <a:bodyPr>
            <a:normAutofit fontScale="92500" lnSpcReduction="10000"/>
          </a:bodyPr>
          <a:lstStyle/>
          <a:p>
            <a:pPr marL="0" indent="0">
              <a:buNone/>
            </a:pPr>
            <a:r>
              <a:rPr lang="en-GB" b="1" dirty="0" smtClean="0">
                <a:solidFill>
                  <a:srgbClr val="FF0000"/>
                </a:solidFill>
              </a:rPr>
              <a:t>After his recovery, he set off on pilgrimage.</a:t>
            </a:r>
          </a:p>
          <a:p>
            <a:pPr marL="0" indent="0">
              <a:buNone/>
            </a:pPr>
            <a:r>
              <a:rPr lang="en-GB" b="1" dirty="0" smtClean="0">
                <a:solidFill>
                  <a:srgbClr val="00B050"/>
                </a:solidFill>
              </a:rPr>
              <a:t>His first missionary encounter:</a:t>
            </a:r>
          </a:p>
          <a:p>
            <a:pPr marL="0" indent="0">
              <a:buNone/>
            </a:pPr>
            <a:r>
              <a:rPr lang="en-GB" b="1" dirty="0">
                <a:solidFill>
                  <a:srgbClr val="FF0000"/>
                </a:solidFill>
              </a:rPr>
              <a:t>As he was riding on his mule, he came across a “Moor”, a Spanish Muslim, travelling in the same direction, and they fell into conversation. </a:t>
            </a:r>
            <a:endParaRPr lang="en-GB" b="1" dirty="0" smtClean="0">
              <a:solidFill>
                <a:srgbClr val="FF0000"/>
              </a:solidFill>
            </a:endParaRPr>
          </a:p>
          <a:p>
            <a:pPr marL="0" indent="0">
              <a:buNone/>
            </a:pPr>
            <a:r>
              <a:rPr lang="en-GB" b="1" dirty="0" smtClean="0">
                <a:solidFill>
                  <a:srgbClr val="002060"/>
                </a:solidFill>
              </a:rPr>
              <a:t>The </a:t>
            </a:r>
            <a:r>
              <a:rPr lang="en-GB" b="1" dirty="0">
                <a:solidFill>
                  <a:srgbClr val="002060"/>
                </a:solidFill>
              </a:rPr>
              <a:t>topic turned to Our Lady, and the Moor, though happy to accept the virginal conception of Jesus, was not prepared to accept that Mary had remained a virgin after the birth of Jesus.</a:t>
            </a:r>
          </a:p>
          <a:p>
            <a:pPr marL="0" indent="0">
              <a:buNone/>
            </a:pPr>
            <a:r>
              <a:rPr lang="en-GB" dirty="0" smtClean="0"/>
              <a:t> </a:t>
            </a:r>
          </a:p>
          <a:p>
            <a:pPr marL="0" indent="0">
              <a:buNone/>
            </a:pPr>
            <a:endParaRPr lang="en-GB"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90782" y="1649186"/>
            <a:ext cx="3109527" cy="3265714"/>
          </a:xfrm>
        </p:spPr>
      </p:pic>
    </p:spTree>
    <p:extLst>
      <p:ext uri="{BB962C8B-B14F-4D97-AF65-F5344CB8AC3E}">
        <p14:creationId xmlns:p14="http://schemas.microsoft.com/office/powerpoint/2010/main" val="2880982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358"/>
            <a:ext cx="7886700" cy="707536"/>
          </a:xfrm>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90145" y="1116623"/>
            <a:ext cx="8598877" cy="5319345"/>
          </a:xfrm>
        </p:spPr>
        <p:txBody>
          <a:bodyPr/>
          <a:lstStyle/>
          <a:p>
            <a:pPr marL="0" indent="0">
              <a:buNone/>
            </a:pPr>
            <a:r>
              <a:rPr lang="en-GB" b="1" dirty="0" smtClean="0">
                <a:solidFill>
                  <a:srgbClr val="002060"/>
                </a:solidFill>
              </a:rPr>
              <a:t>Archimandrite Spiridon’s contribution to mission</a:t>
            </a:r>
          </a:p>
          <a:p>
            <a:pPr marL="0" indent="0">
              <a:buNone/>
            </a:pPr>
            <a:r>
              <a:rPr lang="en-GB" b="1" dirty="0" smtClean="0">
                <a:solidFill>
                  <a:srgbClr val="FF0000"/>
                </a:solidFill>
              </a:rPr>
              <a:t>	- Mission as engagement with the other</a:t>
            </a:r>
          </a:p>
          <a:p>
            <a:pPr marL="0" indent="0">
              <a:buNone/>
            </a:pPr>
            <a:r>
              <a:rPr lang="en-GB" b="1" dirty="0" smtClean="0">
                <a:solidFill>
                  <a:srgbClr val="002060"/>
                </a:solidFill>
              </a:rPr>
              <a:t>	- Mission as a journey, searching for God</a:t>
            </a:r>
          </a:p>
          <a:p>
            <a:pPr marL="0" indent="0">
              <a:buNone/>
            </a:pPr>
            <a:r>
              <a:rPr lang="en-GB" b="1" dirty="0" smtClean="0">
                <a:solidFill>
                  <a:srgbClr val="FF0000"/>
                </a:solidFill>
              </a:rPr>
              <a:t>	- Mission and the struggle for peace</a:t>
            </a:r>
          </a:p>
          <a:p>
            <a:pPr marL="0" indent="0">
              <a:buNone/>
            </a:pPr>
            <a:r>
              <a:rPr lang="en-GB" b="1" dirty="0" smtClean="0">
                <a:solidFill>
                  <a:srgbClr val="002060"/>
                </a:solidFill>
              </a:rPr>
              <a:t>	- Mission and obedience to the Church, which also 	   includes calling the Church to task for its failures</a:t>
            </a:r>
          </a:p>
          <a:p>
            <a:pPr marL="0" indent="0">
              <a:buNone/>
            </a:pPr>
            <a:r>
              <a:rPr lang="en-GB" b="1" dirty="0" smtClean="0">
                <a:solidFill>
                  <a:srgbClr val="FF0000"/>
                </a:solidFill>
              </a:rPr>
              <a:t>	- Mission and Liturgy</a:t>
            </a:r>
          </a:p>
          <a:p>
            <a:pPr marL="0" indent="0">
              <a:buNone/>
            </a:pPr>
            <a:r>
              <a:rPr lang="en-GB" b="1" dirty="0" smtClean="0">
                <a:solidFill>
                  <a:srgbClr val="002060"/>
                </a:solidFill>
              </a:rPr>
              <a:t>	- Mission and aid for those in need</a:t>
            </a:r>
            <a:endParaRPr lang="en-GB" b="1" dirty="0">
              <a:solidFill>
                <a:srgbClr val="002060"/>
              </a:solidFill>
            </a:endParaRPr>
          </a:p>
        </p:txBody>
      </p:sp>
    </p:spTree>
    <p:extLst>
      <p:ext uri="{BB962C8B-B14F-4D97-AF65-F5344CB8AC3E}">
        <p14:creationId xmlns:p14="http://schemas.microsoft.com/office/powerpoint/2010/main" val="3074197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287383" y="949234"/>
            <a:ext cx="4850674" cy="5677989"/>
          </a:xfrm>
        </p:spPr>
        <p:txBody>
          <a:bodyPr>
            <a:normAutofit fontScale="85000" lnSpcReduction="20000"/>
          </a:bodyPr>
          <a:lstStyle/>
          <a:p>
            <a:pPr marL="0" indent="0">
              <a:buNone/>
            </a:pPr>
            <a:r>
              <a:rPr lang="en-GB" b="1" dirty="0" smtClean="0">
                <a:solidFill>
                  <a:srgbClr val="FF0000"/>
                </a:solidFill>
              </a:rPr>
              <a:t>Ignatius was angry with his </a:t>
            </a:r>
            <a:r>
              <a:rPr lang="en-GB" b="1" dirty="0">
                <a:solidFill>
                  <a:srgbClr val="FF0000"/>
                </a:solidFill>
              </a:rPr>
              <a:t>conversation </a:t>
            </a:r>
            <a:r>
              <a:rPr lang="en-GB" b="1" dirty="0" smtClean="0">
                <a:solidFill>
                  <a:srgbClr val="FF0000"/>
                </a:solidFill>
              </a:rPr>
              <a:t>partner and unsure </a:t>
            </a:r>
            <a:r>
              <a:rPr lang="en-GB" b="1" dirty="0">
                <a:solidFill>
                  <a:srgbClr val="FF0000"/>
                </a:solidFill>
              </a:rPr>
              <a:t>whether to follow him and kill him or leave it be. </a:t>
            </a:r>
            <a:endParaRPr lang="en-GB" b="1" dirty="0" smtClean="0">
              <a:solidFill>
                <a:srgbClr val="FF0000"/>
              </a:solidFill>
            </a:endParaRPr>
          </a:p>
          <a:p>
            <a:pPr marL="0" indent="0">
              <a:buNone/>
            </a:pPr>
            <a:r>
              <a:rPr lang="en-GB" b="1" dirty="0" smtClean="0">
                <a:solidFill>
                  <a:srgbClr val="002060"/>
                </a:solidFill>
              </a:rPr>
              <a:t>The </a:t>
            </a:r>
            <a:r>
              <a:rPr lang="en-GB" b="1" dirty="0">
                <a:solidFill>
                  <a:srgbClr val="002060"/>
                </a:solidFill>
              </a:rPr>
              <a:t>man was heading for a small village, just off the main </a:t>
            </a:r>
            <a:r>
              <a:rPr lang="en-GB" b="1" dirty="0" smtClean="0">
                <a:solidFill>
                  <a:srgbClr val="002060"/>
                </a:solidFill>
              </a:rPr>
              <a:t>road. </a:t>
            </a:r>
          </a:p>
          <a:p>
            <a:pPr marL="0" indent="0">
              <a:buNone/>
            </a:pPr>
            <a:r>
              <a:rPr lang="en-GB" b="1" dirty="0" smtClean="0">
                <a:solidFill>
                  <a:srgbClr val="FF0000"/>
                </a:solidFill>
              </a:rPr>
              <a:t>So </a:t>
            </a:r>
            <a:r>
              <a:rPr lang="en-GB" b="1" dirty="0">
                <a:solidFill>
                  <a:srgbClr val="FF0000"/>
                </a:solidFill>
              </a:rPr>
              <a:t>he decided </a:t>
            </a:r>
            <a:r>
              <a:rPr lang="en-GB" b="1" dirty="0" smtClean="0">
                <a:solidFill>
                  <a:srgbClr val="FF0000"/>
                </a:solidFill>
              </a:rPr>
              <a:t>to </a:t>
            </a:r>
            <a:r>
              <a:rPr lang="en-GB" b="1" dirty="0">
                <a:solidFill>
                  <a:srgbClr val="FF0000"/>
                </a:solidFill>
              </a:rPr>
              <a:t>let the mule </a:t>
            </a:r>
            <a:r>
              <a:rPr lang="en-GB" b="1" dirty="0" smtClean="0">
                <a:solidFill>
                  <a:srgbClr val="FF0000"/>
                </a:solidFill>
              </a:rPr>
              <a:t>decide. If </a:t>
            </a:r>
            <a:r>
              <a:rPr lang="en-GB" b="1" dirty="0">
                <a:solidFill>
                  <a:srgbClr val="FF0000"/>
                </a:solidFill>
              </a:rPr>
              <a:t>the mule kept on the main road, he would leave the man, if it went to the village, he would kill him. Fortunately for all </a:t>
            </a:r>
            <a:r>
              <a:rPr lang="en-GB" b="1" dirty="0" smtClean="0">
                <a:solidFill>
                  <a:srgbClr val="FF0000"/>
                </a:solidFill>
              </a:rPr>
              <a:t>concerned </a:t>
            </a:r>
          </a:p>
          <a:p>
            <a:pPr marL="0" indent="0">
              <a:buNone/>
            </a:pPr>
            <a:r>
              <a:rPr lang="en-GB" b="1" dirty="0" smtClean="0">
                <a:solidFill>
                  <a:srgbClr val="00B050"/>
                </a:solidFill>
              </a:rPr>
              <a:t>“</a:t>
            </a:r>
            <a:r>
              <a:rPr lang="en-GB" b="1" dirty="0">
                <a:solidFill>
                  <a:srgbClr val="00B050"/>
                </a:solidFill>
              </a:rPr>
              <a:t>Our Lord willed that, though the town was little more than thirty or forty paces away, and the road leading to it very broad and very good, the mule took the main road, and left the one for the town behind”</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59890" y="1602378"/>
            <a:ext cx="2779896" cy="2919526"/>
          </a:xfrm>
        </p:spPr>
      </p:pic>
    </p:spTree>
    <p:extLst>
      <p:ext uri="{BB962C8B-B14F-4D97-AF65-F5344CB8AC3E}">
        <p14:creationId xmlns:p14="http://schemas.microsoft.com/office/powerpoint/2010/main" val="2407802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165463" y="1079863"/>
            <a:ext cx="4349387" cy="5556068"/>
          </a:xfrm>
        </p:spPr>
        <p:txBody>
          <a:bodyPr>
            <a:normAutofit fontScale="92500" lnSpcReduction="20000"/>
          </a:bodyPr>
          <a:lstStyle/>
          <a:p>
            <a:pPr marL="0" indent="0">
              <a:buNone/>
            </a:pPr>
            <a:r>
              <a:rPr lang="en-GB" b="1" dirty="0" smtClean="0">
                <a:solidFill>
                  <a:srgbClr val="FF0000"/>
                </a:solidFill>
              </a:rPr>
              <a:t>He later spent a year in </a:t>
            </a:r>
            <a:r>
              <a:rPr lang="en-GB" b="1" dirty="0">
                <a:solidFill>
                  <a:srgbClr val="FF0000"/>
                </a:solidFill>
              </a:rPr>
              <a:t>a small town </a:t>
            </a:r>
            <a:r>
              <a:rPr lang="en-GB" b="1" dirty="0" smtClean="0">
                <a:solidFill>
                  <a:srgbClr val="FF0000"/>
                </a:solidFill>
              </a:rPr>
              <a:t>called Manresa.</a:t>
            </a:r>
          </a:p>
          <a:p>
            <a:pPr marL="0" indent="0">
              <a:buNone/>
            </a:pPr>
            <a:r>
              <a:rPr lang="en-GB" b="1" dirty="0" smtClean="0">
                <a:solidFill>
                  <a:srgbClr val="002060"/>
                </a:solidFill>
              </a:rPr>
              <a:t>He spent the time in </a:t>
            </a:r>
            <a:r>
              <a:rPr lang="en-GB" b="1" dirty="0">
                <a:solidFill>
                  <a:srgbClr val="002060"/>
                </a:solidFill>
              </a:rPr>
              <a:t>prayer and ascetic practice. </a:t>
            </a:r>
            <a:endParaRPr lang="en-GB" b="1" dirty="0" smtClean="0">
              <a:solidFill>
                <a:srgbClr val="002060"/>
              </a:solidFill>
            </a:endParaRPr>
          </a:p>
          <a:p>
            <a:pPr marL="0" indent="0">
              <a:buNone/>
            </a:pPr>
            <a:r>
              <a:rPr lang="en-GB" b="1" dirty="0" smtClean="0">
                <a:solidFill>
                  <a:srgbClr val="FF0000"/>
                </a:solidFill>
              </a:rPr>
              <a:t>Here </a:t>
            </a:r>
            <a:r>
              <a:rPr lang="en-GB" b="1" dirty="0">
                <a:solidFill>
                  <a:srgbClr val="FF0000"/>
                </a:solidFill>
              </a:rPr>
              <a:t>the initial experiences that would later, in part, be systematised into the </a:t>
            </a:r>
            <a:r>
              <a:rPr lang="en-GB" b="1" i="1" dirty="0">
                <a:solidFill>
                  <a:srgbClr val="FF0000"/>
                </a:solidFill>
              </a:rPr>
              <a:t>Spiritual Exercises </a:t>
            </a:r>
            <a:r>
              <a:rPr lang="en-GB" b="1" dirty="0">
                <a:solidFill>
                  <a:srgbClr val="FF0000"/>
                </a:solidFill>
              </a:rPr>
              <a:t>took place, and he came to have a clearer understanding of his own calling and of how God was constantly at work in his life. </a:t>
            </a:r>
            <a:endParaRPr lang="en-GB" b="1" dirty="0" smtClean="0">
              <a:solidFill>
                <a:srgbClr val="FF0000"/>
              </a:solidFill>
            </a:endParaRPr>
          </a:p>
          <a:p>
            <a:pPr marL="0" indent="0">
              <a:buNone/>
            </a:pPr>
            <a:r>
              <a:rPr lang="en-GB" b="1" dirty="0" smtClean="0">
                <a:solidFill>
                  <a:srgbClr val="002060"/>
                </a:solidFill>
              </a:rPr>
              <a:t>It </a:t>
            </a:r>
            <a:r>
              <a:rPr lang="en-GB" b="1" dirty="0">
                <a:solidFill>
                  <a:srgbClr val="002060"/>
                </a:solidFill>
              </a:rPr>
              <a:t>was a growing experience, </a:t>
            </a:r>
            <a:r>
              <a:rPr lang="en-GB" b="1" dirty="0" smtClean="0">
                <a:solidFill>
                  <a:srgbClr val="002060"/>
                </a:solidFill>
              </a:rPr>
              <a:t>especially </a:t>
            </a:r>
            <a:r>
              <a:rPr lang="en-GB" b="1" dirty="0">
                <a:solidFill>
                  <a:srgbClr val="002060"/>
                </a:solidFill>
              </a:rPr>
              <a:t>of the love of God that drew him on and called him to </a:t>
            </a:r>
            <a:r>
              <a:rPr lang="en-GB" b="1" dirty="0" smtClean="0">
                <a:solidFill>
                  <a:srgbClr val="002060"/>
                </a:solidFill>
              </a:rPr>
              <a:t>respond, </a:t>
            </a:r>
            <a:r>
              <a:rPr lang="en-GB" b="1" dirty="0">
                <a:solidFill>
                  <a:srgbClr val="002060"/>
                </a:solidFill>
              </a:rPr>
              <a:t>that would inform his understanding of mission as service in love.</a:t>
            </a:r>
          </a:p>
          <a:p>
            <a:pPr marL="0" indent="0">
              <a:buNone/>
            </a:pPr>
            <a:endParaRPr lang="en-GB"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35628" y="2307772"/>
            <a:ext cx="3960994" cy="1980497"/>
          </a:xfrm>
        </p:spPr>
      </p:pic>
    </p:spTree>
    <p:extLst>
      <p:ext uri="{BB962C8B-B14F-4D97-AF65-F5344CB8AC3E}">
        <p14:creationId xmlns:p14="http://schemas.microsoft.com/office/powerpoint/2010/main" val="1016157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sz="half" idx="1"/>
          </p:nvPr>
        </p:nvSpPr>
        <p:spPr>
          <a:xfrm>
            <a:off x="339634" y="975360"/>
            <a:ext cx="4659086" cy="5201603"/>
          </a:xfrm>
        </p:spPr>
        <p:txBody>
          <a:bodyPr>
            <a:normAutofit fontScale="92500"/>
          </a:bodyPr>
          <a:lstStyle/>
          <a:p>
            <a:pPr marL="0" indent="0">
              <a:buNone/>
            </a:pPr>
            <a:r>
              <a:rPr lang="en-GB" b="1" dirty="0">
                <a:solidFill>
                  <a:srgbClr val="002060"/>
                </a:solidFill>
              </a:rPr>
              <a:t>Ignatius </a:t>
            </a:r>
            <a:r>
              <a:rPr lang="en-GB" b="1" dirty="0" smtClean="0">
                <a:solidFill>
                  <a:srgbClr val="002060"/>
                </a:solidFill>
              </a:rPr>
              <a:t>was </a:t>
            </a:r>
            <a:r>
              <a:rPr lang="en-GB" b="1" dirty="0">
                <a:solidFill>
                  <a:srgbClr val="002060"/>
                </a:solidFill>
              </a:rPr>
              <a:t>probably the first to take the medieval use of the language of mission as an intra-</a:t>
            </a:r>
            <a:r>
              <a:rPr lang="en-GB" b="1" dirty="0" err="1">
                <a:solidFill>
                  <a:srgbClr val="002060"/>
                </a:solidFill>
              </a:rPr>
              <a:t>trinitarian</a:t>
            </a:r>
            <a:r>
              <a:rPr lang="en-GB" b="1" dirty="0">
                <a:solidFill>
                  <a:srgbClr val="002060"/>
                </a:solidFill>
              </a:rPr>
              <a:t> term and apply it to the task of proclamation in deed and word of the gospel. </a:t>
            </a:r>
            <a:endParaRPr lang="en-GB" b="1" dirty="0" smtClean="0">
              <a:solidFill>
                <a:srgbClr val="002060"/>
              </a:solidFill>
            </a:endParaRPr>
          </a:p>
          <a:p>
            <a:pPr marL="0" indent="0">
              <a:buNone/>
            </a:pPr>
            <a:r>
              <a:rPr lang="en-GB" b="1" dirty="0" smtClean="0">
                <a:solidFill>
                  <a:srgbClr val="FF0000"/>
                </a:solidFill>
              </a:rPr>
              <a:t>For </a:t>
            </a:r>
            <a:r>
              <a:rPr lang="en-GB" b="1" dirty="0">
                <a:solidFill>
                  <a:srgbClr val="FF0000"/>
                </a:solidFill>
              </a:rPr>
              <a:t>him, this task was the crucial one of the Christian, and even more specifically of those who were his companions in Christ. </a:t>
            </a:r>
            <a:endParaRPr lang="en-GB" b="1" dirty="0" smtClean="0">
              <a:solidFill>
                <a:srgbClr val="FF0000"/>
              </a:solidFill>
            </a:endParaRPr>
          </a:p>
          <a:p>
            <a:pPr marL="0" indent="0">
              <a:buNone/>
            </a:pPr>
            <a:r>
              <a:rPr lang="en-GB" b="1" dirty="0" smtClean="0">
                <a:solidFill>
                  <a:srgbClr val="002060"/>
                </a:solidFill>
              </a:rPr>
              <a:t>At </a:t>
            </a:r>
            <a:r>
              <a:rPr lang="en-GB" b="1" dirty="0">
                <a:solidFill>
                  <a:srgbClr val="002060"/>
                </a:solidFill>
              </a:rPr>
              <a:t>the heart of this engagement was the need to serve in love. </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66542" y="1428751"/>
            <a:ext cx="2878308" cy="3594305"/>
          </a:xfrm>
        </p:spPr>
      </p:pic>
    </p:spTree>
    <p:extLst>
      <p:ext uri="{BB962C8B-B14F-4D97-AF65-F5344CB8AC3E}">
        <p14:creationId xmlns:p14="http://schemas.microsoft.com/office/powerpoint/2010/main" val="31610600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solidFill>
                  <a:srgbClr val="C00000"/>
                </a:solidFill>
              </a:rPr>
              <a:t>INTRODUCTION TO MISSIOLOGY</a:t>
            </a:r>
            <a:endParaRPr lang="en-GB" b="1" dirty="0">
              <a:solidFill>
                <a:srgbClr val="C00000"/>
              </a:solidFill>
            </a:endParaRPr>
          </a:p>
        </p:txBody>
      </p:sp>
      <p:pic>
        <p:nvPicPr>
          <p:cNvPr id="8" name="Content Placeholder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31771" y="2751909"/>
            <a:ext cx="3896091" cy="2294958"/>
          </a:xfrm>
        </p:spPr>
      </p:pic>
      <p:sp>
        <p:nvSpPr>
          <p:cNvPr id="7" name="Content Placeholder 6"/>
          <p:cNvSpPr>
            <a:spLocks noGrp="1"/>
          </p:cNvSpPr>
          <p:nvPr>
            <p:ph sz="half" idx="2"/>
          </p:nvPr>
        </p:nvSpPr>
        <p:spPr>
          <a:xfrm>
            <a:off x="4458790" y="1515291"/>
            <a:ext cx="4606834" cy="5199018"/>
          </a:xfrm>
        </p:spPr>
        <p:txBody>
          <a:bodyPr>
            <a:normAutofit fontScale="62500" lnSpcReduction="20000"/>
          </a:bodyPr>
          <a:lstStyle/>
          <a:p>
            <a:pPr marL="0" indent="0">
              <a:buNone/>
            </a:pPr>
            <a:r>
              <a:rPr lang="en-GB" b="1" dirty="0" smtClean="0">
                <a:solidFill>
                  <a:srgbClr val="FF0000"/>
                </a:solidFill>
              </a:rPr>
              <a:t>The Call of the King</a:t>
            </a:r>
          </a:p>
          <a:p>
            <a:pPr marL="0" indent="0">
              <a:buNone/>
            </a:pPr>
            <a:r>
              <a:rPr lang="en-GB" b="1" dirty="0"/>
              <a:t>First Point</a:t>
            </a:r>
            <a:r>
              <a:rPr lang="en-GB" dirty="0"/>
              <a:t>. </a:t>
            </a:r>
            <a:r>
              <a:rPr lang="en-GB" b="1" dirty="0">
                <a:solidFill>
                  <a:srgbClr val="002060"/>
                </a:solidFill>
              </a:rPr>
              <a:t>I put before me a human king chosen by the hand of God our Lord, to whom all Christian leaders and their followers give their homage and obedience.</a:t>
            </a:r>
          </a:p>
          <a:p>
            <a:pPr marL="0" indent="0">
              <a:buNone/>
            </a:pPr>
            <a:r>
              <a:rPr lang="en-GB" b="1" dirty="0"/>
              <a:t>Second Point</a:t>
            </a:r>
            <a:r>
              <a:rPr lang="en-GB" dirty="0"/>
              <a:t>. </a:t>
            </a:r>
            <a:r>
              <a:rPr lang="en-GB" b="1" dirty="0">
                <a:solidFill>
                  <a:srgbClr val="FF0000"/>
                </a:solidFill>
              </a:rPr>
              <a:t>I watch how this king speaks to all his own, saying: "My will is to conquer all the land of the infidels. Therefore, all those who want to come with me will have to be content with the same food as I, the same drink, the same clothing, etc. Such persons will also have to work with me by day and keep watch by night, etc., so that in this way they will afterwards share with me in the victory, as they have shared with me in the labours."</a:t>
            </a:r>
          </a:p>
          <a:p>
            <a:pPr marL="0" indent="0">
              <a:buNone/>
            </a:pPr>
            <a:r>
              <a:rPr lang="en-GB" b="1" dirty="0"/>
              <a:t>Third Point</a:t>
            </a:r>
            <a:r>
              <a:rPr lang="en-GB" dirty="0"/>
              <a:t>. </a:t>
            </a:r>
            <a:r>
              <a:rPr lang="en-GB" b="1" dirty="0">
                <a:solidFill>
                  <a:srgbClr val="002060"/>
                </a:solidFill>
              </a:rPr>
              <a:t>I consider what reply good subjects should make to such an open and kindly king, and on the other hand, if anyone refused to accept the request of such a king, how greatly such a person would deserve to be blamed by everyone and to be judged an unworthy knight.</a:t>
            </a:r>
          </a:p>
          <a:p>
            <a:pPr marL="0" indent="0">
              <a:buNone/>
            </a:pPr>
            <a:endParaRPr lang="en-GB" dirty="0"/>
          </a:p>
        </p:txBody>
      </p:sp>
    </p:spTree>
    <p:extLst>
      <p:ext uri="{BB962C8B-B14F-4D97-AF65-F5344CB8AC3E}">
        <p14:creationId xmlns:p14="http://schemas.microsoft.com/office/powerpoint/2010/main" val="1440974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47411"/>
            <a:ext cx="7886700" cy="723445"/>
          </a:xfrm>
        </p:spPr>
        <p:txBody>
          <a:bodyPr/>
          <a:lstStyle/>
          <a:p>
            <a:pPr algn="ctr"/>
            <a:r>
              <a:rPr lang="en-GB" b="1" dirty="0" smtClean="0">
                <a:solidFill>
                  <a:srgbClr val="C00000"/>
                </a:solidFill>
              </a:rPr>
              <a:t>INTRODUCTION TO MISSIOLOGY</a:t>
            </a:r>
            <a:endParaRPr lang="en-GB" b="1" dirty="0">
              <a:solidFill>
                <a:srgbClr val="C00000"/>
              </a:solidFill>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54883" y="1959429"/>
            <a:ext cx="3203930" cy="2753791"/>
          </a:xfrm>
        </p:spPr>
      </p:pic>
      <p:sp>
        <p:nvSpPr>
          <p:cNvPr id="4" name="Content Placeholder 3"/>
          <p:cNvSpPr>
            <a:spLocks noGrp="1"/>
          </p:cNvSpPr>
          <p:nvPr>
            <p:ph sz="half" idx="2"/>
          </p:nvPr>
        </p:nvSpPr>
        <p:spPr>
          <a:xfrm>
            <a:off x="3849189" y="1053736"/>
            <a:ext cx="5138057" cy="5804263"/>
          </a:xfrm>
        </p:spPr>
        <p:txBody>
          <a:bodyPr>
            <a:normAutofit fontScale="77500" lnSpcReduction="20000"/>
          </a:bodyPr>
          <a:lstStyle/>
          <a:p>
            <a:pPr marL="0" indent="0">
              <a:buNone/>
            </a:pPr>
            <a:r>
              <a:rPr lang="en-GB" b="1" dirty="0">
                <a:solidFill>
                  <a:srgbClr val="FF0000"/>
                </a:solidFill>
              </a:rPr>
              <a:t>The second part of this Exercise consists in applying the above parable of the temporal King to Christ our Lord, following the three Points mentioned.</a:t>
            </a:r>
          </a:p>
          <a:p>
            <a:pPr marL="0" indent="0">
              <a:buNone/>
            </a:pPr>
            <a:r>
              <a:rPr lang="en-GB" b="1" dirty="0">
                <a:solidFill>
                  <a:srgbClr val="002060"/>
                </a:solidFill>
              </a:rPr>
              <a:t>First Point. If such a call made by an earthly king to his subjects is worthy of our consideration, how much more is it worthy of consideration to see Christ our Lord, the eternal King, and before Him the entire human race, as to all and to each one in particular His call goes out, "My will is to conquer the whole world and every enemy and so enter into the glory of my Father! Therefore, all those who want to come with me will have to labour with me, so that by following me in my suffering, they may also follow me into glory."</a:t>
            </a:r>
          </a:p>
          <a:p>
            <a:pPr marL="0" indent="0">
              <a:buNone/>
            </a:pPr>
            <a:r>
              <a:rPr lang="en-GB" b="1" dirty="0">
                <a:solidFill>
                  <a:srgbClr val="FF0000"/>
                </a:solidFill>
              </a:rPr>
              <a:t>Second Point. We should consider that all who have judgment and reason will offer themselves completely for the task.</a:t>
            </a:r>
          </a:p>
          <a:p>
            <a:pPr marL="0" indent="0">
              <a:buNone/>
            </a:pPr>
            <a:endParaRPr lang="en-GB" dirty="0"/>
          </a:p>
        </p:txBody>
      </p:sp>
    </p:spTree>
    <p:extLst>
      <p:ext uri="{BB962C8B-B14F-4D97-AF65-F5344CB8AC3E}">
        <p14:creationId xmlns:p14="http://schemas.microsoft.com/office/powerpoint/2010/main" val="3675541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513</TotalTime>
  <Words>3978</Words>
  <Application>Microsoft Office PowerPoint</Application>
  <PresentationFormat>On-screen Show (4:3)</PresentationFormat>
  <Paragraphs>166</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Calibri Light</vt:lpstr>
      <vt:lpstr>Office Theme</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 Noble</dc:creator>
  <cp:lastModifiedBy>Tim Noble</cp:lastModifiedBy>
  <cp:revision>34</cp:revision>
  <cp:lastPrinted>2022-11-23T10:34:56Z</cp:lastPrinted>
  <dcterms:created xsi:type="dcterms:W3CDTF">2021-11-16T17:53:09Z</dcterms:created>
  <dcterms:modified xsi:type="dcterms:W3CDTF">2025-11-18T14:29:21Z</dcterms:modified>
</cp:coreProperties>
</file>