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7" d="100"/>
          <a:sy n="87" d="100"/>
        </p:scale>
        <p:origin x="13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26/11/2025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55322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26/11/2025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918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26/11/2025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27545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26/11/2025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220045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A752BFC-C37C-475A-822A-6E7981E4CBCE}" type="datetimeFigureOut">
              <a:rPr lang="en-GB" smtClean="0"/>
              <a:t>26/11/2025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406044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752BFC-C37C-475A-822A-6E7981E4CBCE}" type="datetimeFigureOut">
              <a:rPr lang="en-GB" smtClean="0"/>
              <a:t>26/11/2025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255978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752BFC-C37C-475A-822A-6E7981E4CBCE}" type="datetimeFigureOut">
              <a:rPr lang="en-GB" smtClean="0"/>
              <a:t>26/11/2025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897013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752BFC-C37C-475A-822A-6E7981E4CBCE}" type="datetimeFigureOut">
              <a:rPr lang="en-GB" smtClean="0"/>
              <a:t>26/11/2025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366114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52BFC-C37C-475A-822A-6E7981E4CBCE}" type="datetimeFigureOut">
              <a:rPr lang="en-GB" smtClean="0"/>
              <a:t>26/11/2025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423976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52BFC-C37C-475A-822A-6E7981E4CBCE}" type="datetimeFigureOut">
              <a:rPr lang="en-GB" smtClean="0"/>
              <a:t>26/11/2025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883913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52BFC-C37C-475A-822A-6E7981E4CBCE}" type="datetimeFigureOut">
              <a:rPr lang="en-GB" smtClean="0"/>
              <a:t>26/11/2025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751314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52BFC-C37C-475A-822A-6E7981E4CBCE}" type="datetimeFigureOut">
              <a:rPr lang="en-GB" smtClean="0"/>
              <a:t>26/11/2025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DAD8C-F470-4A11-B992-1F64E2090FA4}" type="slidenum">
              <a:rPr lang="en-GB" smtClean="0"/>
              <a:t>‹#›</a:t>
            </a:fld>
            <a:endParaRPr lang="en-GB"/>
          </a:p>
        </p:txBody>
      </p:sp>
    </p:spTree>
    <p:extLst>
      <p:ext uri="{BB962C8B-B14F-4D97-AF65-F5344CB8AC3E}">
        <p14:creationId xmlns:p14="http://schemas.microsoft.com/office/powerpoint/2010/main" val="4109526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1" y="600891"/>
            <a:ext cx="8490856" cy="2133600"/>
          </a:xfrm>
        </p:spPr>
        <p:txBody>
          <a:bodyPr>
            <a:normAutofit/>
          </a:bodyPr>
          <a:lstStyle/>
          <a:p>
            <a:r>
              <a:rPr lang="en-US" b="1" dirty="0" smtClean="0">
                <a:solidFill>
                  <a:srgbClr val="002060"/>
                </a:solidFill>
              </a:rPr>
              <a:t>Introduction to Missiology</a:t>
            </a:r>
            <a:endParaRPr lang="en-GB" b="1" dirty="0">
              <a:solidFill>
                <a:srgbClr val="002060"/>
              </a:solidFill>
            </a:endParaRPr>
          </a:p>
        </p:txBody>
      </p:sp>
      <p:sp>
        <p:nvSpPr>
          <p:cNvPr id="3" name="Subtitle 2"/>
          <p:cNvSpPr>
            <a:spLocks noGrp="1"/>
          </p:cNvSpPr>
          <p:nvPr>
            <p:ph type="subTitle" idx="1"/>
          </p:nvPr>
        </p:nvSpPr>
        <p:spPr>
          <a:xfrm>
            <a:off x="1143000" y="3602038"/>
            <a:ext cx="6858000" cy="760956"/>
          </a:xfrm>
        </p:spPr>
        <p:txBody>
          <a:bodyPr>
            <a:normAutofit/>
          </a:bodyPr>
          <a:lstStyle/>
          <a:p>
            <a:r>
              <a:rPr lang="en-US" sz="4800" b="1" dirty="0" smtClean="0">
                <a:solidFill>
                  <a:srgbClr val="FF0000"/>
                </a:solidFill>
              </a:rPr>
              <a:t>MISSIONARY STORIES</a:t>
            </a:r>
            <a:endParaRPr lang="en-GB" sz="4800" b="1" dirty="0">
              <a:solidFill>
                <a:srgbClr val="FF0000"/>
              </a:solidFill>
            </a:endParaRPr>
          </a:p>
        </p:txBody>
      </p:sp>
    </p:spTree>
    <p:extLst>
      <p:ext uri="{BB962C8B-B14F-4D97-AF65-F5344CB8AC3E}">
        <p14:creationId xmlns:p14="http://schemas.microsoft.com/office/powerpoint/2010/main" val="2428401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6058" y="1797167"/>
            <a:ext cx="2983026" cy="3792490"/>
          </a:xfrm>
        </p:spPr>
      </p:pic>
      <p:sp>
        <p:nvSpPr>
          <p:cNvPr id="4" name="Content Placeholder 3"/>
          <p:cNvSpPr>
            <a:spLocks noGrp="1"/>
          </p:cNvSpPr>
          <p:nvPr>
            <p:ph sz="half" idx="2"/>
          </p:nvPr>
        </p:nvSpPr>
        <p:spPr>
          <a:xfrm>
            <a:off x="3857897" y="975360"/>
            <a:ext cx="5146765" cy="5660571"/>
          </a:xfrm>
        </p:spPr>
        <p:txBody>
          <a:bodyPr>
            <a:normAutofit fontScale="92500" lnSpcReduction="10000"/>
          </a:bodyPr>
          <a:lstStyle/>
          <a:p>
            <a:pPr marL="0" indent="0">
              <a:buNone/>
            </a:pPr>
            <a:r>
              <a:rPr lang="en-GB" b="1" dirty="0" smtClean="0">
                <a:solidFill>
                  <a:srgbClr val="FF0000"/>
                </a:solidFill>
              </a:rPr>
              <a:t>Kollumba served in many different roles for Fr Zhou.</a:t>
            </a:r>
          </a:p>
          <a:p>
            <a:pPr marL="0" indent="0">
              <a:buNone/>
            </a:pPr>
            <a:r>
              <a:rPr lang="en-GB" b="1" dirty="0" smtClean="0">
                <a:solidFill>
                  <a:srgbClr val="002060"/>
                </a:solidFill>
              </a:rPr>
              <a:t>He founded an organisation called </a:t>
            </a:r>
            <a:r>
              <a:rPr lang="en-GB" b="1" i="1" dirty="0" err="1" smtClean="0">
                <a:solidFill>
                  <a:srgbClr val="002060"/>
                </a:solidFill>
              </a:rPr>
              <a:t>Myŏngdohoe</a:t>
            </a:r>
            <a:r>
              <a:rPr lang="en-GB" b="1" i="1" dirty="0" smtClean="0">
                <a:solidFill>
                  <a:srgbClr val="002060"/>
                </a:solidFill>
              </a:rPr>
              <a:t> </a:t>
            </a:r>
            <a:r>
              <a:rPr lang="en-US" altLang="ja-JP" b="1" dirty="0" smtClean="0">
                <a:solidFill>
                  <a:srgbClr val="002060"/>
                </a:solidFill>
              </a:rPr>
              <a:t>[</a:t>
            </a:r>
            <a:r>
              <a:rPr lang="en-GB" b="1" dirty="0">
                <a:solidFill>
                  <a:srgbClr val="002060"/>
                </a:solidFill>
              </a:rPr>
              <a:t>Society for the Illumination of the Way</a:t>
            </a:r>
            <a:r>
              <a:rPr lang="en-GB" b="1" dirty="0" smtClean="0">
                <a:solidFill>
                  <a:srgbClr val="002060"/>
                </a:solidFill>
              </a:rPr>
              <a:t>].</a:t>
            </a:r>
          </a:p>
          <a:p>
            <a:pPr marL="0" indent="0">
              <a:buNone/>
            </a:pPr>
            <a:r>
              <a:rPr lang="en-GB" b="1" dirty="0" smtClean="0">
                <a:solidFill>
                  <a:srgbClr val="FF0000"/>
                </a:solidFill>
              </a:rPr>
              <a:t>This </a:t>
            </a:r>
            <a:r>
              <a:rPr lang="en-US" b="1" dirty="0" err="1" smtClean="0">
                <a:solidFill>
                  <a:srgbClr val="FF0000"/>
                </a:solidFill>
              </a:rPr>
              <a:t>organised</a:t>
            </a:r>
            <a:r>
              <a:rPr lang="en-US" b="1" dirty="0" smtClean="0">
                <a:solidFill>
                  <a:srgbClr val="FF0000"/>
                </a:solidFill>
              </a:rPr>
              <a:t> </a:t>
            </a:r>
            <a:r>
              <a:rPr lang="en-US" b="1" dirty="0">
                <a:solidFill>
                  <a:srgbClr val="FF0000"/>
                </a:solidFill>
              </a:rPr>
              <a:t>secret meetings to instruct Koreans in Catholic </a:t>
            </a:r>
            <a:r>
              <a:rPr lang="en-US" b="1" dirty="0" smtClean="0">
                <a:solidFill>
                  <a:srgbClr val="FF0000"/>
                </a:solidFill>
              </a:rPr>
              <a:t>doctrine, with members from different classes and men and women.</a:t>
            </a:r>
          </a:p>
          <a:p>
            <a:pPr marL="0" indent="0">
              <a:buNone/>
            </a:pPr>
            <a:r>
              <a:rPr lang="en-US" b="1" dirty="0" err="1" smtClean="0">
                <a:solidFill>
                  <a:srgbClr val="002060"/>
                </a:solidFill>
              </a:rPr>
              <a:t>Kollumba</a:t>
            </a:r>
            <a:r>
              <a:rPr lang="en-US" b="1" dirty="0" smtClean="0">
                <a:solidFill>
                  <a:srgbClr val="002060"/>
                </a:solidFill>
              </a:rPr>
              <a:t> was appointed head of the female meetings, as a women’s catechist, working with people ranging from slaves to members of the royal family.</a:t>
            </a:r>
            <a:endParaRPr lang="en-GB" b="1" dirty="0">
              <a:solidFill>
                <a:srgbClr val="002060"/>
              </a:solidFill>
            </a:endParaRPr>
          </a:p>
        </p:txBody>
      </p:sp>
    </p:spTree>
    <p:extLst>
      <p:ext uri="{BB962C8B-B14F-4D97-AF65-F5344CB8AC3E}">
        <p14:creationId xmlns:p14="http://schemas.microsoft.com/office/powerpoint/2010/main" val="2007916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01189" y="1479529"/>
            <a:ext cx="2583928" cy="3539443"/>
          </a:xfrm>
        </p:spPr>
      </p:pic>
      <p:sp>
        <p:nvSpPr>
          <p:cNvPr id="4" name="Content Placeholder 3"/>
          <p:cNvSpPr>
            <a:spLocks noGrp="1"/>
          </p:cNvSpPr>
          <p:nvPr>
            <p:ph sz="half" idx="2"/>
          </p:nvPr>
        </p:nvSpPr>
        <p:spPr>
          <a:xfrm>
            <a:off x="3683727" y="1245326"/>
            <a:ext cx="5320936" cy="4493623"/>
          </a:xfrm>
        </p:spPr>
        <p:txBody>
          <a:bodyPr/>
          <a:lstStyle/>
          <a:p>
            <a:pPr marL="0" indent="0">
              <a:buNone/>
            </a:pPr>
            <a:r>
              <a:rPr lang="en-GB" b="1" dirty="0" smtClean="0">
                <a:solidFill>
                  <a:srgbClr val="FF0000"/>
                </a:solidFill>
              </a:rPr>
              <a:t>Effectively, she not only acted as a missionary to other Korean women, but also prepared them to go out as missionaries themselves.</a:t>
            </a:r>
          </a:p>
          <a:p>
            <a:pPr marL="0" indent="0">
              <a:buNone/>
            </a:pPr>
            <a:r>
              <a:rPr lang="en-GB" b="1" dirty="0" smtClean="0">
                <a:solidFill>
                  <a:srgbClr val="002060"/>
                </a:solidFill>
              </a:rPr>
              <a:t>The church grew fairly rapidly, numbering around 10 000 when a great persecution (called the </a:t>
            </a:r>
            <a:r>
              <a:rPr lang="en-GB" b="1" dirty="0" err="1" smtClean="0">
                <a:solidFill>
                  <a:srgbClr val="002060"/>
                </a:solidFill>
              </a:rPr>
              <a:t>Sinyu</a:t>
            </a:r>
            <a:r>
              <a:rPr lang="en-GB" b="1" dirty="0" smtClean="0">
                <a:solidFill>
                  <a:srgbClr val="002060"/>
                </a:solidFill>
              </a:rPr>
              <a:t> persecution after the name of the Korean year in which it occurred) broke out in 1801.</a:t>
            </a:r>
            <a:endParaRPr lang="en-GB" b="1" dirty="0">
              <a:solidFill>
                <a:srgbClr val="002060"/>
              </a:solidFill>
            </a:endParaRPr>
          </a:p>
        </p:txBody>
      </p:sp>
    </p:spTree>
    <p:extLst>
      <p:ext uri="{BB962C8B-B14F-4D97-AF65-F5344CB8AC3E}">
        <p14:creationId xmlns:p14="http://schemas.microsoft.com/office/powerpoint/2010/main" val="298215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26670" y="1567544"/>
            <a:ext cx="3157768" cy="4014650"/>
          </a:xfrm>
        </p:spPr>
      </p:pic>
      <p:sp>
        <p:nvSpPr>
          <p:cNvPr id="4" name="Content Placeholder 3"/>
          <p:cNvSpPr>
            <a:spLocks noGrp="1"/>
          </p:cNvSpPr>
          <p:nvPr>
            <p:ph sz="half" idx="2"/>
          </p:nvPr>
        </p:nvSpPr>
        <p:spPr>
          <a:xfrm>
            <a:off x="3962401" y="975360"/>
            <a:ext cx="5042262" cy="5660571"/>
          </a:xfrm>
        </p:spPr>
        <p:txBody>
          <a:bodyPr>
            <a:normAutofit lnSpcReduction="10000"/>
          </a:bodyPr>
          <a:lstStyle/>
          <a:p>
            <a:pPr marL="0" indent="0">
              <a:buNone/>
            </a:pPr>
            <a:r>
              <a:rPr lang="en-GB" b="1" dirty="0" smtClean="0">
                <a:solidFill>
                  <a:srgbClr val="FF0000"/>
                </a:solidFill>
              </a:rPr>
              <a:t>She managed to acquire a large library of Catholic books and texts</a:t>
            </a:r>
          </a:p>
          <a:p>
            <a:pPr marL="0" indent="0">
              <a:buNone/>
            </a:pPr>
            <a:r>
              <a:rPr lang="en-GB" b="1" dirty="0" smtClean="0">
                <a:solidFill>
                  <a:srgbClr val="002060"/>
                </a:solidFill>
              </a:rPr>
              <a:t>Kollumba also served as the voice of Fr Zhou, who apparently spoke only a little Korean. Even at masses she seems to have been the one to read or speak (presumably also preach) in Korean.</a:t>
            </a:r>
          </a:p>
          <a:p>
            <a:pPr marL="0" indent="0">
              <a:buNone/>
            </a:pPr>
            <a:r>
              <a:rPr lang="en-GB" b="1" dirty="0" smtClean="0">
                <a:solidFill>
                  <a:srgbClr val="FF0000"/>
                </a:solidFill>
              </a:rPr>
              <a:t>Also promoted virginity, a chance for Korean women to be independent of lives planned by others for them.</a:t>
            </a:r>
            <a:endParaRPr lang="en-GB" b="1" dirty="0">
              <a:solidFill>
                <a:srgbClr val="FF0000"/>
              </a:solidFill>
            </a:endParaRPr>
          </a:p>
        </p:txBody>
      </p:sp>
    </p:spTree>
    <p:extLst>
      <p:ext uri="{BB962C8B-B14F-4D97-AF65-F5344CB8AC3E}">
        <p14:creationId xmlns:p14="http://schemas.microsoft.com/office/powerpoint/2010/main" val="2380631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13806" y="1873682"/>
            <a:ext cx="2601345" cy="3563301"/>
          </a:xfrm>
        </p:spPr>
      </p:pic>
      <p:sp>
        <p:nvSpPr>
          <p:cNvPr id="4" name="Content Placeholder 3"/>
          <p:cNvSpPr>
            <a:spLocks noGrp="1"/>
          </p:cNvSpPr>
          <p:nvPr>
            <p:ph sz="half" idx="2"/>
          </p:nvPr>
        </p:nvSpPr>
        <p:spPr>
          <a:xfrm>
            <a:off x="3483429" y="975360"/>
            <a:ext cx="5521233" cy="5660571"/>
          </a:xfrm>
        </p:spPr>
        <p:txBody>
          <a:bodyPr/>
          <a:lstStyle/>
          <a:p>
            <a:pPr marL="0" indent="0">
              <a:buNone/>
            </a:pPr>
            <a:r>
              <a:rPr lang="en-GB" b="1" dirty="0" smtClean="0">
                <a:solidFill>
                  <a:srgbClr val="002060"/>
                </a:solidFill>
              </a:rPr>
              <a:t>Kollumba Kang </a:t>
            </a:r>
            <a:r>
              <a:rPr lang="en-GB" b="1" dirty="0" err="1" smtClean="0">
                <a:solidFill>
                  <a:srgbClr val="002060"/>
                </a:solidFill>
              </a:rPr>
              <a:t>Wansuk</a:t>
            </a:r>
            <a:r>
              <a:rPr lang="en-GB" b="1" dirty="0" smtClean="0">
                <a:solidFill>
                  <a:srgbClr val="002060"/>
                </a:solidFill>
              </a:rPr>
              <a:t> was arrested in April 1801.</a:t>
            </a:r>
          </a:p>
          <a:p>
            <a:pPr marL="0" indent="0">
              <a:buNone/>
            </a:pPr>
            <a:r>
              <a:rPr lang="en-GB" b="1" dirty="0" smtClean="0">
                <a:solidFill>
                  <a:srgbClr val="FF0000"/>
                </a:solidFill>
              </a:rPr>
              <a:t>She was heavily tortured in an attempt to get her to </a:t>
            </a:r>
            <a:r>
              <a:rPr lang="en-GB" b="1" dirty="0" smtClean="0">
                <a:solidFill>
                  <a:srgbClr val="FF0000"/>
                </a:solidFill>
              </a:rPr>
              <a:t>apostasies, </a:t>
            </a:r>
            <a:r>
              <a:rPr lang="en-GB" b="1" dirty="0" smtClean="0">
                <a:solidFill>
                  <a:srgbClr val="FF0000"/>
                </a:solidFill>
              </a:rPr>
              <a:t>but she held firm.</a:t>
            </a:r>
          </a:p>
          <a:p>
            <a:pPr marL="0" indent="0">
              <a:buNone/>
            </a:pPr>
            <a:r>
              <a:rPr lang="en-GB" b="1" dirty="0" smtClean="0">
                <a:solidFill>
                  <a:srgbClr val="002060"/>
                </a:solidFill>
              </a:rPr>
              <a:t>She was executed by beheading on July 3 1801. </a:t>
            </a:r>
          </a:p>
          <a:p>
            <a:pPr marL="0" indent="0">
              <a:buNone/>
            </a:pPr>
            <a:r>
              <a:rPr lang="en-GB" b="1" dirty="0" smtClean="0">
                <a:solidFill>
                  <a:srgbClr val="FF0000"/>
                </a:solidFill>
              </a:rPr>
              <a:t>Her legacy was one that inspired the Korean Catholic Church, which continued to grow, despite undergoing periodic severe persecutions.</a:t>
            </a:r>
            <a:endParaRPr lang="en-GB" b="1" dirty="0">
              <a:solidFill>
                <a:srgbClr val="FF0000"/>
              </a:solidFill>
            </a:endParaRPr>
          </a:p>
        </p:txBody>
      </p:sp>
    </p:spTree>
    <p:extLst>
      <p:ext uri="{BB962C8B-B14F-4D97-AF65-F5344CB8AC3E}">
        <p14:creationId xmlns:p14="http://schemas.microsoft.com/office/powerpoint/2010/main" val="1370564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23025" y="1584959"/>
            <a:ext cx="2736906" cy="4075611"/>
          </a:xfrm>
        </p:spPr>
      </p:pic>
      <p:sp>
        <p:nvSpPr>
          <p:cNvPr id="4" name="Content Placeholder 3"/>
          <p:cNvSpPr>
            <a:spLocks noGrp="1"/>
          </p:cNvSpPr>
          <p:nvPr>
            <p:ph sz="half" idx="2"/>
          </p:nvPr>
        </p:nvSpPr>
        <p:spPr>
          <a:xfrm>
            <a:off x="3762103" y="975360"/>
            <a:ext cx="5242559" cy="5660571"/>
          </a:xfrm>
        </p:spPr>
        <p:txBody>
          <a:bodyPr>
            <a:normAutofit fontScale="92500" lnSpcReduction="20000"/>
          </a:bodyPr>
          <a:lstStyle/>
          <a:p>
            <a:pPr marL="0" indent="0">
              <a:buNone/>
            </a:pPr>
            <a:r>
              <a:rPr lang="en-GB" b="1" dirty="0" smtClean="0">
                <a:solidFill>
                  <a:srgbClr val="00B050"/>
                </a:solidFill>
              </a:rPr>
              <a:t>Mary Mitchell Slessor (1848-1915)</a:t>
            </a:r>
          </a:p>
          <a:p>
            <a:pPr marL="0" indent="0">
              <a:buNone/>
            </a:pPr>
            <a:r>
              <a:rPr lang="en-US" b="1" dirty="0" smtClean="0">
                <a:solidFill>
                  <a:srgbClr val="002060"/>
                </a:solidFill>
              </a:rPr>
              <a:t>Born </a:t>
            </a:r>
            <a:r>
              <a:rPr lang="en-US" b="1" dirty="0">
                <a:solidFill>
                  <a:srgbClr val="002060"/>
                </a:solidFill>
              </a:rPr>
              <a:t>at </a:t>
            </a:r>
            <a:r>
              <a:rPr lang="en-US" b="1" dirty="0" err="1">
                <a:solidFill>
                  <a:srgbClr val="002060"/>
                </a:solidFill>
              </a:rPr>
              <a:t>Gilcomston</a:t>
            </a:r>
            <a:r>
              <a:rPr lang="en-US" b="1" dirty="0">
                <a:solidFill>
                  <a:srgbClr val="002060"/>
                </a:solidFill>
              </a:rPr>
              <a:t>, Aberdeen, on 2 December </a:t>
            </a:r>
            <a:r>
              <a:rPr lang="en-US" b="1" dirty="0" smtClean="0">
                <a:solidFill>
                  <a:srgbClr val="002060"/>
                </a:solidFill>
              </a:rPr>
              <a:t>1848.</a:t>
            </a:r>
          </a:p>
          <a:p>
            <a:pPr marL="0" indent="0">
              <a:buNone/>
            </a:pPr>
            <a:r>
              <a:rPr lang="en-US" b="1" dirty="0" smtClean="0">
                <a:solidFill>
                  <a:srgbClr val="FF0000"/>
                </a:solidFill>
              </a:rPr>
              <a:t>Her father was a shoemaker, from a reasonably </a:t>
            </a:r>
            <a:r>
              <a:rPr lang="en-US" b="1" dirty="0">
                <a:solidFill>
                  <a:srgbClr val="FF0000"/>
                </a:solidFill>
              </a:rPr>
              <a:t>wealthy</a:t>
            </a:r>
            <a:r>
              <a:rPr lang="en-US" b="1" dirty="0" smtClean="0">
                <a:solidFill>
                  <a:srgbClr val="FF0000"/>
                </a:solidFill>
              </a:rPr>
              <a:t> farming family.</a:t>
            </a:r>
          </a:p>
          <a:p>
            <a:pPr marL="0" indent="0">
              <a:buNone/>
            </a:pPr>
            <a:r>
              <a:rPr lang="en-US" b="1" dirty="0" smtClean="0">
                <a:solidFill>
                  <a:srgbClr val="002060"/>
                </a:solidFill>
              </a:rPr>
              <a:t>Some of the family were quite educated, with two relatives having studied at Cambridge, and one becoming a clergyman in Aberdeen.</a:t>
            </a:r>
          </a:p>
          <a:p>
            <a:pPr marL="0" indent="0">
              <a:buNone/>
            </a:pPr>
            <a:r>
              <a:rPr lang="en-US" b="1" dirty="0" smtClean="0">
                <a:solidFill>
                  <a:srgbClr val="FF0000"/>
                </a:solidFill>
              </a:rPr>
              <a:t>She attended the local United Presbyterian Church, and her mother and later Mary herself were avid readers of missionary stories in the </a:t>
            </a:r>
            <a:r>
              <a:rPr lang="en-US" b="1" i="1" dirty="0" err="1" smtClean="0">
                <a:solidFill>
                  <a:srgbClr val="FF0000"/>
                </a:solidFill>
              </a:rPr>
              <a:t>The</a:t>
            </a:r>
            <a:r>
              <a:rPr lang="en-US" b="1" i="1" dirty="0" smtClean="0">
                <a:solidFill>
                  <a:srgbClr val="FF0000"/>
                </a:solidFill>
              </a:rPr>
              <a:t> Missionary Record</a:t>
            </a:r>
            <a:r>
              <a:rPr lang="en-US" b="1" dirty="0" smtClean="0">
                <a:solidFill>
                  <a:srgbClr val="FF0000"/>
                </a:solidFill>
              </a:rPr>
              <a:t>, with tales of David Livingstone and of </a:t>
            </a:r>
            <a:r>
              <a:rPr lang="en-US" b="1" dirty="0" err="1" smtClean="0">
                <a:solidFill>
                  <a:srgbClr val="FF0000"/>
                </a:solidFill>
              </a:rPr>
              <a:t>Calabar</a:t>
            </a:r>
            <a:r>
              <a:rPr lang="en-US" b="1" dirty="0" smtClean="0">
                <a:solidFill>
                  <a:srgbClr val="FF0000"/>
                </a:solidFill>
              </a:rPr>
              <a:t>, in south-eastern Nigeria.</a:t>
            </a:r>
            <a:endParaRPr lang="en-GB" b="1" dirty="0">
              <a:solidFill>
                <a:srgbClr val="FF0000"/>
              </a:solidFill>
            </a:endParaRPr>
          </a:p>
        </p:txBody>
      </p:sp>
    </p:spTree>
    <p:extLst>
      <p:ext uri="{BB962C8B-B14F-4D97-AF65-F5344CB8AC3E}">
        <p14:creationId xmlns:p14="http://schemas.microsoft.com/office/powerpoint/2010/main" val="2955522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50908" y="1517030"/>
            <a:ext cx="2669166" cy="4047747"/>
          </a:xfrm>
        </p:spPr>
      </p:pic>
      <p:sp>
        <p:nvSpPr>
          <p:cNvPr id="4" name="Content Placeholder 3"/>
          <p:cNvSpPr>
            <a:spLocks noGrp="1"/>
          </p:cNvSpPr>
          <p:nvPr>
            <p:ph sz="half" idx="2"/>
          </p:nvPr>
        </p:nvSpPr>
        <p:spPr>
          <a:xfrm>
            <a:off x="3683727" y="975360"/>
            <a:ext cx="5320936" cy="5660571"/>
          </a:xfrm>
        </p:spPr>
        <p:txBody>
          <a:bodyPr/>
          <a:lstStyle/>
          <a:p>
            <a:pPr marL="0" indent="0">
              <a:buNone/>
            </a:pPr>
            <a:r>
              <a:rPr lang="en-GB" b="1" dirty="0" smtClean="0">
                <a:solidFill>
                  <a:srgbClr val="002060"/>
                </a:solidFill>
              </a:rPr>
              <a:t>Her father was a heavy drinker, and lost his job, so the family moved to Dundee, when Mary was 11.</a:t>
            </a:r>
          </a:p>
          <a:p>
            <a:pPr marL="0" indent="0">
              <a:buNone/>
            </a:pPr>
            <a:r>
              <a:rPr lang="en-GB" b="1" dirty="0" smtClean="0">
                <a:solidFill>
                  <a:srgbClr val="FF0000"/>
                </a:solidFill>
              </a:rPr>
              <a:t>Her father struggled to find work, and spent his wages on drink, and was prone to violence against the family.</a:t>
            </a:r>
          </a:p>
          <a:p>
            <a:pPr marL="0" indent="0">
              <a:buNone/>
            </a:pPr>
            <a:r>
              <a:rPr lang="en-GB" b="1" dirty="0" smtClean="0">
                <a:solidFill>
                  <a:srgbClr val="002060"/>
                </a:solidFill>
              </a:rPr>
              <a:t>From the time she moved to Dundee she was working in a cotton </a:t>
            </a:r>
            <a:r>
              <a:rPr lang="en-GB" b="1" dirty="0" smtClean="0">
                <a:solidFill>
                  <a:srgbClr val="002060"/>
                </a:solidFill>
              </a:rPr>
              <a:t>factory, </a:t>
            </a:r>
            <a:r>
              <a:rPr lang="en-GB" b="1" dirty="0" smtClean="0">
                <a:solidFill>
                  <a:srgbClr val="002060"/>
                </a:solidFill>
              </a:rPr>
              <a:t>first half-time and from the age of fourteen full-time.</a:t>
            </a:r>
            <a:endParaRPr lang="en-GB" b="1" dirty="0">
              <a:solidFill>
                <a:srgbClr val="002060"/>
              </a:solidFill>
            </a:endParaRPr>
          </a:p>
        </p:txBody>
      </p:sp>
    </p:spTree>
    <p:extLst>
      <p:ext uri="{BB962C8B-B14F-4D97-AF65-F5344CB8AC3E}">
        <p14:creationId xmlns:p14="http://schemas.microsoft.com/office/powerpoint/2010/main" val="2922087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09485" y="1550126"/>
            <a:ext cx="2602401" cy="3875314"/>
          </a:xfrm>
        </p:spPr>
      </p:pic>
      <p:sp>
        <p:nvSpPr>
          <p:cNvPr id="4" name="Content Placeholder 3"/>
          <p:cNvSpPr>
            <a:spLocks noGrp="1"/>
          </p:cNvSpPr>
          <p:nvPr>
            <p:ph sz="half" idx="2"/>
          </p:nvPr>
        </p:nvSpPr>
        <p:spPr>
          <a:xfrm>
            <a:off x="3535681" y="1384663"/>
            <a:ext cx="5468982" cy="4807131"/>
          </a:xfrm>
        </p:spPr>
        <p:txBody>
          <a:bodyPr/>
          <a:lstStyle/>
          <a:p>
            <a:pPr marL="0" indent="0">
              <a:buNone/>
            </a:pPr>
            <a:r>
              <a:rPr lang="en-GB" b="1" dirty="0" smtClean="0">
                <a:solidFill>
                  <a:srgbClr val="FF0000"/>
                </a:solidFill>
              </a:rPr>
              <a:t>She claims to have been a “wild lassie”, who was converted by an old lady who frightened her with the thought of hell.</a:t>
            </a:r>
          </a:p>
          <a:p>
            <a:pPr marL="0" indent="0">
              <a:buNone/>
            </a:pPr>
            <a:r>
              <a:rPr lang="en-GB" b="1" dirty="0" smtClean="0">
                <a:solidFill>
                  <a:srgbClr val="002060"/>
                </a:solidFill>
              </a:rPr>
              <a:t>However, there is little evidence of this “wildness”, and she seems to have been heavily involved in the church, teaching Sunday School, involved in Home Missions, engaging in missions in the slums of Dundee.</a:t>
            </a:r>
          </a:p>
        </p:txBody>
      </p:sp>
    </p:spTree>
    <p:extLst>
      <p:ext uri="{BB962C8B-B14F-4D97-AF65-F5344CB8AC3E}">
        <p14:creationId xmlns:p14="http://schemas.microsoft.com/office/powerpoint/2010/main" val="1188014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13805" y="1557413"/>
            <a:ext cx="2501469" cy="3793437"/>
          </a:xfrm>
        </p:spPr>
      </p:pic>
      <p:sp>
        <p:nvSpPr>
          <p:cNvPr id="4" name="Content Placeholder 3"/>
          <p:cNvSpPr>
            <a:spLocks noGrp="1"/>
          </p:cNvSpPr>
          <p:nvPr>
            <p:ph sz="half" idx="2"/>
          </p:nvPr>
        </p:nvSpPr>
        <p:spPr>
          <a:xfrm>
            <a:off x="3396343" y="975360"/>
            <a:ext cx="5608319" cy="5660571"/>
          </a:xfrm>
        </p:spPr>
        <p:txBody>
          <a:bodyPr>
            <a:normAutofit lnSpcReduction="10000"/>
          </a:bodyPr>
          <a:lstStyle/>
          <a:p>
            <a:pPr marL="0" indent="0">
              <a:buNone/>
            </a:pPr>
            <a:r>
              <a:rPr lang="en-GB" b="1" dirty="0" smtClean="0">
                <a:solidFill>
                  <a:srgbClr val="002060"/>
                </a:solidFill>
              </a:rPr>
              <a:t>Following the death of David Livingstone in 1874, a wave of missionary fervour spread through Scotland.</a:t>
            </a:r>
          </a:p>
          <a:p>
            <a:pPr marL="0" indent="0">
              <a:buNone/>
            </a:pPr>
            <a:r>
              <a:rPr lang="en-GB" b="1" dirty="0" smtClean="0">
                <a:solidFill>
                  <a:srgbClr val="FF0000"/>
                </a:solidFill>
              </a:rPr>
              <a:t>In 1875 Slessor decided to apply to be a missionary in </a:t>
            </a:r>
            <a:r>
              <a:rPr lang="en-GB" b="1" dirty="0" err="1" smtClean="0">
                <a:solidFill>
                  <a:srgbClr val="FF0000"/>
                </a:solidFill>
              </a:rPr>
              <a:t>Calabar</a:t>
            </a:r>
            <a:r>
              <a:rPr lang="en-GB" b="1" dirty="0" smtClean="0">
                <a:solidFill>
                  <a:srgbClr val="FF0000"/>
                </a:solidFill>
              </a:rPr>
              <a:t>. Her application was accepted and she set off in August 1876, arriving in mid-September.</a:t>
            </a:r>
          </a:p>
          <a:p>
            <a:pPr marL="0" indent="0">
              <a:buNone/>
            </a:pPr>
            <a:r>
              <a:rPr lang="en-GB" b="1" dirty="0" smtClean="0">
                <a:solidFill>
                  <a:srgbClr val="002060"/>
                </a:solidFill>
              </a:rPr>
              <a:t>The </a:t>
            </a:r>
            <a:r>
              <a:rPr lang="en-GB" b="1" dirty="0" err="1" smtClean="0">
                <a:solidFill>
                  <a:srgbClr val="002060"/>
                </a:solidFill>
              </a:rPr>
              <a:t>Calabar</a:t>
            </a:r>
            <a:r>
              <a:rPr lang="en-GB" b="1" dirty="0" smtClean="0">
                <a:solidFill>
                  <a:srgbClr val="002060"/>
                </a:solidFill>
              </a:rPr>
              <a:t> mission was a few years’ older than her, and a place of danger because of illness, so that most missionaries either died </a:t>
            </a:r>
            <a:r>
              <a:rPr lang="en-GB" b="1" dirty="0" err="1" smtClean="0">
                <a:solidFill>
                  <a:srgbClr val="002060"/>
                </a:solidFill>
              </a:rPr>
              <a:t>en</a:t>
            </a:r>
            <a:r>
              <a:rPr lang="en-GB" b="1" dirty="0" smtClean="0">
                <a:solidFill>
                  <a:srgbClr val="002060"/>
                </a:solidFill>
              </a:rPr>
              <a:t> route or when they arrived.</a:t>
            </a:r>
            <a:endParaRPr lang="en-GB" b="1" dirty="0">
              <a:solidFill>
                <a:srgbClr val="002060"/>
              </a:solidFill>
            </a:endParaRPr>
          </a:p>
        </p:txBody>
      </p:sp>
    </p:spTree>
    <p:extLst>
      <p:ext uri="{BB962C8B-B14F-4D97-AF65-F5344CB8AC3E}">
        <p14:creationId xmlns:p14="http://schemas.microsoft.com/office/powerpoint/2010/main" val="1033901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471750" y="791634"/>
            <a:ext cx="6435634" cy="4203844"/>
          </a:xfrm>
        </p:spPr>
      </p:pic>
      <p:sp>
        <p:nvSpPr>
          <p:cNvPr id="4" name="Content Placeholder 3"/>
          <p:cNvSpPr>
            <a:spLocks noGrp="1"/>
          </p:cNvSpPr>
          <p:nvPr>
            <p:ph sz="half" idx="2"/>
          </p:nvPr>
        </p:nvSpPr>
        <p:spPr>
          <a:xfrm>
            <a:off x="313510" y="5268685"/>
            <a:ext cx="8691152" cy="1445623"/>
          </a:xfrm>
        </p:spPr>
        <p:txBody>
          <a:bodyPr>
            <a:normAutofit fontScale="77500" lnSpcReduction="20000"/>
          </a:bodyPr>
          <a:lstStyle/>
          <a:p>
            <a:pPr marL="0" indent="0">
              <a:buNone/>
            </a:pPr>
            <a:r>
              <a:rPr lang="en-GB" b="1" dirty="0" smtClean="0">
                <a:solidFill>
                  <a:srgbClr val="FF0000"/>
                </a:solidFill>
              </a:rPr>
              <a:t>Her initial impressions were positive, and she was taken with the surroundings.</a:t>
            </a:r>
          </a:p>
          <a:p>
            <a:pPr marL="0" indent="0">
              <a:buNone/>
            </a:pPr>
            <a:r>
              <a:rPr lang="en-GB" b="1" dirty="0" smtClean="0">
                <a:solidFill>
                  <a:srgbClr val="002060"/>
                </a:solidFill>
              </a:rPr>
              <a:t>One biographer notes that she probably never completely overcame the prejudices of the time, and a certain sense of superiority.</a:t>
            </a:r>
          </a:p>
          <a:p>
            <a:pPr marL="0" indent="0">
              <a:buNone/>
            </a:pPr>
            <a:endParaRPr lang="en-GB" dirty="0"/>
          </a:p>
        </p:txBody>
      </p:sp>
    </p:spTree>
    <p:extLst>
      <p:ext uri="{BB962C8B-B14F-4D97-AF65-F5344CB8AC3E}">
        <p14:creationId xmlns:p14="http://schemas.microsoft.com/office/powerpoint/2010/main" val="1008451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01954" y="1767840"/>
            <a:ext cx="3034178" cy="3823063"/>
          </a:xfrm>
        </p:spPr>
      </p:pic>
      <p:sp>
        <p:nvSpPr>
          <p:cNvPr id="4" name="Content Placeholder 3"/>
          <p:cNvSpPr>
            <a:spLocks noGrp="1"/>
          </p:cNvSpPr>
          <p:nvPr>
            <p:ph sz="half" idx="2"/>
          </p:nvPr>
        </p:nvSpPr>
        <p:spPr>
          <a:xfrm>
            <a:off x="3605349" y="1515292"/>
            <a:ext cx="5364479" cy="4772297"/>
          </a:xfrm>
        </p:spPr>
        <p:txBody>
          <a:bodyPr/>
          <a:lstStyle/>
          <a:p>
            <a:pPr marL="0" indent="0">
              <a:buNone/>
            </a:pPr>
            <a:r>
              <a:rPr lang="en-GB" b="1" dirty="0" smtClean="0">
                <a:solidFill>
                  <a:srgbClr val="002060"/>
                </a:solidFill>
              </a:rPr>
              <a:t>She learned the local language, </a:t>
            </a:r>
            <a:r>
              <a:rPr lang="en-GB" b="1" dirty="0" err="1" smtClean="0">
                <a:solidFill>
                  <a:srgbClr val="002060"/>
                </a:solidFill>
              </a:rPr>
              <a:t>Efik</a:t>
            </a:r>
            <a:r>
              <a:rPr lang="en-GB" b="1" dirty="0" smtClean="0">
                <a:solidFill>
                  <a:srgbClr val="002060"/>
                </a:solidFill>
              </a:rPr>
              <a:t>, and was well-known for going around with the local children, climbing the trees with them.</a:t>
            </a:r>
          </a:p>
          <a:p>
            <a:pPr marL="0" indent="0">
              <a:buNone/>
            </a:pPr>
            <a:r>
              <a:rPr lang="en-GB" b="1" dirty="0" smtClean="0">
                <a:solidFill>
                  <a:srgbClr val="FF0000"/>
                </a:solidFill>
              </a:rPr>
              <a:t>But her main desire was to work with the women of the region, who had largely been ignored and had not been converted.</a:t>
            </a:r>
          </a:p>
          <a:p>
            <a:pPr marL="0" indent="0">
              <a:buNone/>
            </a:pPr>
            <a:r>
              <a:rPr lang="en-GB" b="1" dirty="0" smtClean="0">
                <a:solidFill>
                  <a:srgbClr val="002060"/>
                </a:solidFill>
              </a:rPr>
              <a:t>She grew ill and in 1879 returned to Scotland to recuperate and visit her mother and sisters in Dundee.</a:t>
            </a:r>
            <a:endParaRPr lang="en-GB" b="1" dirty="0">
              <a:solidFill>
                <a:srgbClr val="002060"/>
              </a:solidFill>
            </a:endParaRPr>
          </a:p>
        </p:txBody>
      </p:sp>
    </p:spTree>
    <p:extLst>
      <p:ext uri="{BB962C8B-B14F-4D97-AF65-F5344CB8AC3E}">
        <p14:creationId xmlns:p14="http://schemas.microsoft.com/office/powerpoint/2010/main" val="274975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sp>
        <p:nvSpPr>
          <p:cNvPr id="3" name="Content Placeholder 2"/>
          <p:cNvSpPr>
            <a:spLocks noGrp="1"/>
          </p:cNvSpPr>
          <p:nvPr>
            <p:ph sz="half" idx="1"/>
          </p:nvPr>
        </p:nvSpPr>
        <p:spPr>
          <a:xfrm>
            <a:off x="252549" y="975360"/>
            <a:ext cx="4262301" cy="5651863"/>
          </a:xfrm>
        </p:spPr>
        <p:txBody>
          <a:bodyPr>
            <a:normAutofit fontScale="92500" lnSpcReduction="10000"/>
          </a:bodyPr>
          <a:lstStyle/>
          <a:p>
            <a:pPr marL="0" indent="0">
              <a:buNone/>
            </a:pPr>
            <a:r>
              <a:rPr lang="en-US" b="1" dirty="0">
                <a:solidFill>
                  <a:srgbClr val="002060"/>
                </a:solidFill>
              </a:rPr>
              <a:t>Greet Andronicus and </a:t>
            </a:r>
            <a:r>
              <a:rPr lang="en-US" b="1" dirty="0" err="1">
                <a:solidFill>
                  <a:srgbClr val="002060"/>
                </a:solidFill>
              </a:rPr>
              <a:t>Junia</a:t>
            </a:r>
            <a:r>
              <a:rPr lang="en-US" b="1" dirty="0">
                <a:solidFill>
                  <a:srgbClr val="002060"/>
                </a:solidFill>
              </a:rPr>
              <a:t>, my relatives who were in prison with me; they are prominent among the apostles, and they were in Christ before I was.</a:t>
            </a:r>
          </a:p>
          <a:p>
            <a:pPr marL="0" indent="0">
              <a:buNone/>
            </a:pPr>
            <a:r>
              <a:rPr lang="el-GR" b="1" dirty="0" smtClean="0">
                <a:solidFill>
                  <a:srgbClr val="FF0000"/>
                </a:solidFill>
              </a:rPr>
              <a:t>ἀσπάσασθε </a:t>
            </a:r>
            <a:r>
              <a:rPr lang="el-GR" b="1" dirty="0">
                <a:solidFill>
                  <a:srgbClr val="FF0000"/>
                </a:solidFill>
              </a:rPr>
              <a:t>Ἀνδρόνικον καὶ Ἰουνίαν </a:t>
            </a:r>
            <a:r>
              <a:rPr lang="en-GB" b="1" dirty="0" smtClean="0">
                <a:solidFill>
                  <a:srgbClr val="92D050"/>
                </a:solidFill>
              </a:rPr>
              <a:t>[</a:t>
            </a:r>
            <a:r>
              <a:rPr lang="en-GB" b="1" i="1" dirty="0" smtClean="0">
                <a:solidFill>
                  <a:srgbClr val="92D050"/>
                </a:solidFill>
              </a:rPr>
              <a:t>asp</a:t>
            </a:r>
            <a:r>
              <a:rPr lang="pt-BR" b="1" i="1" dirty="0" smtClean="0">
                <a:solidFill>
                  <a:srgbClr val="92D050"/>
                </a:solidFill>
              </a:rPr>
              <a:t>á</a:t>
            </a:r>
            <a:r>
              <a:rPr lang="en-GB" b="1" i="1" dirty="0" err="1" smtClean="0">
                <a:solidFill>
                  <a:srgbClr val="92D050"/>
                </a:solidFill>
              </a:rPr>
              <a:t>sasthe</a:t>
            </a:r>
            <a:r>
              <a:rPr lang="en-GB" b="1" i="1" dirty="0" smtClean="0">
                <a:solidFill>
                  <a:srgbClr val="92D050"/>
                </a:solidFill>
              </a:rPr>
              <a:t> </a:t>
            </a:r>
            <a:r>
              <a:rPr lang="en-GB" b="1" i="1" dirty="0" err="1" smtClean="0">
                <a:solidFill>
                  <a:srgbClr val="92D050"/>
                </a:solidFill>
              </a:rPr>
              <a:t>Andrónikon</a:t>
            </a:r>
            <a:r>
              <a:rPr lang="en-GB" b="1" i="1" dirty="0" smtClean="0">
                <a:solidFill>
                  <a:srgbClr val="92D050"/>
                </a:solidFill>
              </a:rPr>
              <a:t> kai </a:t>
            </a:r>
            <a:r>
              <a:rPr lang="en-GB" b="1" i="1" dirty="0" err="1" smtClean="0">
                <a:solidFill>
                  <a:srgbClr val="92D050"/>
                </a:solidFill>
              </a:rPr>
              <a:t>Iounían</a:t>
            </a:r>
            <a:r>
              <a:rPr lang="en-GB" b="1" dirty="0" smtClean="0">
                <a:solidFill>
                  <a:srgbClr val="92D050"/>
                </a:solidFill>
              </a:rPr>
              <a:t>]</a:t>
            </a:r>
            <a:r>
              <a:rPr lang="en-GB" b="1" i="1" dirty="0" smtClean="0">
                <a:solidFill>
                  <a:srgbClr val="92D050"/>
                </a:solidFill>
              </a:rPr>
              <a:t> </a:t>
            </a:r>
            <a:r>
              <a:rPr lang="el-GR" b="1" dirty="0" smtClean="0">
                <a:solidFill>
                  <a:srgbClr val="FF0000"/>
                </a:solidFill>
              </a:rPr>
              <a:t>τοὺς </a:t>
            </a:r>
            <a:r>
              <a:rPr lang="el-GR" b="1" dirty="0">
                <a:solidFill>
                  <a:srgbClr val="FF0000"/>
                </a:solidFill>
              </a:rPr>
              <a:t>συγγενεῖς μου καὶ συναιχμαλώτους μου, οἵτινές εἰσιν ἐπίσημοι ἐν τοῖς ἀποστόλοις, οἳ καὶ πρὸ ἐμοῦ γέγονεν ἐν Χριστῷ</a:t>
            </a:r>
            <a:r>
              <a:rPr lang="el-GR" b="1" dirty="0" smtClean="0">
                <a:solidFill>
                  <a:srgbClr val="FF0000"/>
                </a:solidFill>
              </a:rPr>
              <a:t>.</a:t>
            </a:r>
            <a:endParaRPr lang="en-US" b="1" dirty="0" smtClean="0">
              <a:solidFill>
                <a:srgbClr val="FF0000"/>
              </a:solidFill>
            </a:endParaRPr>
          </a:p>
          <a:p>
            <a:pPr marL="0" indent="0">
              <a:buNone/>
            </a:pPr>
            <a:r>
              <a:rPr lang="en-US" b="1" dirty="0" smtClean="0">
                <a:solidFill>
                  <a:srgbClr val="00B050"/>
                </a:solidFill>
              </a:rPr>
              <a:t>Romans 16:7</a:t>
            </a:r>
            <a:endParaRPr lang="en-GB" b="1" dirty="0">
              <a:solidFill>
                <a:srgbClr val="00B05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03519" y="1018903"/>
            <a:ext cx="3118533" cy="4052509"/>
          </a:xfrm>
        </p:spPr>
      </p:pic>
      <p:sp>
        <p:nvSpPr>
          <p:cNvPr id="6" name="TextBox 5"/>
          <p:cNvSpPr txBox="1"/>
          <p:nvPr/>
        </p:nvSpPr>
        <p:spPr>
          <a:xfrm>
            <a:off x="5242560" y="5233852"/>
            <a:ext cx="3457303" cy="646331"/>
          </a:xfrm>
          <a:prstGeom prst="rect">
            <a:avLst/>
          </a:prstGeom>
          <a:noFill/>
        </p:spPr>
        <p:txBody>
          <a:bodyPr wrap="square" rtlCol="0">
            <a:spAutoFit/>
          </a:bodyPr>
          <a:lstStyle/>
          <a:p>
            <a:pPr algn="ctr"/>
            <a:r>
              <a:rPr lang="en-US" b="1" dirty="0" err="1" smtClean="0"/>
              <a:t>Sts</a:t>
            </a:r>
            <a:r>
              <a:rPr lang="en-US" b="1" dirty="0" smtClean="0"/>
              <a:t> Andronicus, Athanasius of </a:t>
            </a:r>
            <a:r>
              <a:rPr lang="en-US" b="1" dirty="0" err="1" smtClean="0"/>
              <a:t>Christianopoulis</a:t>
            </a:r>
            <a:r>
              <a:rPr lang="en-US" b="1" dirty="0" smtClean="0"/>
              <a:t>, and </a:t>
            </a:r>
            <a:r>
              <a:rPr lang="en-US" b="1" dirty="0" err="1" smtClean="0"/>
              <a:t>Junia</a:t>
            </a:r>
            <a:endParaRPr lang="en-GB" b="1" dirty="0"/>
          </a:p>
        </p:txBody>
      </p:sp>
    </p:spTree>
    <p:extLst>
      <p:ext uri="{BB962C8B-B14F-4D97-AF65-F5344CB8AC3E}">
        <p14:creationId xmlns:p14="http://schemas.microsoft.com/office/powerpoint/2010/main" val="3756239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29062" y="1663336"/>
            <a:ext cx="3912012" cy="2769177"/>
          </a:xfrm>
        </p:spPr>
      </p:pic>
      <p:sp>
        <p:nvSpPr>
          <p:cNvPr id="4" name="Content Placeholder 3"/>
          <p:cNvSpPr>
            <a:spLocks noGrp="1"/>
          </p:cNvSpPr>
          <p:nvPr>
            <p:ph sz="half" idx="2"/>
          </p:nvPr>
        </p:nvSpPr>
        <p:spPr>
          <a:xfrm>
            <a:off x="4493623" y="1210491"/>
            <a:ext cx="4511039" cy="5442858"/>
          </a:xfrm>
        </p:spPr>
        <p:txBody>
          <a:bodyPr>
            <a:normAutofit fontScale="92500" lnSpcReduction="10000"/>
          </a:bodyPr>
          <a:lstStyle/>
          <a:p>
            <a:pPr marL="0" indent="0">
              <a:buNone/>
            </a:pPr>
            <a:r>
              <a:rPr lang="en-GB" b="1" dirty="0" smtClean="0">
                <a:solidFill>
                  <a:srgbClr val="FF0000"/>
                </a:solidFill>
              </a:rPr>
              <a:t>Slessor returned to </a:t>
            </a:r>
            <a:r>
              <a:rPr lang="en-GB" b="1" dirty="0" err="1" smtClean="0">
                <a:solidFill>
                  <a:srgbClr val="FF0000"/>
                </a:solidFill>
              </a:rPr>
              <a:t>Calabar</a:t>
            </a:r>
            <a:r>
              <a:rPr lang="en-GB" b="1" dirty="0" smtClean="0">
                <a:solidFill>
                  <a:srgbClr val="FF0000"/>
                </a:solidFill>
              </a:rPr>
              <a:t> in 1880, and was put in charge of her own mission, in a place called Old Town.</a:t>
            </a:r>
          </a:p>
          <a:p>
            <a:pPr marL="0" indent="0">
              <a:buNone/>
            </a:pPr>
            <a:r>
              <a:rPr lang="en-US" b="1" dirty="0" smtClean="0">
                <a:solidFill>
                  <a:srgbClr val="002060"/>
                </a:solidFill>
              </a:rPr>
              <a:t>She lived simply on local food, such as </a:t>
            </a:r>
            <a:r>
              <a:rPr lang="en-US" b="1" dirty="0">
                <a:solidFill>
                  <a:srgbClr val="002060"/>
                </a:solidFill>
              </a:rPr>
              <a:t>plantains, bananas, cassava, coco, maize, and sugar cane. </a:t>
            </a:r>
            <a:endParaRPr lang="en-US" b="1" dirty="0" smtClean="0">
              <a:solidFill>
                <a:srgbClr val="002060"/>
              </a:solidFill>
            </a:endParaRPr>
          </a:p>
          <a:p>
            <a:pPr marL="0" indent="0">
              <a:buNone/>
            </a:pPr>
            <a:r>
              <a:rPr lang="en-US" b="1" dirty="0" smtClean="0">
                <a:solidFill>
                  <a:srgbClr val="FF0000"/>
                </a:solidFill>
              </a:rPr>
              <a:t>The only “luxury” she needed was her tea.</a:t>
            </a:r>
          </a:p>
          <a:p>
            <a:pPr marL="0" indent="0">
              <a:buNone/>
            </a:pPr>
            <a:r>
              <a:rPr lang="en-US" b="1" dirty="0" smtClean="0">
                <a:solidFill>
                  <a:srgbClr val="002060"/>
                </a:solidFill>
              </a:rPr>
              <a:t>So she began to live as an African, and a relatively poor one, which helped her in her work. </a:t>
            </a:r>
            <a:endParaRPr lang="en-GB" b="1" dirty="0">
              <a:solidFill>
                <a:srgbClr val="002060"/>
              </a:solidFill>
            </a:endParaRPr>
          </a:p>
        </p:txBody>
      </p:sp>
    </p:spTree>
    <p:extLst>
      <p:ext uri="{BB962C8B-B14F-4D97-AF65-F5344CB8AC3E}">
        <p14:creationId xmlns:p14="http://schemas.microsoft.com/office/powerpoint/2010/main" val="184618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03310" y="1959428"/>
            <a:ext cx="3760705" cy="2314280"/>
          </a:xfrm>
        </p:spPr>
      </p:pic>
      <p:sp>
        <p:nvSpPr>
          <p:cNvPr id="4" name="Content Placeholder 3"/>
          <p:cNvSpPr>
            <a:spLocks noGrp="1"/>
          </p:cNvSpPr>
          <p:nvPr>
            <p:ph sz="half" idx="2"/>
          </p:nvPr>
        </p:nvSpPr>
        <p:spPr>
          <a:xfrm>
            <a:off x="4629149" y="1288869"/>
            <a:ext cx="4375513" cy="4650377"/>
          </a:xfrm>
        </p:spPr>
        <p:txBody>
          <a:bodyPr/>
          <a:lstStyle/>
          <a:p>
            <a:pPr marL="0" indent="0">
              <a:buNone/>
            </a:pPr>
            <a:r>
              <a:rPr lang="en-GB" b="1" dirty="0" smtClean="0">
                <a:solidFill>
                  <a:srgbClr val="002060"/>
                </a:solidFill>
              </a:rPr>
              <a:t>One of the local customs she worked to eradicate was the killing of twins.</a:t>
            </a:r>
          </a:p>
          <a:p>
            <a:pPr marL="0" indent="0">
              <a:buNone/>
            </a:pPr>
            <a:r>
              <a:rPr lang="en-GB" b="1" dirty="0" smtClean="0">
                <a:solidFill>
                  <a:srgbClr val="FF0000"/>
                </a:solidFill>
              </a:rPr>
              <a:t>It was thought that in the case of twins one was a kind of demon, and because it was not possible to tell which, both had to be killed, and often the mother expelled from the community.</a:t>
            </a:r>
            <a:endParaRPr lang="en-GB" b="1" dirty="0">
              <a:solidFill>
                <a:srgbClr val="FF0000"/>
              </a:solidFill>
            </a:endParaRPr>
          </a:p>
        </p:txBody>
      </p:sp>
    </p:spTree>
    <p:extLst>
      <p:ext uri="{BB962C8B-B14F-4D97-AF65-F5344CB8AC3E}">
        <p14:creationId xmlns:p14="http://schemas.microsoft.com/office/powerpoint/2010/main" val="3692017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09320" y="1681567"/>
            <a:ext cx="3709834" cy="2468726"/>
          </a:xfrm>
        </p:spPr>
      </p:pic>
      <p:sp>
        <p:nvSpPr>
          <p:cNvPr id="4" name="Content Placeholder 3"/>
          <p:cNvSpPr>
            <a:spLocks noGrp="1"/>
          </p:cNvSpPr>
          <p:nvPr>
            <p:ph sz="half" idx="2"/>
          </p:nvPr>
        </p:nvSpPr>
        <p:spPr>
          <a:xfrm>
            <a:off x="4629149" y="975360"/>
            <a:ext cx="4375513" cy="5660571"/>
          </a:xfrm>
        </p:spPr>
        <p:txBody>
          <a:bodyPr/>
          <a:lstStyle/>
          <a:p>
            <a:pPr marL="0" indent="0">
              <a:buNone/>
            </a:pPr>
            <a:r>
              <a:rPr lang="en-GB" b="1" dirty="0" smtClean="0">
                <a:solidFill>
                  <a:srgbClr val="FF0000"/>
                </a:solidFill>
              </a:rPr>
              <a:t>In 1883, she took ill again and returned for leave to Scotland, taking with her a young girl called Janie (or Jean), a twin she had rescued.</a:t>
            </a:r>
          </a:p>
          <a:p>
            <a:pPr marL="0" indent="0">
              <a:buNone/>
            </a:pPr>
            <a:r>
              <a:rPr lang="en-GB" b="1" dirty="0" smtClean="0">
                <a:solidFill>
                  <a:srgbClr val="002060"/>
                </a:solidFill>
              </a:rPr>
              <a:t>Janie was baptised in Scotland, and they returned in 1885 to </a:t>
            </a:r>
            <a:r>
              <a:rPr lang="en-GB" b="1" dirty="0" err="1" smtClean="0">
                <a:solidFill>
                  <a:srgbClr val="002060"/>
                </a:solidFill>
              </a:rPr>
              <a:t>Calabar</a:t>
            </a:r>
            <a:r>
              <a:rPr lang="en-GB" b="1" dirty="0" smtClean="0">
                <a:solidFill>
                  <a:srgbClr val="002060"/>
                </a:solidFill>
              </a:rPr>
              <a:t>.</a:t>
            </a:r>
          </a:p>
          <a:p>
            <a:pPr marL="0" indent="0">
              <a:buNone/>
            </a:pPr>
            <a:r>
              <a:rPr lang="en-GB" b="1" dirty="0" smtClean="0">
                <a:solidFill>
                  <a:srgbClr val="FF0000"/>
                </a:solidFill>
              </a:rPr>
              <a:t>Not long after, her mother and her one remaining sister both died.</a:t>
            </a:r>
            <a:endParaRPr lang="en-GB" b="1" dirty="0">
              <a:solidFill>
                <a:srgbClr val="FF0000"/>
              </a:solidFill>
            </a:endParaRPr>
          </a:p>
        </p:txBody>
      </p:sp>
    </p:spTree>
    <p:extLst>
      <p:ext uri="{BB962C8B-B14F-4D97-AF65-F5344CB8AC3E}">
        <p14:creationId xmlns:p14="http://schemas.microsoft.com/office/powerpoint/2010/main" val="367876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22687" y="1434934"/>
            <a:ext cx="4323483" cy="3851169"/>
          </a:xfrm>
        </p:spPr>
      </p:pic>
      <p:sp>
        <p:nvSpPr>
          <p:cNvPr id="4" name="Content Placeholder 3"/>
          <p:cNvSpPr>
            <a:spLocks noGrp="1"/>
          </p:cNvSpPr>
          <p:nvPr>
            <p:ph sz="half" idx="2"/>
          </p:nvPr>
        </p:nvSpPr>
        <p:spPr>
          <a:xfrm>
            <a:off x="4963885" y="975360"/>
            <a:ext cx="4040777" cy="4868091"/>
          </a:xfrm>
        </p:spPr>
        <p:txBody>
          <a:bodyPr/>
          <a:lstStyle/>
          <a:p>
            <a:pPr marL="0" indent="0">
              <a:buNone/>
            </a:pPr>
            <a:r>
              <a:rPr lang="en-GB" b="1" dirty="0" smtClean="0">
                <a:solidFill>
                  <a:srgbClr val="002060"/>
                </a:solidFill>
              </a:rPr>
              <a:t>She was now in a new mission station in a place called Creek Town.</a:t>
            </a:r>
          </a:p>
          <a:p>
            <a:pPr marL="0" indent="0">
              <a:buNone/>
            </a:pPr>
            <a:r>
              <a:rPr lang="en-GB" b="1" dirty="0" smtClean="0">
                <a:solidFill>
                  <a:srgbClr val="FF0000"/>
                </a:solidFill>
              </a:rPr>
              <a:t>She adopted more children, who lived with her.</a:t>
            </a:r>
          </a:p>
          <a:p>
            <a:pPr marL="0" indent="0">
              <a:buNone/>
            </a:pPr>
            <a:r>
              <a:rPr lang="en-GB" b="1" dirty="0" smtClean="0">
                <a:solidFill>
                  <a:srgbClr val="002060"/>
                </a:solidFill>
              </a:rPr>
              <a:t>She suffered from malaria, but she also sought supplies of quinine to give to those who were ill.</a:t>
            </a:r>
            <a:endParaRPr lang="en-GB" b="1" dirty="0">
              <a:solidFill>
                <a:srgbClr val="002060"/>
              </a:solidFill>
            </a:endParaRPr>
          </a:p>
        </p:txBody>
      </p:sp>
    </p:spTree>
    <p:extLst>
      <p:ext uri="{BB962C8B-B14F-4D97-AF65-F5344CB8AC3E}">
        <p14:creationId xmlns:p14="http://schemas.microsoft.com/office/powerpoint/2010/main" val="2761208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83474" y="1336389"/>
            <a:ext cx="2629989" cy="3988335"/>
          </a:xfrm>
        </p:spPr>
      </p:pic>
      <p:sp>
        <p:nvSpPr>
          <p:cNvPr id="4" name="Content Placeholder 3"/>
          <p:cNvSpPr>
            <a:spLocks noGrp="1"/>
          </p:cNvSpPr>
          <p:nvPr>
            <p:ph sz="half" idx="2"/>
          </p:nvPr>
        </p:nvSpPr>
        <p:spPr>
          <a:xfrm>
            <a:off x="3535681" y="984069"/>
            <a:ext cx="5381896" cy="5660571"/>
          </a:xfrm>
        </p:spPr>
        <p:txBody>
          <a:bodyPr/>
          <a:lstStyle/>
          <a:p>
            <a:pPr marL="0" indent="0">
              <a:buNone/>
            </a:pPr>
            <a:r>
              <a:rPr lang="en-US" b="1" dirty="0" smtClean="0">
                <a:solidFill>
                  <a:srgbClr val="FF0000"/>
                </a:solidFill>
              </a:rPr>
              <a:t>In 1888 she moved further west to the territory of the </a:t>
            </a:r>
            <a:r>
              <a:rPr lang="en-US" b="1" dirty="0" err="1" smtClean="0">
                <a:solidFill>
                  <a:srgbClr val="FF0000"/>
                </a:solidFill>
              </a:rPr>
              <a:t>Okoyong</a:t>
            </a:r>
            <a:r>
              <a:rPr lang="en-US" b="1" dirty="0" smtClean="0">
                <a:solidFill>
                  <a:srgbClr val="FF0000"/>
                </a:solidFill>
              </a:rPr>
              <a:t> people.</a:t>
            </a:r>
          </a:p>
          <a:p>
            <a:pPr marL="0" indent="0">
              <a:buNone/>
            </a:pPr>
            <a:r>
              <a:rPr lang="en-US" b="1" dirty="0" smtClean="0">
                <a:solidFill>
                  <a:srgbClr val="002060"/>
                </a:solidFill>
              </a:rPr>
              <a:t>She used her limited medical supplies and knowledge to help heal various people, including the local chief, </a:t>
            </a:r>
            <a:r>
              <a:rPr lang="en-US" b="1" dirty="0" err="1" smtClean="0">
                <a:solidFill>
                  <a:srgbClr val="002060"/>
                </a:solidFill>
              </a:rPr>
              <a:t>Edem</a:t>
            </a:r>
            <a:r>
              <a:rPr lang="en-US" b="1" dirty="0" smtClean="0">
                <a:solidFill>
                  <a:srgbClr val="002060"/>
                </a:solidFill>
              </a:rPr>
              <a:t>.</a:t>
            </a:r>
          </a:p>
          <a:p>
            <a:pPr marL="0" indent="0">
              <a:buNone/>
            </a:pPr>
            <a:r>
              <a:rPr lang="en-US" b="1" dirty="0" smtClean="0">
                <a:solidFill>
                  <a:srgbClr val="FF0000"/>
                </a:solidFill>
              </a:rPr>
              <a:t>Slessor also dealt with the problems of polygamy. She later came to see that it may be the only way for women to survive, and suggested </a:t>
            </a:r>
            <a:r>
              <a:rPr lang="en-GB" b="1" dirty="0" smtClean="0">
                <a:solidFill>
                  <a:srgbClr val="FF0000"/>
                </a:solidFill>
              </a:rPr>
              <a:t>“friend marriages”.</a:t>
            </a:r>
            <a:endParaRPr lang="en-GB" b="1" dirty="0">
              <a:solidFill>
                <a:srgbClr val="FF0000"/>
              </a:solidFill>
            </a:endParaRPr>
          </a:p>
        </p:txBody>
      </p:sp>
    </p:spTree>
    <p:extLst>
      <p:ext uri="{BB962C8B-B14F-4D97-AF65-F5344CB8AC3E}">
        <p14:creationId xmlns:p14="http://schemas.microsoft.com/office/powerpoint/2010/main" val="3935157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90493" y="1303745"/>
            <a:ext cx="2962308" cy="3732509"/>
          </a:xfrm>
        </p:spPr>
      </p:pic>
      <p:sp>
        <p:nvSpPr>
          <p:cNvPr id="4" name="Content Placeholder 3"/>
          <p:cNvSpPr>
            <a:spLocks noGrp="1"/>
          </p:cNvSpPr>
          <p:nvPr>
            <p:ph sz="half" idx="2"/>
          </p:nvPr>
        </p:nvSpPr>
        <p:spPr>
          <a:xfrm>
            <a:off x="3831771" y="1210493"/>
            <a:ext cx="5172891" cy="4754880"/>
          </a:xfrm>
        </p:spPr>
        <p:txBody>
          <a:bodyPr/>
          <a:lstStyle/>
          <a:p>
            <a:pPr marL="0" indent="0">
              <a:buNone/>
            </a:pPr>
            <a:r>
              <a:rPr lang="en-GB" b="1" dirty="0" smtClean="0">
                <a:solidFill>
                  <a:srgbClr val="002060"/>
                </a:solidFill>
              </a:rPr>
              <a:t>In 1890 she became engaged to another much younger missionary, Charles Morrison.</a:t>
            </a:r>
          </a:p>
          <a:p>
            <a:pPr marL="0" indent="0">
              <a:buNone/>
            </a:pPr>
            <a:r>
              <a:rPr lang="en-GB" b="1" dirty="0" smtClean="0">
                <a:solidFill>
                  <a:srgbClr val="FF0000"/>
                </a:solidFill>
              </a:rPr>
              <a:t>She said she would only marry him if he could join her in her mission station.</a:t>
            </a:r>
          </a:p>
          <a:p>
            <a:pPr marL="0" indent="0">
              <a:buNone/>
            </a:pPr>
            <a:r>
              <a:rPr lang="en-GB" b="1" dirty="0" smtClean="0">
                <a:solidFill>
                  <a:srgbClr val="002060"/>
                </a:solidFill>
              </a:rPr>
              <a:t>The mission board refused and the engagement was broken off.</a:t>
            </a:r>
          </a:p>
          <a:p>
            <a:pPr marL="0" indent="0">
              <a:buNone/>
            </a:pPr>
            <a:r>
              <a:rPr lang="en-GB" b="1" dirty="0" smtClean="0">
                <a:solidFill>
                  <a:srgbClr val="FF0000"/>
                </a:solidFill>
              </a:rPr>
              <a:t>Morrison died in the United States not long after.</a:t>
            </a:r>
            <a:endParaRPr lang="en-GB" b="1" dirty="0">
              <a:solidFill>
                <a:srgbClr val="FF0000"/>
              </a:solidFill>
            </a:endParaRPr>
          </a:p>
        </p:txBody>
      </p:sp>
    </p:spTree>
    <p:extLst>
      <p:ext uri="{BB962C8B-B14F-4D97-AF65-F5344CB8AC3E}">
        <p14:creationId xmlns:p14="http://schemas.microsoft.com/office/powerpoint/2010/main" val="4047250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16071" y="1684544"/>
            <a:ext cx="4339618" cy="3044209"/>
          </a:xfrm>
        </p:spPr>
      </p:pic>
      <p:sp>
        <p:nvSpPr>
          <p:cNvPr id="4" name="Content Placeholder 3"/>
          <p:cNvSpPr>
            <a:spLocks noGrp="1"/>
          </p:cNvSpPr>
          <p:nvPr>
            <p:ph sz="half" idx="2"/>
          </p:nvPr>
        </p:nvSpPr>
        <p:spPr>
          <a:xfrm>
            <a:off x="5164183" y="975360"/>
            <a:ext cx="3840479" cy="5660571"/>
          </a:xfrm>
        </p:spPr>
        <p:txBody>
          <a:bodyPr/>
          <a:lstStyle/>
          <a:p>
            <a:pPr marL="0" indent="0">
              <a:buNone/>
            </a:pPr>
            <a:r>
              <a:rPr lang="en-GB" b="1" dirty="0" smtClean="0">
                <a:solidFill>
                  <a:srgbClr val="002060"/>
                </a:solidFill>
              </a:rPr>
              <a:t>In 1891 she was asked to become the British Vice-Consul in the region, and serve as the local magistrate.</a:t>
            </a:r>
          </a:p>
          <a:p>
            <a:pPr marL="0" indent="0">
              <a:buNone/>
            </a:pPr>
            <a:r>
              <a:rPr lang="en-GB" b="1" dirty="0" smtClean="0">
                <a:solidFill>
                  <a:srgbClr val="FF0000"/>
                </a:solidFill>
              </a:rPr>
              <a:t>She was the first woman in the British Empire to serve in such a role.</a:t>
            </a:r>
          </a:p>
          <a:p>
            <a:pPr marL="0" indent="0">
              <a:buNone/>
            </a:pPr>
            <a:r>
              <a:rPr lang="en-GB" b="1" dirty="0" smtClean="0">
                <a:solidFill>
                  <a:srgbClr val="002060"/>
                </a:solidFill>
              </a:rPr>
              <a:t>In 1896 she moved to the town of </a:t>
            </a:r>
            <a:r>
              <a:rPr lang="en-GB" b="1" dirty="0" err="1" smtClean="0">
                <a:solidFill>
                  <a:srgbClr val="002060"/>
                </a:solidFill>
              </a:rPr>
              <a:t>Akpap</a:t>
            </a:r>
            <a:r>
              <a:rPr lang="en-GB" b="1" dirty="0" smtClean="0">
                <a:solidFill>
                  <a:srgbClr val="002060"/>
                </a:solidFill>
              </a:rPr>
              <a:t>, to be closer to the heart of local </a:t>
            </a:r>
            <a:r>
              <a:rPr lang="en-GB" b="1" dirty="0" err="1" smtClean="0">
                <a:solidFill>
                  <a:srgbClr val="002060"/>
                </a:solidFill>
              </a:rPr>
              <a:t>Okoyong</a:t>
            </a:r>
            <a:r>
              <a:rPr lang="en-GB" b="1" dirty="0" smtClean="0">
                <a:solidFill>
                  <a:srgbClr val="002060"/>
                </a:solidFill>
              </a:rPr>
              <a:t> life.</a:t>
            </a:r>
          </a:p>
          <a:p>
            <a:pPr marL="0" indent="0">
              <a:buNone/>
            </a:pPr>
            <a:endParaRPr lang="en-GB" dirty="0"/>
          </a:p>
        </p:txBody>
      </p:sp>
    </p:spTree>
    <p:extLst>
      <p:ext uri="{BB962C8B-B14F-4D97-AF65-F5344CB8AC3E}">
        <p14:creationId xmlns:p14="http://schemas.microsoft.com/office/powerpoint/2010/main" val="3880277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6149" y="2220686"/>
            <a:ext cx="3930522" cy="2418783"/>
          </a:xfrm>
        </p:spPr>
      </p:pic>
      <p:sp>
        <p:nvSpPr>
          <p:cNvPr id="4" name="Content Placeholder 3"/>
          <p:cNvSpPr>
            <a:spLocks noGrp="1"/>
          </p:cNvSpPr>
          <p:nvPr>
            <p:ph sz="half" idx="2"/>
          </p:nvPr>
        </p:nvSpPr>
        <p:spPr>
          <a:xfrm>
            <a:off x="4629149" y="975360"/>
            <a:ext cx="4375513" cy="5660571"/>
          </a:xfrm>
        </p:spPr>
        <p:txBody>
          <a:bodyPr/>
          <a:lstStyle/>
          <a:p>
            <a:pPr marL="0" indent="0">
              <a:buNone/>
            </a:pPr>
            <a:r>
              <a:rPr lang="en-GB" b="1" dirty="0" smtClean="0">
                <a:solidFill>
                  <a:srgbClr val="FF0000"/>
                </a:solidFill>
              </a:rPr>
              <a:t>Over the course of some twenty or more years, Mary Slessor adopted at least nine children, apart from others who spent time living with her.</a:t>
            </a:r>
          </a:p>
          <a:p>
            <a:pPr marL="0" indent="0">
              <a:buNone/>
            </a:pPr>
            <a:r>
              <a:rPr lang="en-GB" b="1" dirty="0" smtClean="0">
                <a:solidFill>
                  <a:srgbClr val="002060"/>
                </a:solidFill>
              </a:rPr>
              <a:t>Most were either twins or had been abandoned at birth for one reason or other.</a:t>
            </a:r>
          </a:p>
          <a:p>
            <a:pPr marL="0" indent="0">
              <a:buNone/>
            </a:pPr>
            <a:r>
              <a:rPr lang="en-GB" b="1" dirty="0" smtClean="0">
                <a:solidFill>
                  <a:srgbClr val="FF0000"/>
                </a:solidFill>
              </a:rPr>
              <a:t>She was remembered as a loving and devoted mother.</a:t>
            </a:r>
            <a:endParaRPr lang="en-GB" b="1" dirty="0">
              <a:solidFill>
                <a:srgbClr val="FF0000"/>
              </a:solidFill>
            </a:endParaRPr>
          </a:p>
        </p:txBody>
      </p:sp>
    </p:spTree>
    <p:extLst>
      <p:ext uri="{BB962C8B-B14F-4D97-AF65-F5344CB8AC3E}">
        <p14:creationId xmlns:p14="http://schemas.microsoft.com/office/powerpoint/2010/main" val="1917260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97861" y="1872345"/>
            <a:ext cx="3801496" cy="2690946"/>
          </a:xfrm>
        </p:spPr>
      </p:pic>
      <p:sp>
        <p:nvSpPr>
          <p:cNvPr id="4" name="Content Placeholder 3"/>
          <p:cNvSpPr>
            <a:spLocks noGrp="1"/>
          </p:cNvSpPr>
          <p:nvPr>
            <p:ph sz="half" idx="2"/>
          </p:nvPr>
        </p:nvSpPr>
        <p:spPr>
          <a:xfrm>
            <a:off x="4629149" y="975360"/>
            <a:ext cx="4375513" cy="5660571"/>
          </a:xfrm>
        </p:spPr>
        <p:txBody>
          <a:bodyPr>
            <a:normAutofit/>
          </a:bodyPr>
          <a:lstStyle/>
          <a:p>
            <a:pPr marL="0" indent="0">
              <a:buNone/>
            </a:pPr>
            <a:r>
              <a:rPr lang="en-GB" b="1" dirty="0" smtClean="0">
                <a:solidFill>
                  <a:srgbClr val="002060"/>
                </a:solidFill>
              </a:rPr>
              <a:t>To Europeans, Mary was known as the “white Queen”.</a:t>
            </a:r>
          </a:p>
          <a:p>
            <a:pPr marL="0" indent="0">
              <a:buNone/>
            </a:pPr>
            <a:r>
              <a:rPr lang="en-GB" b="1" dirty="0" smtClean="0">
                <a:solidFill>
                  <a:srgbClr val="FF0000"/>
                </a:solidFill>
              </a:rPr>
              <a:t>The local people called her </a:t>
            </a:r>
            <a:r>
              <a:rPr lang="en-US" b="1" dirty="0">
                <a:solidFill>
                  <a:srgbClr val="FF0000"/>
                </a:solidFill>
              </a:rPr>
              <a:t>“the white Ma who lives alone,” and eventually </a:t>
            </a:r>
            <a:r>
              <a:rPr lang="en-US" b="1" i="1" dirty="0" err="1">
                <a:solidFill>
                  <a:srgbClr val="FF0000"/>
                </a:solidFill>
              </a:rPr>
              <a:t>eka</a:t>
            </a:r>
            <a:r>
              <a:rPr lang="en-US" b="1" i="1" dirty="0">
                <a:solidFill>
                  <a:srgbClr val="FF0000"/>
                </a:solidFill>
              </a:rPr>
              <a:t> </a:t>
            </a:r>
            <a:r>
              <a:rPr lang="en-US" b="1" i="1" dirty="0" err="1">
                <a:solidFill>
                  <a:srgbClr val="FF0000"/>
                </a:solidFill>
              </a:rPr>
              <a:t>kpukpru</a:t>
            </a:r>
            <a:r>
              <a:rPr lang="en-US" b="1" i="1" dirty="0">
                <a:solidFill>
                  <a:srgbClr val="FF0000"/>
                </a:solidFill>
              </a:rPr>
              <a:t> </a:t>
            </a:r>
            <a:r>
              <a:rPr lang="en-US" b="1" i="1" dirty="0" err="1">
                <a:solidFill>
                  <a:srgbClr val="FF0000"/>
                </a:solidFill>
              </a:rPr>
              <a:t>owo</a:t>
            </a:r>
            <a:r>
              <a:rPr lang="en-US" b="1" i="1" dirty="0">
                <a:solidFill>
                  <a:srgbClr val="FF0000"/>
                </a:solidFill>
              </a:rPr>
              <a:t>—</a:t>
            </a:r>
            <a:r>
              <a:rPr lang="en-US" b="1" dirty="0">
                <a:solidFill>
                  <a:srgbClr val="FF0000"/>
                </a:solidFill>
              </a:rPr>
              <a:t>everybody’s mother. </a:t>
            </a:r>
            <a:endParaRPr lang="en-US" b="1" dirty="0" smtClean="0">
              <a:solidFill>
                <a:srgbClr val="FF0000"/>
              </a:solidFill>
            </a:endParaRPr>
          </a:p>
          <a:p>
            <a:pPr marL="0" indent="0">
              <a:buNone/>
            </a:pPr>
            <a:r>
              <a:rPr lang="en-US" b="1" dirty="0" smtClean="0">
                <a:solidFill>
                  <a:srgbClr val="002060"/>
                </a:solidFill>
              </a:rPr>
              <a:t>In 1905 she moved further north west to </a:t>
            </a:r>
            <a:r>
              <a:rPr lang="en-US" b="1" dirty="0" err="1" smtClean="0">
                <a:solidFill>
                  <a:srgbClr val="002060"/>
                </a:solidFill>
              </a:rPr>
              <a:t>Itu</a:t>
            </a:r>
            <a:r>
              <a:rPr lang="en-US" b="1" dirty="0" smtClean="0">
                <a:solidFill>
                  <a:srgbClr val="002060"/>
                </a:solidFill>
              </a:rPr>
              <a:t>.</a:t>
            </a:r>
          </a:p>
          <a:p>
            <a:pPr marL="0" indent="0">
              <a:buNone/>
            </a:pPr>
            <a:r>
              <a:rPr lang="en-US" b="1" dirty="0" smtClean="0">
                <a:solidFill>
                  <a:srgbClr val="FF0000"/>
                </a:solidFill>
              </a:rPr>
              <a:t>There she learned to ride a bicycle to help her in her work for the government.</a:t>
            </a:r>
            <a:endParaRPr lang="en-GB" b="1" dirty="0">
              <a:solidFill>
                <a:srgbClr val="FF0000"/>
              </a:solidFill>
            </a:endParaRPr>
          </a:p>
        </p:txBody>
      </p:sp>
    </p:spTree>
    <p:extLst>
      <p:ext uri="{BB962C8B-B14F-4D97-AF65-F5344CB8AC3E}">
        <p14:creationId xmlns:p14="http://schemas.microsoft.com/office/powerpoint/2010/main" val="364533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1464" y="1785258"/>
            <a:ext cx="3416286" cy="3043079"/>
          </a:xfrm>
        </p:spPr>
      </p:pic>
      <p:sp>
        <p:nvSpPr>
          <p:cNvPr id="4" name="Content Placeholder 3"/>
          <p:cNvSpPr>
            <a:spLocks noGrp="1"/>
          </p:cNvSpPr>
          <p:nvPr>
            <p:ph sz="half" idx="2"/>
          </p:nvPr>
        </p:nvSpPr>
        <p:spPr>
          <a:xfrm>
            <a:off x="3823063" y="975360"/>
            <a:ext cx="5181600" cy="5660571"/>
          </a:xfrm>
        </p:spPr>
        <p:txBody>
          <a:bodyPr/>
          <a:lstStyle/>
          <a:p>
            <a:pPr marL="0" indent="0">
              <a:buNone/>
            </a:pPr>
            <a:r>
              <a:rPr lang="en-GB" b="1" dirty="0" smtClean="0">
                <a:solidFill>
                  <a:srgbClr val="002060"/>
                </a:solidFill>
              </a:rPr>
              <a:t>From 1906, her final home was in </a:t>
            </a:r>
            <a:r>
              <a:rPr lang="en-GB" b="1" dirty="0">
                <a:solidFill>
                  <a:srgbClr val="002060"/>
                </a:solidFill>
              </a:rPr>
              <a:t>Use </a:t>
            </a:r>
            <a:r>
              <a:rPr lang="en-GB" b="1" dirty="0" err="1">
                <a:solidFill>
                  <a:srgbClr val="002060"/>
                </a:solidFill>
              </a:rPr>
              <a:t>Ikot</a:t>
            </a:r>
            <a:r>
              <a:rPr lang="en-GB" b="1" dirty="0">
                <a:solidFill>
                  <a:srgbClr val="002060"/>
                </a:solidFill>
              </a:rPr>
              <a:t> </a:t>
            </a:r>
            <a:r>
              <a:rPr lang="en-GB" b="1" dirty="0" smtClean="0">
                <a:solidFill>
                  <a:srgbClr val="002060"/>
                </a:solidFill>
              </a:rPr>
              <a:t>Oku, not far from </a:t>
            </a:r>
            <a:r>
              <a:rPr lang="en-GB" b="1" dirty="0" err="1" smtClean="0">
                <a:solidFill>
                  <a:srgbClr val="002060"/>
                </a:solidFill>
              </a:rPr>
              <a:t>Itu</a:t>
            </a:r>
            <a:r>
              <a:rPr lang="en-GB" b="1" dirty="0" smtClean="0">
                <a:solidFill>
                  <a:srgbClr val="002060"/>
                </a:solidFill>
              </a:rPr>
              <a:t>.</a:t>
            </a:r>
          </a:p>
          <a:p>
            <a:pPr marL="0" indent="0">
              <a:buNone/>
            </a:pPr>
            <a:r>
              <a:rPr lang="en-GB" b="1" dirty="0" smtClean="0">
                <a:solidFill>
                  <a:srgbClr val="FF0000"/>
                </a:solidFill>
              </a:rPr>
              <a:t>In 1907 she made her final visit to Scotland.</a:t>
            </a:r>
          </a:p>
          <a:p>
            <a:pPr marL="0" indent="0">
              <a:buNone/>
            </a:pPr>
            <a:r>
              <a:rPr lang="en-GB" b="1" dirty="0" smtClean="0">
                <a:solidFill>
                  <a:srgbClr val="002060"/>
                </a:solidFill>
              </a:rPr>
              <a:t>Despite her unusual methods, and the apparent lack of converts, there is no doubt that she retained a strong Christian faith and desire to share the gospel.</a:t>
            </a:r>
          </a:p>
          <a:p>
            <a:pPr marL="0" indent="0">
              <a:buNone/>
            </a:pPr>
            <a:r>
              <a:rPr lang="en-GB" b="1" dirty="0" smtClean="0">
                <a:solidFill>
                  <a:srgbClr val="FF0000"/>
                </a:solidFill>
              </a:rPr>
              <a:t>She died in the early morning of 13 January 1915.</a:t>
            </a:r>
            <a:endParaRPr lang="en-GB" b="1" dirty="0">
              <a:solidFill>
                <a:srgbClr val="FF0000"/>
              </a:solidFill>
            </a:endParaRPr>
          </a:p>
        </p:txBody>
      </p:sp>
    </p:spTree>
    <p:extLst>
      <p:ext uri="{BB962C8B-B14F-4D97-AF65-F5344CB8AC3E}">
        <p14:creationId xmlns:p14="http://schemas.microsoft.com/office/powerpoint/2010/main" val="4284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38597" y="1672047"/>
            <a:ext cx="2980078" cy="2950278"/>
          </a:xfrm>
        </p:spPr>
      </p:pic>
      <p:sp>
        <p:nvSpPr>
          <p:cNvPr id="4" name="Content Placeholder 3"/>
          <p:cNvSpPr>
            <a:spLocks noGrp="1"/>
          </p:cNvSpPr>
          <p:nvPr>
            <p:ph sz="half" idx="2"/>
          </p:nvPr>
        </p:nvSpPr>
        <p:spPr>
          <a:xfrm>
            <a:off x="4049487" y="975360"/>
            <a:ext cx="4955176" cy="5660571"/>
          </a:xfrm>
        </p:spPr>
        <p:txBody>
          <a:bodyPr>
            <a:normAutofit fontScale="92500" lnSpcReduction="20000"/>
          </a:bodyPr>
          <a:lstStyle/>
          <a:p>
            <a:pPr marL="0" indent="0">
              <a:buNone/>
            </a:pPr>
            <a:r>
              <a:rPr lang="en-US" b="1" dirty="0">
                <a:solidFill>
                  <a:srgbClr val="00B050"/>
                </a:solidFill>
              </a:rPr>
              <a:t>Acts 16:13-15 </a:t>
            </a:r>
            <a:r>
              <a:rPr lang="en-US" dirty="0">
                <a:solidFill>
                  <a:srgbClr val="00B050"/>
                </a:solidFill>
              </a:rPr>
              <a:t>  </a:t>
            </a:r>
            <a:r>
              <a:rPr lang="en-US" b="1" dirty="0" smtClean="0">
                <a:solidFill>
                  <a:schemeClr val="accent5">
                    <a:lumMod val="50000"/>
                  </a:schemeClr>
                </a:solidFill>
              </a:rPr>
              <a:t>On </a:t>
            </a:r>
            <a:r>
              <a:rPr lang="en-US" b="1" dirty="0">
                <a:solidFill>
                  <a:schemeClr val="accent5">
                    <a:lumMod val="50000"/>
                  </a:schemeClr>
                </a:solidFill>
              </a:rPr>
              <a:t>the </a:t>
            </a:r>
            <a:r>
              <a:rPr lang="en-US" b="1" dirty="0" smtClean="0">
                <a:solidFill>
                  <a:schemeClr val="accent5">
                    <a:lumMod val="50000"/>
                  </a:schemeClr>
                </a:solidFill>
              </a:rPr>
              <a:t>Sabbath </a:t>
            </a:r>
            <a:r>
              <a:rPr lang="en-US" b="1" dirty="0">
                <a:solidFill>
                  <a:schemeClr val="accent5">
                    <a:lumMod val="50000"/>
                  </a:schemeClr>
                </a:solidFill>
              </a:rPr>
              <a:t>day we went outside the gate by the river, where we supposed there was a place of </a:t>
            </a:r>
            <a:r>
              <a:rPr lang="en-US" b="1" dirty="0" smtClean="0">
                <a:solidFill>
                  <a:schemeClr val="accent5">
                    <a:lumMod val="50000"/>
                  </a:schemeClr>
                </a:solidFill>
              </a:rPr>
              <a:t>prayer; </a:t>
            </a:r>
            <a:r>
              <a:rPr lang="en-US" b="1" dirty="0">
                <a:solidFill>
                  <a:schemeClr val="accent5">
                    <a:lumMod val="50000"/>
                  </a:schemeClr>
                </a:solidFill>
              </a:rPr>
              <a:t>and we sat down and spoke to the women who had gathered there.  </a:t>
            </a:r>
            <a:r>
              <a:rPr lang="en-US" b="1" dirty="0" smtClean="0">
                <a:solidFill>
                  <a:schemeClr val="accent5">
                    <a:lumMod val="50000"/>
                  </a:schemeClr>
                </a:solidFill>
              </a:rPr>
              <a:t>A </a:t>
            </a:r>
            <a:r>
              <a:rPr lang="en-US" b="1" dirty="0">
                <a:solidFill>
                  <a:schemeClr val="accent5">
                    <a:lumMod val="50000"/>
                  </a:schemeClr>
                </a:solidFill>
              </a:rPr>
              <a:t>certain woman named Lydia, a worshiper of God, was listening to us; she was from the city of Thyatira and a dealer in </a:t>
            </a:r>
            <a:r>
              <a:rPr lang="en-US" b="1" dirty="0" smtClean="0">
                <a:solidFill>
                  <a:schemeClr val="accent5">
                    <a:lumMod val="50000"/>
                  </a:schemeClr>
                </a:solidFill>
              </a:rPr>
              <a:t>purple. </a:t>
            </a:r>
            <a:r>
              <a:rPr lang="en-US" b="1" dirty="0">
                <a:solidFill>
                  <a:schemeClr val="accent5">
                    <a:lumMod val="50000"/>
                  </a:schemeClr>
                </a:solidFill>
              </a:rPr>
              <a:t>The Lord opened her heart to listen eagerly to what was said by Paul.  </a:t>
            </a:r>
            <a:r>
              <a:rPr lang="en-US" b="1" dirty="0" smtClean="0">
                <a:solidFill>
                  <a:schemeClr val="accent5">
                    <a:lumMod val="50000"/>
                  </a:schemeClr>
                </a:solidFill>
              </a:rPr>
              <a:t>When </a:t>
            </a:r>
            <a:r>
              <a:rPr lang="en-US" b="1" dirty="0">
                <a:solidFill>
                  <a:schemeClr val="accent5">
                    <a:lumMod val="50000"/>
                  </a:schemeClr>
                </a:solidFill>
              </a:rPr>
              <a:t>she and her household were baptized, she urged us, saying, "If you have judged me to be faithful to the Lord, come and stay at my home." And she prevailed upon us. </a:t>
            </a:r>
            <a:endParaRPr lang="en-GB" b="1" dirty="0">
              <a:solidFill>
                <a:schemeClr val="accent5">
                  <a:lumMod val="50000"/>
                </a:schemeClr>
              </a:solidFill>
            </a:endParaRPr>
          </a:p>
        </p:txBody>
      </p:sp>
    </p:spTree>
    <p:extLst>
      <p:ext uri="{BB962C8B-B14F-4D97-AF65-F5344CB8AC3E}">
        <p14:creationId xmlns:p14="http://schemas.microsoft.com/office/powerpoint/2010/main" val="3224488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05394" y="1466257"/>
            <a:ext cx="2830286" cy="3793167"/>
          </a:xfrm>
        </p:spPr>
      </p:pic>
      <p:sp>
        <p:nvSpPr>
          <p:cNvPr id="4" name="Content Placeholder 3"/>
          <p:cNvSpPr>
            <a:spLocks noGrp="1"/>
          </p:cNvSpPr>
          <p:nvPr>
            <p:ph sz="half" idx="2"/>
          </p:nvPr>
        </p:nvSpPr>
        <p:spPr>
          <a:xfrm>
            <a:off x="3944983" y="914400"/>
            <a:ext cx="5059679" cy="5721531"/>
          </a:xfrm>
        </p:spPr>
        <p:txBody>
          <a:bodyPr/>
          <a:lstStyle/>
          <a:p>
            <a:pPr marL="0" indent="0">
              <a:buNone/>
            </a:pPr>
            <a:r>
              <a:rPr lang="en-US" b="1" dirty="0" smtClean="0">
                <a:solidFill>
                  <a:srgbClr val="FF0000"/>
                </a:solidFill>
              </a:rPr>
              <a:t>Meeting at </a:t>
            </a:r>
            <a:r>
              <a:rPr lang="en-US" b="1" dirty="0" err="1">
                <a:solidFill>
                  <a:srgbClr val="FF0000"/>
                </a:solidFill>
                <a:latin typeface="Bwgrkl" panose="00000400000000000000" pitchFamily="2" charset="0"/>
              </a:rPr>
              <a:t>proseuch</a:t>
            </a:r>
            <a:r>
              <a:rPr lang="en-US" b="1" dirty="0" smtClean="0">
                <a:solidFill>
                  <a:srgbClr val="FF0000"/>
                </a:solidFill>
                <a:latin typeface="Bwgrkl" panose="00000400000000000000" pitchFamily="2" charset="0"/>
              </a:rPr>
              <a:t>. </a:t>
            </a:r>
            <a:r>
              <a:rPr lang="en-US" b="1" dirty="0" smtClean="0">
                <a:solidFill>
                  <a:srgbClr val="FF0000"/>
                </a:solidFill>
              </a:rPr>
              <a:t>(</a:t>
            </a:r>
            <a:r>
              <a:rPr lang="en-US" b="1" i="1" dirty="0" err="1" smtClean="0">
                <a:solidFill>
                  <a:srgbClr val="FF0000"/>
                </a:solidFill>
              </a:rPr>
              <a:t>proseuche</a:t>
            </a:r>
            <a:r>
              <a:rPr lang="en-US" b="1" dirty="0" smtClean="0">
                <a:solidFill>
                  <a:srgbClr val="FF0000"/>
                </a:solidFill>
              </a:rPr>
              <a:t>) place </a:t>
            </a:r>
            <a:r>
              <a:rPr lang="en-US" b="1" dirty="0" smtClean="0">
                <a:solidFill>
                  <a:srgbClr val="FF0000"/>
                </a:solidFill>
              </a:rPr>
              <a:t>of prayer, but could also refer to a synagogue).</a:t>
            </a:r>
          </a:p>
          <a:p>
            <a:pPr marL="0" indent="0">
              <a:buNone/>
            </a:pPr>
            <a:r>
              <a:rPr lang="en-US" b="1" dirty="0" smtClean="0">
                <a:solidFill>
                  <a:srgbClr val="002060"/>
                </a:solidFill>
              </a:rPr>
              <a:t>Discussions about the status of Lydia, which generally depend on what point the scholar is arguing for (rich or poor, elite or despised).</a:t>
            </a:r>
          </a:p>
          <a:p>
            <a:pPr marL="0" indent="0">
              <a:buNone/>
            </a:pPr>
            <a:r>
              <a:rPr lang="en-US" b="1" dirty="0" smtClean="0">
                <a:solidFill>
                  <a:srgbClr val="FF0000"/>
                </a:solidFill>
              </a:rPr>
              <a:t>Probably relatively well-off, possibly a Gentile close to Judaism, can be read in parallel with the story of Peter and Cornelius.</a:t>
            </a:r>
            <a:endParaRPr lang="en-GB" b="1" dirty="0">
              <a:solidFill>
                <a:srgbClr val="FF0000"/>
              </a:solidFill>
            </a:endParaRPr>
          </a:p>
        </p:txBody>
      </p:sp>
    </p:spTree>
    <p:extLst>
      <p:ext uri="{BB962C8B-B14F-4D97-AF65-F5344CB8AC3E}">
        <p14:creationId xmlns:p14="http://schemas.microsoft.com/office/powerpoint/2010/main" val="1524298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6789" y="1532709"/>
            <a:ext cx="3193572" cy="3161635"/>
          </a:xfrm>
        </p:spPr>
      </p:pic>
      <p:sp>
        <p:nvSpPr>
          <p:cNvPr id="4" name="Content Placeholder 3"/>
          <p:cNvSpPr>
            <a:spLocks noGrp="1"/>
          </p:cNvSpPr>
          <p:nvPr>
            <p:ph sz="half" idx="2"/>
          </p:nvPr>
        </p:nvSpPr>
        <p:spPr>
          <a:xfrm>
            <a:off x="3753394" y="975360"/>
            <a:ext cx="5251269" cy="5660571"/>
          </a:xfrm>
        </p:spPr>
        <p:txBody>
          <a:bodyPr>
            <a:normAutofit fontScale="85000" lnSpcReduction="20000"/>
          </a:bodyPr>
          <a:lstStyle/>
          <a:p>
            <a:pPr marL="0" indent="0">
              <a:buNone/>
            </a:pPr>
            <a:r>
              <a:rPr lang="en-US" b="1" dirty="0" smtClean="0">
                <a:solidFill>
                  <a:srgbClr val="002060"/>
                </a:solidFill>
              </a:rPr>
              <a:t>Lydia as host and leader in community </a:t>
            </a:r>
          </a:p>
          <a:p>
            <a:pPr marL="0" indent="0">
              <a:buNone/>
            </a:pPr>
            <a:r>
              <a:rPr lang="en-US" b="1" dirty="0" smtClean="0"/>
              <a:t>Cf. </a:t>
            </a:r>
            <a:r>
              <a:rPr lang="en-US" b="1" dirty="0"/>
              <a:t>Romans 16:1-6 </a:t>
            </a:r>
            <a:r>
              <a:rPr lang="en-US" dirty="0"/>
              <a:t> </a:t>
            </a:r>
            <a:r>
              <a:rPr lang="en-US" b="1" dirty="0" smtClean="0">
                <a:solidFill>
                  <a:srgbClr val="FF0000"/>
                </a:solidFill>
              </a:rPr>
              <a:t>I </a:t>
            </a:r>
            <a:r>
              <a:rPr lang="en-US" b="1" dirty="0">
                <a:solidFill>
                  <a:srgbClr val="FF0000"/>
                </a:solidFill>
              </a:rPr>
              <a:t>commend to you our sister Phoebe, a deacon of the church at </a:t>
            </a:r>
            <a:r>
              <a:rPr lang="en-US" b="1" dirty="0" err="1">
                <a:solidFill>
                  <a:srgbClr val="FF0000"/>
                </a:solidFill>
              </a:rPr>
              <a:t>Cenchreae</a:t>
            </a:r>
            <a:r>
              <a:rPr lang="en-US" b="1" dirty="0">
                <a:solidFill>
                  <a:srgbClr val="FF0000"/>
                </a:solidFill>
              </a:rPr>
              <a:t>, </a:t>
            </a:r>
            <a:r>
              <a:rPr lang="en-US" b="1" dirty="0" smtClean="0">
                <a:solidFill>
                  <a:srgbClr val="FF0000"/>
                </a:solidFill>
              </a:rPr>
              <a:t>so </a:t>
            </a:r>
            <a:r>
              <a:rPr lang="en-US" b="1" dirty="0">
                <a:solidFill>
                  <a:srgbClr val="FF0000"/>
                </a:solidFill>
              </a:rPr>
              <a:t>that you may welcome her in the Lord as is fitting for the saints, and help her in whatever she may require from you, for she has been a benefactor of many and of myself as well. </a:t>
            </a:r>
            <a:endParaRPr lang="en-US" b="1" dirty="0" smtClean="0">
              <a:solidFill>
                <a:srgbClr val="FF0000"/>
              </a:solidFill>
            </a:endParaRPr>
          </a:p>
          <a:p>
            <a:pPr marL="0" indent="0">
              <a:buNone/>
            </a:pPr>
            <a:r>
              <a:rPr lang="en-US" b="1" dirty="0" smtClean="0">
                <a:solidFill>
                  <a:srgbClr val="002060"/>
                </a:solidFill>
              </a:rPr>
              <a:t>Greet </a:t>
            </a:r>
            <a:r>
              <a:rPr lang="en-US" b="1" dirty="0">
                <a:solidFill>
                  <a:srgbClr val="002060"/>
                </a:solidFill>
              </a:rPr>
              <a:t>Prisca and Aquila, who work with me in Christ Jesus,  </a:t>
            </a:r>
            <a:r>
              <a:rPr lang="en-US" b="1" dirty="0" smtClean="0">
                <a:solidFill>
                  <a:srgbClr val="002060"/>
                </a:solidFill>
              </a:rPr>
              <a:t>and </a:t>
            </a:r>
            <a:r>
              <a:rPr lang="en-US" b="1" dirty="0">
                <a:solidFill>
                  <a:srgbClr val="002060"/>
                </a:solidFill>
              </a:rPr>
              <a:t>who risked their necks for my life, to whom not only I give thanks, but also all the churches of the Gentiles. </a:t>
            </a:r>
            <a:r>
              <a:rPr lang="en-US" b="1" dirty="0" smtClean="0">
                <a:solidFill>
                  <a:srgbClr val="002060"/>
                </a:solidFill>
              </a:rPr>
              <a:t>Greet </a:t>
            </a:r>
            <a:r>
              <a:rPr lang="en-US" b="1" dirty="0">
                <a:solidFill>
                  <a:srgbClr val="002060"/>
                </a:solidFill>
              </a:rPr>
              <a:t>also the church in their house. </a:t>
            </a:r>
            <a:endParaRPr lang="en-US" b="1" dirty="0" smtClean="0">
              <a:solidFill>
                <a:srgbClr val="002060"/>
              </a:solidFill>
            </a:endParaRPr>
          </a:p>
          <a:p>
            <a:pPr marL="0" indent="0">
              <a:buNone/>
            </a:pPr>
            <a:r>
              <a:rPr lang="en-US" i="1" dirty="0" smtClean="0">
                <a:solidFill>
                  <a:srgbClr val="FF0000"/>
                </a:solidFill>
              </a:rPr>
              <a:t>Greet </a:t>
            </a:r>
            <a:r>
              <a:rPr lang="en-US" i="1" dirty="0">
                <a:solidFill>
                  <a:srgbClr val="FF0000"/>
                </a:solidFill>
              </a:rPr>
              <a:t>my beloved </a:t>
            </a:r>
            <a:r>
              <a:rPr lang="en-US" i="1" dirty="0" err="1">
                <a:solidFill>
                  <a:srgbClr val="FF0000"/>
                </a:solidFill>
              </a:rPr>
              <a:t>Epaenetus</a:t>
            </a:r>
            <a:r>
              <a:rPr lang="en-US" i="1" dirty="0">
                <a:solidFill>
                  <a:srgbClr val="FF0000"/>
                </a:solidFill>
              </a:rPr>
              <a:t>, who was the first convert in Asia for Christ. </a:t>
            </a:r>
            <a:endParaRPr lang="en-US" i="1" dirty="0" smtClean="0">
              <a:solidFill>
                <a:srgbClr val="FF0000"/>
              </a:solidFill>
            </a:endParaRPr>
          </a:p>
          <a:p>
            <a:pPr marL="0" indent="0">
              <a:buNone/>
            </a:pPr>
            <a:r>
              <a:rPr lang="en-US" b="1" dirty="0" smtClean="0">
                <a:solidFill>
                  <a:srgbClr val="002060"/>
                </a:solidFill>
              </a:rPr>
              <a:t>Greet </a:t>
            </a:r>
            <a:r>
              <a:rPr lang="en-US" b="1" dirty="0">
                <a:solidFill>
                  <a:srgbClr val="002060"/>
                </a:solidFill>
              </a:rPr>
              <a:t>Mary, who has worked very hard among you. </a:t>
            </a:r>
            <a:endParaRPr lang="en-GB" b="1" dirty="0">
              <a:solidFill>
                <a:srgbClr val="002060"/>
              </a:solidFill>
            </a:endParaRPr>
          </a:p>
        </p:txBody>
      </p:sp>
    </p:spTree>
    <p:extLst>
      <p:ext uri="{BB962C8B-B14F-4D97-AF65-F5344CB8AC3E}">
        <p14:creationId xmlns:p14="http://schemas.microsoft.com/office/powerpoint/2010/main" val="258965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7796" y="1428206"/>
            <a:ext cx="3041322" cy="3866605"/>
          </a:xfrm>
        </p:spPr>
      </p:pic>
      <p:sp>
        <p:nvSpPr>
          <p:cNvPr id="4" name="Content Placeholder 3"/>
          <p:cNvSpPr>
            <a:spLocks noGrp="1"/>
          </p:cNvSpPr>
          <p:nvPr>
            <p:ph sz="half" idx="2"/>
          </p:nvPr>
        </p:nvSpPr>
        <p:spPr>
          <a:xfrm>
            <a:off x="3640184" y="1280161"/>
            <a:ext cx="5408022" cy="4606834"/>
          </a:xfrm>
        </p:spPr>
        <p:txBody>
          <a:bodyPr/>
          <a:lstStyle/>
          <a:p>
            <a:pPr marL="0" indent="0">
              <a:buNone/>
            </a:pPr>
            <a:r>
              <a:rPr lang="en-GB" b="1" dirty="0" smtClean="0">
                <a:solidFill>
                  <a:srgbClr val="00B050"/>
                </a:solidFill>
              </a:rPr>
              <a:t>Kollumba (</a:t>
            </a:r>
            <a:r>
              <a:rPr lang="en-GB" b="1" dirty="0" err="1" smtClean="0">
                <a:solidFill>
                  <a:srgbClr val="00B050"/>
                </a:solidFill>
              </a:rPr>
              <a:t>Colombe</a:t>
            </a:r>
            <a:r>
              <a:rPr lang="en-GB" b="1" dirty="0" smtClean="0">
                <a:solidFill>
                  <a:srgbClr val="00B050"/>
                </a:solidFill>
              </a:rPr>
              <a:t>, Columba) Kang </a:t>
            </a:r>
            <a:r>
              <a:rPr lang="en-GB" b="1" dirty="0" err="1" smtClean="0">
                <a:solidFill>
                  <a:srgbClr val="00B050"/>
                </a:solidFill>
              </a:rPr>
              <a:t>Wansuk</a:t>
            </a:r>
            <a:r>
              <a:rPr lang="en-GB" b="1" dirty="0" smtClean="0">
                <a:solidFill>
                  <a:srgbClr val="00B050"/>
                </a:solidFill>
              </a:rPr>
              <a:t> (1760-1801).</a:t>
            </a:r>
          </a:p>
          <a:p>
            <a:pPr marL="0" indent="0">
              <a:buNone/>
            </a:pPr>
            <a:r>
              <a:rPr lang="en-GB" b="1" dirty="0" smtClean="0">
                <a:solidFill>
                  <a:srgbClr val="FF0000"/>
                </a:solidFill>
              </a:rPr>
              <a:t>Korean Catholic Church began in 1777 when a group of scholars began to study Christian texts.</a:t>
            </a:r>
          </a:p>
          <a:p>
            <a:pPr marL="0" indent="0">
              <a:buNone/>
            </a:pPr>
            <a:r>
              <a:rPr lang="en-GB" b="1" dirty="0" smtClean="0">
                <a:solidFill>
                  <a:srgbClr val="002060"/>
                </a:solidFill>
              </a:rPr>
              <a:t>One of them got to Beijing in 1784, where he was baptised and returned to spread the word further among his network of friends.</a:t>
            </a:r>
          </a:p>
        </p:txBody>
      </p:sp>
    </p:spTree>
    <p:extLst>
      <p:ext uri="{BB962C8B-B14F-4D97-AF65-F5344CB8AC3E}">
        <p14:creationId xmlns:p14="http://schemas.microsoft.com/office/powerpoint/2010/main" val="3882108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9882" y="1402082"/>
            <a:ext cx="2379807" cy="3259840"/>
          </a:xfrm>
        </p:spPr>
      </p:pic>
      <p:sp>
        <p:nvSpPr>
          <p:cNvPr id="4" name="Content Placeholder 3"/>
          <p:cNvSpPr>
            <a:spLocks noGrp="1"/>
          </p:cNvSpPr>
          <p:nvPr>
            <p:ph sz="half" idx="2"/>
          </p:nvPr>
        </p:nvSpPr>
        <p:spPr>
          <a:xfrm>
            <a:off x="3335383" y="975360"/>
            <a:ext cx="5669279" cy="5660571"/>
          </a:xfrm>
        </p:spPr>
        <p:txBody>
          <a:bodyPr/>
          <a:lstStyle/>
          <a:p>
            <a:pPr marL="0" indent="0">
              <a:buNone/>
            </a:pPr>
            <a:r>
              <a:rPr lang="en-GB" b="1" dirty="0" smtClean="0">
                <a:solidFill>
                  <a:srgbClr val="002060"/>
                </a:solidFill>
              </a:rPr>
              <a:t>Kollumba was born in 1760 in a district about 100 kilometres south of Seoul.</a:t>
            </a:r>
          </a:p>
          <a:p>
            <a:pPr marL="0" indent="0">
              <a:buNone/>
            </a:pPr>
            <a:r>
              <a:rPr lang="en-GB" b="1" dirty="0" smtClean="0">
                <a:solidFill>
                  <a:srgbClr val="FF0000"/>
                </a:solidFill>
              </a:rPr>
              <a:t>Her family were from the upper-class, possibly through an illegitimate line.</a:t>
            </a:r>
          </a:p>
          <a:p>
            <a:pPr marL="0" indent="0">
              <a:buNone/>
            </a:pPr>
            <a:r>
              <a:rPr lang="en-GB" b="1" dirty="0" smtClean="0">
                <a:solidFill>
                  <a:srgbClr val="002060"/>
                </a:solidFill>
              </a:rPr>
              <a:t>In around 1775, she was married to a widower, Hong </a:t>
            </a:r>
            <a:r>
              <a:rPr lang="en-GB" b="1" dirty="0" err="1" smtClean="0">
                <a:solidFill>
                  <a:srgbClr val="002060"/>
                </a:solidFill>
              </a:rPr>
              <a:t>Chiyong</a:t>
            </a:r>
            <a:r>
              <a:rPr lang="en-GB" b="1" dirty="0" smtClean="0">
                <a:solidFill>
                  <a:srgbClr val="002060"/>
                </a:solidFill>
              </a:rPr>
              <a:t>, who seems to have been a fairly unattractive personality.</a:t>
            </a:r>
          </a:p>
          <a:p>
            <a:pPr marL="0" indent="0">
              <a:buNone/>
            </a:pPr>
            <a:r>
              <a:rPr lang="en-GB" b="1" dirty="0" smtClean="0">
                <a:solidFill>
                  <a:srgbClr val="FF0000"/>
                </a:solidFill>
              </a:rPr>
              <a:t>In 1782 her daughter </a:t>
            </a:r>
            <a:r>
              <a:rPr lang="en-GB" b="1" dirty="0" err="1" smtClean="0">
                <a:solidFill>
                  <a:srgbClr val="FF0000"/>
                </a:solidFill>
              </a:rPr>
              <a:t>Sunhui</a:t>
            </a:r>
            <a:r>
              <a:rPr lang="en-GB" b="1" dirty="0" smtClean="0">
                <a:solidFill>
                  <a:srgbClr val="FF0000"/>
                </a:solidFill>
              </a:rPr>
              <a:t> was born.</a:t>
            </a:r>
          </a:p>
          <a:p>
            <a:pPr marL="0" indent="0">
              <a:buNone/>
            </a:pPr>
            <a:endParaRPr lang="en-GB" dirty="0"/>
          </a:p>
        </p:txBody>
      </p:sp>
    </p:spTree>
    <p:extLst>
      <p:ext uri="{BB962C8B-B14F-4D97-AF65-F5344CB8AC3E}">
        <p14:creationId xmlns:p14="http://schemas.microsoft.com/office/powerpoint/2010/main" val="284142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96091" y="1314994"/>
            <a:ext cx="2843690" cy="3615344"/>
          </a:xfrm>
        </p:spPr>
      </p:pic>
      <p:sp>
        <p:nvSpPr>
          <p:cNvPr id="4" name="Content Placeholder 3"/>
          <p:cNvSpPr>
            <a:spLocks noGrp="1"/>
          </p:cNvSpPr>
          <p:nvPr>
            <p:ph sz="half" idx="2"/>
          </p:nvPr>
        </p:nvSpPr>
        <p:spPr>
          <a:xfrm>
            <a:off x="3587931" y="975360"/>
            <a:ext cx="5416731" cy="5660571"/>
          </a:xfrm>
        </p:spPr>
        <p:txBody>
          <a:bodyPr/>
          <a:lstStyle/>
          <a:p>
            <a:pPr marL="0" indent="0">
              <a:buNone/>
            </a:pPr>
            <a:r>
              <a:rPr lang="en-GB" b="1" dirty="0" smtClean="0">
                <a:solidFill>
                  <a:srgbClr val="FF0000"/>
                </a:solidFill>
              </a:rPr>
              <a:t>She first became aware of Christianity some time between 1785 and 1791.</a:t>
            </a:r>
          </a:p>
          <a:p>
            <a:pPr marL="0" indent="0">
              <a:buNone/>
            </a:pPr>
            <a:r>
              <a:rPr lang="en-GB" b="1" dirty="0" smtClean="0">
                <a:solidFill>
                  <a:srgbClr val="002060"/>
                </a:solidFill>
              </a:rPr>
              <a:t>In 1791, she was arrested in a round up of Catholics.</a:t>
            </a:r>
          </a:p>
          <a:p>
            <a:pPr marL="0" indent="0">
              <a:buNone/>
            </a:pPr>
            <a:r>
              <a:rPr lang="en-GB" b="1" dirty="0" smtClean="0">
                <a:solidFill>
                  <a:srgbClr val="FF0000"/>
                </a:solidFill>
              </a:rPr>
              <a:t>She had converted her mother-in-law, her stepson, and her parents, but her husband moved between acceptance and rejection.</a:t>
            </a:r>
          </a:p>
          <a:p>
            <a:pPr marL="0" indent="0">
              <a:buNone/>
            </a:pPr>
            <a:r>
              <a:rPr lang="en-GB" b="1" dirty="0" smtClean="0">
                <a:solidFill>
                  <a:srgbClr val="002060"/>
                </a:solidFill>
              </a:rPr>
              <a:t>He divorced her, probably after her arrest, and she went to live in Seoul.</a:t>
            </a:r>
            <a:endParaRPr lang="en-GB" b="1" dirty="0">
              <a:solidFill>
                <a:srgbClr val="002060"/>
              </a:solidFill>
            </a:endParaRPr>
          </a:p>
        </p:txBody>
      </p:sp>
    </p:spTree>
    <p:extLst>
      <p:ext uri="{BB962C8B-B14F-4D97-AF65-F5344CB8AC3E}">
        <p14:creationId xmlns:p14="http://schemas.microsoft.com/office/powerpoint/2010/main" val="3761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14781" y="1515291"/>
            <a:ext cx="2583250" cy="3538515"/>
          </a:xfrm>
        </p:spPr>
      </p:pic>
      <p:sp>
        <p:nvSpPr>
          <p:cNvPr id="4" name="Content Placeholder 3"/>
          <p:cNvSpPr>
            <a:spLocks noGrp="1"/>
          </p:cNvSpPr>
          <p:nvPr>
            <p:ph sz="half" idx="2"/>
          </p:nvPr>
        </p:nvSpPr>
        <p:spPr>
          <a:xfrm>
            <a:off x="3727269" y="975360"/>
            <a:ext cx="5277393" cy="5660571"/>
          </a:xfrm>
        </p:spPr>
        <p:txBody>
          <a:bodyPr>
            <a:normAutofit/>
          </a:bodyPr>
          <a:lstStyle/>
          <a:p>
            <a:pPr marL="0" indent="0">
              <a:buNone/>
            </a:pPr>
            <a:r>
              <a:rPr lang="en-GB" b="1" dirty="0" smtClean="0">
                <a:solidFill>
                  <a:srgbClr val="FF0000"/>
                </a:solidFill>
              </a:rPr>
              <a:t>In Seoul, she reached out to the other Catholics, and helped finance the bringing of Fr Zhou </a:t>
            </a:r>
            <a:r>
              <a:rPr lang="en-GB" b="1" dirty="0" err="1" smtClean="0">
                <a:solidFill>
                  <a:srgbClr val="FF0000"/>
                </a:solidFill>
              </a:rPr>
              <a:t>Wenmo</a:t>
            </a:r>
            <a:r>
              <a:rPr lang="en-GB" b="1" dirty="0" smtClean="0">
                <a:solidFill>
                  <a:srgbClr val="FF0000"/>
                </a:solidFill>
              </a:rPr>
              <a:t> from China in 1795, the first priest in Korea.</a:t>
            </a:r>
          </a:p>
          <a:p>
            <a:pPr marL="0" indent="0">
              <a:buNone/>
            </a:pPr>
            <a:r>
              <a:rPr lang="en-GB" b="1" dirty="0" smtClean="0">
                <a:solidFill>
                  <a:srgbClr val="002060"/>
                </a:solidFill>
              </a:rPr>
              <a:t>She even hid the priest in the female quarters of her own house in Seoul, a very dangerous action, as Christianity was already being persecuted.</a:t>
            </a:r>
          </a:p>
          <a:p>
            <a:pPr marL="0" indent="0">
              <a:buNone/>
            </a:pPr>
            <a:r>
              <a:rPr lang="en-GB" b="1" dirty="0" smtClean="0">
                <a:solidFill>
                  <a:srgbClr val="FF0000"/>
                </a:solidFill>
              </a:rPr>
              <a:t>Several people connected with Fr Zhou’s arrival were executed in 1795.</a:t>
            </a:r>
            <a:endParaRPr lang="en-GB" b="1" dirty="0">
              <a:solidFill>
                <a:srgbClr val="FF0000"/>
              </a:solidFill>
            </a:endParaRPr>
          </a:p>
        </p:txBody>
      </p:sp>
    </p:spTree>
    <p:extLst>
      <p:ext uri="{BB962C8B-B14F-4D97-AF65-F5344CB8AC3E}">
        <p14:creationId xmlns:p14="http://schemas.microsoft.com/office/powerpoint/2010/main" val="25745694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1060</TotalTime>
  <Words>2032</Words>
  <Application>Microsoft Office PowerPoint</Application>
  <PresentationFormat>On-screen Show (4:3)</PresentationFormat>
  <Paragraphs>121</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游ゴシック</vt:lpstr>
      <vt:lpstr>Arial</vt:lpstr>
      <vt:lpstr>Bwgrkl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42</cp:revision>
  <dcterms:created xsi:type="dcterms:W3CDTF">2021-11-23T08:48:18Z</dcterms:created>
  <dcterms:modified xsi:type="dcterms:W3CDTF">2025-11-26T11:41:51Z</dcterms:modified>
</cp:coreProperties>
</file>