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handoutMasterIdLst>
    <p:handoutMasterId r:id="rId23"/>
  </p:handoutMasterIdLst>
  <p:sldIdLst>
    <p:sldId id="256" r:id="rId2"/>
    <p:sldId id="274" r:id="rId3"/>
    <p:sldId id="293" r:id="rId4"/>
    <p:sldId id="275" r:id="rId5"/>
    <p:sldId id="276" r:id="rId6"/>
    <p:sldId id="277" r:id="rId7"/>
    <p:sldId id="278" r:id="rId8"/>
    <p:sldId id="279" r:id="rId9"/>
    <p:sldId id="280" r:id="rId10"/>
    <p:sldId id="281" r:id="rId11"/>
    <p:sldId id="282" r:id="rId12"/>
    <p:sldId id="283" r:id="rId13"/>
    <p:sldId id="284" r:id="rId14"/>
    <p:sldId id="285" r:id="rId15"/>
    <p:sldId id="288" r:id="rId16"/>
    <p:sldId id="287" r:id="rId17"/>
    <p:sldId id="289" r:id="rId18"/>
    <p:sldId id="290" r:id="rId19"/>
    <p:sldId id="291" r:id="rId20"/>
    <p:sldId id="292" r:id="rId21"/>
    <p:sldId id="295" r:id="rId22"/>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Tahoma" panose="020B0604030504040204" pitchFamily="34" charset="0"/>
        <a:ea typeface="+mn-ea"/>
        <a:cs typeface="+mn-cs"/>
      </a:defRPr>
    </a:lvl1pPr>
    <a:lvl2pPr marL="457200" algn="l" rtl="0" fontAlgn="base">
      <a:spcBef>
        <a:spcPct val="0"/>
      </a:spcBef>
      <a:spcAft>
        <a:spcPct val="0"/>
      </a:spcAft>
      <a:defRPr kern="1200">
        <a:solidFill>
          <a:schemeClr val="tx1"/>
        </a:solidFill>
        <a:latin typeface="Tahoma" panose="020B0604030504040204" pitchFamily="34" charset="0"/>
        <a:ea typeface="+mn-ea"/>
        <a:cs typeface="+mn-cs"/>
      </a:defRPr>
    </a:lvl2pPr>
    <a:lvl3pPr marL="914400" algn="l" rtl="0" fontAlgn="base">
      <a:spcBef>
        <a:spcPct val="0"/>
      </a:spcBef>
      <a:spcAft>
        <a:spcPct val="0"/>
      </a:spcAft>
      <a:defRPr kern="1200">
        <a:solidFill>
          <a:schemeClr val="tx1"/>
        </a:solidFill>
        <a:latin typeface="Tahoma" panose="020B0604030504040204" pitchFamily="34" charset="0"/>
        <a:ea typeface="+mn-ea"/>
        <a:cs typeface="+mn-cs"/>
      </a:defRPr>
    </a:lvl3pPr>
    <a:lvl4pPr marL="1371600" algn="l" rtl="0" fontAlgn="base">
      <a:spcBef>
        <a:spcPct val="0"/>
      </a:spcBef>
      <a:spcAft>
        <a:spcPct val="0"/>
      </a:spcAft>
      <a:defRPr kern="1200">
        <a:solidFill>
          <a:schemeClr val="tx1"/>
        </a:solidFill>
        <a:latin typeface="Tahoma" panose="020B0604030504040204" pitchFamily="34" charset="0"/>
        <a:ea typeface="+mn-ea"/>
        <a:cs typeface="+mn-cs"/>
      </a:defRPr>
    </a:lvl4pPr>
    <a:lvl5pPr marL="1828800" algn="l" rtl="0" fontAlgn="base">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30723"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anose="020B0604020202020204" pitchFamily="34" charset="0"/>
              </a:defRPr>
            </a:lvl1pPr>
          </a:lstStyle>
          <a:p>
            <a:endParaRPr lang="en-GB" altLang="en-US"/>
          </a:p>
        </p:txBody>
      </p:sp>
      <p:sp>
        <p:nvSpPr>
          <p:cNvPr id="30724"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30725"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9D7AD6EF-4D40-4649-A7D8-381C9C1D6031}" type="slidenum">
              <a:rPr lang="en-GB" altLang="en-US"/>
              <a:pPr/>
              <a:t>‹#›</a:t>
            </a:fld>
            <a:endParaRPr lang="en-GB"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7650" name="Rectangle 2"/>
          <p:cNvSpPr>
            <a:spLocks noGrp="1" noChangeArrowheads="1"/>
          </p:cNvSpPr>
          <p:nvPr>
            <p:ph type="ctrTitle" sz="quarter"/>
          </p:nvPr>
        </p:nvSpPr>
        <p:spPr>
          <a:xfrm>
            <a:off x="685800" y="1676400"/>
            <a:ext cx="7772400" cy="1828800"/>
          </a:xfrm>
        </p:spPr>
        <p:txBody>
          <a:bodyPr/>
          <a:lstStyle>
            <a:lvl1pPr>
              <a:defRPr/>
            </a:lvl1pPr>
          </a:lstStyle>
          <a:p>
            <a:pPr lvl="0"/>
            <a:r>
              <a:rPr lang="en-GB" altLang="en-US" noProof="0" smtClean="0"/>
              <a:t>Click to edit Master title style</a:t>
            </a:r>
          </a:p>
        </p:txBody>
      </p:sp>
      <p:sp>
        <p:nvSpPr>
          <p:cNvPr id="27651" name="Rectangle 3"/>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GB" altLang="en-US" noProof="0" smtClean="0"/>
              <a:t>Click to edit Master subtitle style</a:t>
            </a:r>
          </a:p>
        </p:txBody>
      </p:sp>
      <p:sp>
        <p:nvSpPr>
          <p:cNvPr id="27652" name="Rectangle 4"/>
          <p:cNvSpPr>
            <a:spLocks noGrp="1" noChangeArrowheads="1"/>
          </p:cNvSpPr>
          <p:nvPr>
            <p:ph type="dt" sz="quarter" idx="2"/>
          </p:nvPr>
        </p:nvSpPr>
        <p:spPr/>
        <p:txBody>
          <a:bodyPr/>
          <a:lstStyle>
            <a:lvl1pPr>
              <a:defRPr/>
            </a:lvl1pPr>
          </a:lstStyle>
          <a:p>
            <a:endParaRPr lang="en-GB" altLang="en-US"/>
          </a:p>
        </p:txBody>
      </p:sp>
      <p:sp>
        <p:nvSpPr>
          <p:cNvPr id="27653" name="Rectangle 5"/>
          <p:cNvSpPr>
            <a:spLocks noGrp="1" noChangeArrowheads="1"/>
          </p:cNvSpPr>
          <p:nvPr>
            <p:ph type="ftr" sz="quarter" idx="3"/>
          </p:nvPr>
        </p:nvSpPr>
        <p:spPr/>
        <p:txBody>
          <a:bodyPr/>
          <a:lstStyle>
            <a:lvl1pPr>
              <a:defRPr/>
            </a:lvl1pPr>
          </a:lstStyle>
          <a:p>
            <a:endParaRPr lang="en-GB" altLang="en-US"/>
          </a:p>
        </p:txBody>
      </p:sp>
      <p:sp>
        <p:nvSpPr>
          <p:cNvPr id="27654" name="Rectangle 6"/>
          <p:cNvSpPr>
            <a:spLocks noGrp="1" noChangeArrowheads="1"/>
          </p:cNvSpPr>
          <p:nvPr>
            <p:ph type="sldNum" sz="quarter" idx="4"/>
          </p:nvPr>
        </p:nvSpPr>
        <p:spPr/>
        <p:txBody>
          <a:bodyPr/>
          <a:lstStyle>
            <a:lvl1pPr>
              <a:defRPr/>
            </a:lvl1pPr>
          </a:lstStyle>
          <a:p>
            <a:fld id="{071773CF-F691-455F-A547-8FD28484D8F6}" type="slidenum">
              <a:rPr lang="en-GB" altLang="en-US"/>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B64304AC-9D1F-4007-8651-F7722E408346}" type="slidenum">
              <a:rPr lang="en-GB" altLang="en-US"/>
              <a:pPr/>
              <a:t>‹#›</a:t>
            </a:fld>
            <a:endParaRPr lang="en-GB" altLang="en-US"/>
          </a:p>
        </p:txBody>
      </p:sp>
    </p:spTree>
    <p:extLst>
      <p:ext uri="{BB962C8B-B14F-4D97-AF65-F5344CB8AC3E}">
        <p14:creationId xmlns:p14="http://schemas.microsoft.com/office/powerpoint/2010/main" val="3183512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5E0357D4-4549-420A-AA85-3786C724278C}" type="slidenum">
              <a:rPr lang="en-GB" altLang="en-US"/>
              <a:pPr/>
              <a:t>‹#›</a:t>
            </a:fld>
            <a:endParaRPr lang="en-GB" altLang="en-US"/>
          </a:p>
        </p:txBody>
      </p:sp>
    </p:spTree>
    <p:extLst>
      <p:ext uri="{BB962C8B-B14F-4D97-AF65-F5344CB8AC3E}">
        <p14:creationId xmlns:p14="http://schemas.microsoft.com/office/powerpoint/2010/main" val="3659779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9D70F504-C5DC-48DC-AB2B-72F686F24040}" type="slidenum">
              <a:rPr lang="en-GB" altLang="en-US"/>
              <a:pPr/>
              <a:t>‹#›</a:t>
            </a:fld>
            <a:endParaRPr lang="en-GB" altLang="en-US"/>
          </a:p>
        </p:txBody>
      </p:sp>
    </p:spTree>
    <p:extLst>
      <p:ext uri="{BB962C8B-B14F-4D97-AF65-F5344CB8AC3E}">
        <p14:creationId xmlns:p14="http://schemas.microsoft.com/office/powerpoint/2010/main" val="1436771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E6ADB856-14CF-45B0-A870-62C5AE0D455E}" type="slidenum">
              <a:rPr lang="en-GB" altLang="en-US"/>
              <a:pPr/>
              <a:t>‹#›</a:t>
            </a:fld>
            <a:endParaRPr lang="en-GB" altLang="en-US"/>
          </a:p>
        </p:txBody>
      </p:sp>
    </p:spTree>
    <p:extLst>
      <p:ext uri="{BB962C8B-B14F-4D97-AF65-F5344CB8AC3E}">
        <p14:creationId xmlns:p14="http://schemas.microsoft.com/office/powerpoint/2010/main" val="2346378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981200"/>
            <a:ext cx="40386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40386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036EB9A2-83A5-48CB-A9CA-77EAABC8CD9E}" type="slidenum">
              <a:rPr lang="en-GB" altLang="en-US"/>
              <a:pPr/>
              <a:t>‹#›</a:t>
            </a:fld>
            <a:endParaRPr lang="en-GB" altLang="en-US"/>
          </a:p>
        </p:txBody>
      </p:sp>
    </p:spTree>
    <p:extLst>
      <p:ext uri="{BB962C8B-B14F-4D97-AF65-F5344CB8AC3E}">
        <p14:creationId xmlns:p14="http://schemas.microsoft.com/office/powerpoint/2010/main" val="3199626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ltLang="en-US"/>
          </a:p>
        </p:txBody>
      </p:sp>
      <p:sp>
        <p:nvSpPr>
          <p:cNvPr id="8" name="Footer Placeholder 7"/>
          <p:cNvSpPr>
            <a:spLocks noGrp="1"/>
          </p:cNvSpPr>
          <p:nvPr>
            <p:ph type="ftr" sz="quarter" idx="11"/>
          </p:nvPr>
        </p:nvSpPr>
        <p:spPr/>
        <p:txBody>
          <a:bodyPr/>
          <a:lstStyle>
            <a:lvl1pPr>
              <a:defRPr/>
            </a:lvl1pPr>
          </a:lstStyle>
          <a:p>
            <a:endParaRPr lang="en-GB" altLang="en-US"/>
          </a:p>
        </p:txBody>
      </p:sp>
      <p:sp>
        <p:nvSpPr>
          <p:cNvPr id="9" name="Slide Number Placeholder 8"/>
          <p:cNvSpPr>
            <a:spLocks noGrp="1"/>
          </p:cNvSpPr>
          <p:nvPr>
            <p:ph type="sldNum" sz="quarter" idx="12"/>
          </p:nvPr>
        </p:nvSpPr>
        <p:spPr/>
        <p:txBody>
          <a:bodyPr/>
          <a:lstStyle>
            <a:lvl1pPr>
              <a:defRPr/>
            </a:lvl1pPr>
          </a:lstStyle>
          <a:p>
            <a:fld id="{819CF05E-0B09-4491-AE11-4818A0EC2746}" type="slidenum">
              <a:rPr lang="en-GB" altLang="en-US"/>
              <a:pPr/>
              <a:t>‹#›</a:t>
            </a:fld>
            <a:endParaRPr lang="en-GB" altLang="en-US"/>
          </a:p>
        </p:txBody>
      </p:sp>
    </p:spTree>
    <p:extLst>
      <p:ext uri="{BB962C8B-B14F-4D97-AF65-F5344CB8AC3E}">
        <p14:creationId xmlns:p14="http://schemas.microsoft.com/office/powerpoint/2010/main" val="3807664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endParaRPr lang="en-GB" altLang="en-US"/>
          </a:p>
        </p:txBody>
      </p:sp>
      <p:sp>
        <p:nvSpPr>
          <p:cNvPr id="5" name="Slide Number Placeholder 4"/>
          <p:cNvSpPr>
            <a:spLocks noGrp="1"/>
          </p:cNvSpPr>
          <p:nvPr>
            <p:ph type="sldNum" sz="quarter" idx="12"/>
          </p:nvPr>
        </p:nvSpPr>
        <p:spPr/>
        <p:txBody>
          <a:bodyPr/>
          <a:lstStyle>
            <a:lvl1pPr>
              <a:defRPr/>
            </a:lvl1pPr>
          </a:lstStyle>
          <a:p>
            <a:fld id="{C972EC16-F7D9-4663-961B-FB21436085A6}" type="slidenum">
              <a:rPr lang="en-GB" altLang="en-US"/>
              <a:pPr/>
              <a:t>‹#›</a:t>
            </a:fld>
            <a:endParaRPr lang="en-GB" altLang="en-US"/>
          </a:p>
        </p:txBody>
      </p:sp>
    </p:spTree>
    <p:extLst>
      <p:ext uri="{BB962C8B-B14F-4D97-AF65-F5344CB8AC3E}">
        <p14:creationId xmlns:p14="http://schemas.microsoft.com/office/powerpoint/2010/main" val="859569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endParaRPr lang="en-GB" altLang="en-US"/>
          </a:p>
        </p:txBody>
      </p:sp>
      <p:sp>
        <p:nvSpPr>
          <p:cNvPr id="4" name="Slide Number Placeholder 3"/>
          <p:cNvSpPr>
            <a:spLocks noGrp="1"/>
          </p:cNvSpPr>
          <p:nvPr>
            <p:ph type="sldNum" sz="quarter" idx="12"/>
          </p:nvPr>
        </p:nvSpPr>
        <p:spPr/>
        <p:txBody>
          <a:bodyPr/>
          <a:lstStyle>
            <a:lvl1pPr>
              <a:defRPr/>
            </a:lvl1pPr>
          </a:lstStyle>
          <a:p>
            <a:fld id="{4B162F5E-D6DD-4F21-9EA8-AF929F68781B}" type="slidenum">
              <a:rPr lang="en-GB" altLang="en-US"/>
              <a:pPr/>
              <a:t>‹#›</a:t>
            </a:fld>
            <a:endParaRPr lang="en-GB" altLang="en-US"/>
          </a:p>
        </p:txBody>
      </p:sp>
    </p:spTree>
    <p:extLst>
      <p:ext uri="{BB962C8B-B14F-4D97-AF65-F5344CB8AC3E}">
        <p14:creationId xmlns:p14="http://schemas.microsoft.com/office/powerpoint/2010/main" val="3762149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CDE4EE04-F890-4D42-B963-206D4E277BF9}" type="slidenum">
              <a:rPr lang="en-GB" altLang="en-US"/>
              <a:pPr/>
              <a:t>‹#›</a:t>
            </a:fld>
            <a:endParaRPr lang="en-GB" altLang="en-US"/>
          </a:p>
        </p:txBody>
      </p:sp>
    </p:spTree>
    <p:extLst>
      <p:ext uri="{BB962C8B-B14F-4D97-AF65-F5344CB8AC3E}">
        <p14:creationId xmlns:p14="http://schemas.microsoft.com/office/powerpoint/2010/main" val="2422541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0E8EAE9D-4192-4925-ACD1-7F38131855FE}" type="slidenum">
              <a:rPr lang="en-GB" altLang="en-US"/>
              <a:pPr/>
              <a:t>‹#›</a:t>
            </a:fld>
            <a:endParaRPr lang="en-GB" altLang="en-US"/>
          </a:p>
        </p:txBody>
      </p:sp>
    </p:spTree>
    <p:extLst>
      <p:ext uri="{BB962C8B-B14F-4D97-AF65-F5344CB8AC3E}">
        <p14:creationId xmlns:p14="http://schemas.microsoft.com/office/powerpoint/2010/main" val="1223667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bwMode="auto">
          <a:xfrm>
            <a:off x="457200" y="38100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26627" name="Rectangle 3"/>
          <p:cNvSpPr>
            <a:spLocks noGrp="1" noChangeArrowheads="1"/>
          </p:cNvSpPr>
          <p:nvPr>
            <p:ph type="body" idx="1"/>
          </p:nvPr>
        </p:nvSpPr>
        <p:spPr bwMode="auto">
          <a:xfrm>
            <a:off x="457200" y="19812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266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panose="020B0604020202020204" pitchFamily="34" charset="0"/>
              </a:defRPr>
            </a:lvl1pPr>
          </a:lstStyle>
          <a:p>
            <a:endParaRPr lang="en-GB" altLang="en-US"/>
          </a:p>
        </p:txBody>
      </p:sp>
      <p:sp>
        <p:nvSpPr>
          <p:cNvPr id="266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panose="020B0604020202020204" pitchFamily="34" charset="0"/>
              </a:defRPr>
            </a:lvl1pPr>
          </a:lstStyle>
          <a:p>
            <a:endParaRPr lang="en-GB" altLang="en-US"/>
          </a:p>
        </p:txBody>
      </p:sp>
      <p:sp>
        <p:nvSpPr>
          <p:cNvPr id="266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panose="020B0604020202020204" pitchFamily="34" charset="0"/>
              </a:defRPr>
            </a:lvl1pPr>
          </a:lstStyle>
          <a:p>
            <a:fld id="{3CC13BB3-4911-42F5-8A9B-71FA9FA09C70}" type="slidenum">
              <a:rPr lang="en-GB" altLang="en-US"/>
              <a:pPr/>
              <a:t>‹#›</a:t>
            </a:fld>
            <a:endParaRPr lang="en-GB" altLang="en-US"/>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fontAlgn="base">
        <a:spcBef>
          <a:spcPct val="20000"/>
        </a:spcBef>
        <a:spcAft>
          <a:spcPct val="0"/>
        </a:spcAft>
        <a:buClr>
          <a:schemeClr val="hlink"/>
        </a:buClr>
        <a:buSzPct val="65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SzPct val="65000"/>
        <a:buFont typeface="Wingdings" panose="05000000000000000000" pitchFamily="2" charset="2"/>
        <a:buChar char="n"/>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SzPct val="65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folHlink"/>
        </a:buClr>
        <a:buSzPct val="65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SzPct val="65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762000" y="457200"/>
            <a:ext cx="7772400" cy="1828800"/>
          </a:xfrm>
        </p:spPr>
        <p:txBody>
          <a:bodyPr/>
          <a:lstStyle/>
          <a:p>
            <a:r>
              <a:rPr lang="en-GB" altLang="en-US" sz="6000" dirty="0" smtClean="0">
                <a:solidFill>
                  <a:srgbClr val="FF0000"/>
                </a:solidFill>
                <a:effectLst/>
                <a:latin typeface="Calibri" panose="020F0502020204030204" pitchFamily="34" charset="0"/>
                <a:cs typeface="Calibri" panose="020F0502020204030204" pitchFamily="34" charset="0"/>
              </a:rPr>
              <a:t>INTRODUCTION TO MISSIOLOGY</a:t>
            </a:r>
            <a:endParaRPr lang="en-GB" altLang="en-US" dirty="0">
              <a:effectLst/>
            </a:endParaRPr>
          </a:p>
        </p:txBody>
      </p:sp>
      <p:sp>
        <p:nvSpPr>
          <p:cNvPr id="2" name="Subtitle 1"/>
          <p:cNvSpPr>
            <a:spLocks noGrp="1"/>
          </p:cNvSpPr>
          <p:nvPr>
            <p:ph type="subTitle" sz="quarter" idx="1"/>
          </p:nvPr>
        </p:nvSpPr>
        <p:spPr>
          <a:xfrm>
            <a:off x="838200" y="3048000"/>
            <a:ext cx="7620000" cy="2362200"/>
          </a:xfrm>
        </p:spPr>
        <p:txBody>
          <a:bodyPr/>
          <a:lstStyle/>
          <a:p>
            <a:r>
              <a:rPr lang="en-GB" sz="4000" b="1" smtClean="0">
                <a:solidFill>
                  <a:srgbClr val="002060"/>
                </a:solidFill>
                <a:effectLst/>
                <a:latin typeface="+mj-lt"/>
                <a:cs typeface="Calibri" panose="020F0502020204030204" pitchFamily="34" charset="0"/>
              </a:rPr>
              <a:t>Class Nine</a:t>
            </a:r>
            <a:endParaRPr lang="en-GB" sz="4000" b="1" dirty="0" smtClean="0">
              <a:solidFill>
                <a:srgbClr val="002060"/>
              </a:solidFill>
              <a:effectLst/>
              <a:latin typeface="+mj-lt"/>
              <a:cs typeface="Calibri" panose="020F0502020204030204" pitchFamily="34" charset="0"/>
            </a:endParaRPr>
          </a:p>
          <a:p>
            <a:r>
              <a:rPr lang="en-GB" sz="4000" b="1" dirty="0">
                <a:solidFill>
                  <a:srgbClr val="002060"/>
                </a:solidFill>
                <a:effectLst/>
                <a:latin typeface="+mj-lt"/>
              </a:rPr>
              <a:t>Where </a:t>
            </a:r>
            <a:r>
              <a:rPr lang="en-GB" sz="4000" b="1" dirty="0" smtClean="0">
                <a:solidFill>
                  <a:srgbClr val="002060"/>
                </a:solidFill>
                <a:effectLst/>
                <a:latin typeface="+mj-lt"/>
              </a:rPr>
              <a:t>Do </a:t>
            </a:r>
            <a:r>
              <a:rPr lang="en-GB" sz="4000" b="1" dirty="0">
                <a:solidFill>
                  <a:srgbClr val="002060"/>
                </a:solidFill>
                <a:effectLst/>
                <a:latin typeface="+mj-lt"/>
              </a:rPr>
              <a:t>We Meet? </a:t>
            </a:r>
            <a:endParaRPr lang="en-GB" sz="4000" b="1" dirty="0" smtClean="0">
              <a:solidFill>
                <a:srgbClr val="002060"/>
              </a:solidFill>
              <a:effectLst/>
              <a:latin typeface="+mj-lt"/>
            </a:endParaRPr>
          </a:p>
          <a:p>
            <a:r>
              <a:rPr lang="en-GB" sz="4000" b="1" dirty="0" smtClean="0">
                <a:solidFill>
                  <a:srgbClr val="002060"/>
                </a:solidFill>
                <a:effectLst/>
                <a:latin typeface="+mj-lt"/>
              </a:rPr>
              <a:t>Places </a:t>
            </a:r>
            <a:r>
              <a:rPr lang="en-GB" sz="4000" b="1" dirty="0">
                <a:solidFill>
                  <a:srgbClr val="002060"/>
                </a:solidFill>
                <a:effectLst/>
                <a:latin typeface="+mj-lt"/>
              </a:rPr>
              <a:t>and </a:t>
            </a:r>
            <a:r>
              <a:rPr lang="en-GB" sz="4000" b="1" dirty="0" smtClean="0">
                <a:solidFill>
                  <a:srgbClr val="002060"/>
                </a:solidFill>
                <a:effectLst/>
                <a:latin typeface="+mj-lt"/>
              </a:rPr>
              <a:t>People</a:t>
            </a:r>
            <a:endParaRPr lang="en-GB" sz="4000" b="1" dirty="0">
              <a:solidFill>
                <a:srgbClr val="002060"/>
              </a:solidFill>
              <a:effectLst/>
              <a:latin typeface="+mj-lt"/>
              <a:cs typeface="Calibri" panose="020F050202020403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28600" y="1524000"/>
            <a:ext cx="8610600" cy="4953000"/>
          </a:xfrm>
        </p:spPr>
        <p:txBody>
          <a:bodyPr/>
          <a:lstStyle/>
          <a:p>
            <a:pPr marL="0" indent="0">
              <a:buNone/>
            </a:pPr>
            <a:r>
              <a:rPr lang="en-GB" altLang="en-US" b="1" dirty="0" smtClean="0">
                <a:solidFill>
                  <a:srgbClr val="00B050"/>
                </a:solidFill>
                <a:effectLst/>
                <a:latin typeface="Calibri" panose="020F0502020204030204" pitchFamily="34" charset="0"/>
                <a:cs typeface="Calibri" panose="020F0502020204030204" pitchFamily="34" charset="0"/>
              </a:rPr>
              <a:t>Anthropological model</a:t>
            </a:r>
          </a:p>
          <a:p>
            <a:pPr>
              <a:buFontTx/>
              <a:buChar char="-"/>
            </a:pPr>
            <a:r>
              <a:rPr lang="en-GB" altLang="en-US" b="1" dirty="0" smtClean="0">
                <a:solidFill>
                  <a:srgbClr val="002060"/>
                </a:solidFill>
                <a:effectLst/>
                <a:latin typeface="Calibri" panose="020F0502020204030204" pitchFamily="34" charset="0"/>
                <a:cs typeface="Calibri" panose="020F0502020204030204" pitchFamily="34" charset="0"/>
              </a:rPr>
              <a:t>asks how Christianity can be indigenized in a particular culture, so starts from given human experiences and asks what Christianity can be within that context</a:t>
            </a:r>
          </a:p>
          <a:p>
            <a:pPr>
              <a:buFontTx/>
              <a:buChar char="-"/>
            </a:pPr>
            <a:r>
              <a:rPr lang="en-GB" altLang="en-US" b="1" dirty="0" smtClean="0">
                <a:solidFill>
                  <a:srgbClr val="FF0000"/>
                </a:solidFill>
                <a:effectLst/>
                <a:latin typeface="Calibri" panose="020F0502020204030204" pitchFamily="34" charset="0"/>
                <a:cs typeface="Calibri" panose="020F0502020204030204" pitchFamily="34" charset="0"/>
              </a:rPr>
              <a:t>therefore, takes particular experiences seriously, but the problem with experience is whether all experience is equally good and valid, and on what criteria you can decide </a:t>
            </a:r>
            <a:endParaRPr lang="en-GB" b="1" dirty="0">
              <a:solidFill>
                <a:srgbClr val="FF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990742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b="1" dirty="0" smtClean="0">
                <a:solidFill>
                  <a:srgbClr val="00B050"/>
                </a:solidFill>
                <a:effectLst/>
                <a:latin typeface="Calibri" panose="020F0502020204030204" pitchFamily="34" charset="0"/>
                <a:cs typeface="Calibri" panose="020F0502020204030204" pitchFamily="34" charset="0"/>
              </a:rPr>
              <a:t>Praxis Model</a:t>
            </a:r>
          </a:p>
          <a:p>
            <a:pPr>
              <a:buFontTx/>
              <a:buChar char="-"/>
            </a:pPr>
            <a:r>
              <a:rPr lang="en-GB" altLang="en-US" b="1" dirty="0" smtClean="0">
                <a:solidFill>
                  <a:srgbClr val="002060"/>
                </a:solidFill>
                <a:effectLst/>
                <a:latin typeface="Calibri" panose="020F0502020204030204" pitchFamily="34" charset="0"/>
                <a:cs typeface="Calibri" panose="020F0502020204030204" pitchFamily="34" charset="0"/>
              </a:rPr>
              <a:t>liberation theology model. Praxis can be understood as reflected action / acted-upon reflection</a:t>
            </a:r>
          </a:p>
          <a:p>
            <a:pPr>
              <a:buFontTx/>
              <a:buChar char="-"/>
            </a:pPr>
            <a:r>
              <a:rPr lang="en-GB" altLang="en-US" b="1" dirty="0" smtClean="0">
                <a:solidFill>
                  <a:srgbClr val="FF0000"/>
                </a:solidFill>
                <a:effectLst/>
                <a:latin typeface="Calibri" panose="020F0502020204030204" pitchFamily="34" charset="0"/>
                <a:cs typeface="Calibri" panose="020F0502020204030204" pitchFamily="34" charset="0"/>
              </a:rPr>
              <a:t>takes lives of Christian believers as serious starting point, but there are discussions about the use of Marxist terminology, and the biblical hermeneutics of liberation theologians</a:t>
            </a:r>
          </a:p>
          <a:p>
            <a:pPr>
              <a:buFontTx/>
              <a:buChar char="-"/>
            </a:pPr>
            <a:endParaRPr lang="en-GB" b="1" dirty="0">
              <a:solidFill>
                <a:srgbClr val="FF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344069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09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52400" y="838200"/>
            <a:ext cx="8763000" cy="5638800"/>
          </a:xfrm>
        </p:spPr>
        <p:txBody>
          <a:bodyPr/>
          <a:lstStyle/>
          <a:p>
            <a:pPr>
              <a:buFontTx/>
              <a:buChar char="-"/>
            </a:pPr>
            <a:r>
              <a:rPr lang="en-GB" b="1" dirty="0" smtClean="0">
                <a:solidFill>
                  <a:srgbClr val="00B050"/>
                </a:solidFill>
                <a:effectLst/>
                <a:latin typeface="Calibri" panose="020F0502020204030204" pitchFamily="34" charset="0"/>
                <a:cs typeface="Calibri" panose="020F0502020204030204" pitchFamily="34" charset="0"/>
              </a:rPr>
              <a:t>Synthetic Model </a:t>
            </a:r>
          </a:p>
          <a:p>
            <a:pPr>
              <a:buFontTx/>
              <a:buChar char="-"/>
            </a:pPr>
            <a:r>
              <a:rPr lang="en-US" b="1" dirty="0" smtClean="0">
                <a:solidFill>
                  <a:srgbClr val="002060"/>
                </a:solidFill>
                <a:effectLst/>
                <a:latin typeface="Calibri" panose="020F0502020204030204" pitchFamily="34" charset="0"/>
                <a:cs typeface="Calibri" panose="020F0502020204030204" pitchFamily="34" charset="0"/>
              </a:rPr>
              <a:t>“tries </a:t>
            </a:r>
            <a:r>
              <a:rPr lang="en-US" b="1" dirty="0">
                <a:solidFill>
                  <a:srgbClr val="002060"/>
                </a:solidFill>
                <a:effectLst/>
                <a:latin typeface="Calibri" panose="020F0502020204030204" pitchFamily="34" charset="0"/>
                <a:cs typeface="Calibri" panose="020F0502020204030204" pitchFamily="34" charset="0"/>
              </a:rPr>
              <a:t>to preserve the importance of the gospel message and the heritage of traditional doctrinal formulations while at the same time acknowledging the vital role that context has played…even to the setting of the theological </a:t>
            </a:r>
            <a:r>
              <a:rPr lang="en-US" b="1" dirty="0" smtClean="0">
                <a:solidFill>
                  <a:srgbClr val="002060"/>
                </a:solidFill>
                <a:effectLst/>
                <a:latin typeface="Calibri" panose="020F0502020204030204" pitchFamily="34" charset="0"/>
                <a:cs typeface="Calibri" panose="020F0502020204030204" pitchFamily="34" charset="0"/>
              </a:rPr>
              <a:t>agenda”</a:t>
            </a:r>
            <a:endParaRPr lang="en-GB" altLang="en-US" b="1" dirty="0" smtClean="0">
              <a:solidFill>
                <a:srgbClr val="002060"/>
              </a:solidFill>
              <a:effectLst/>
              <a:latin typeface="Calibri" panose="020F0502020204030204" pitchFamily="34" charset="0"/>
              <a:cs typeface="Calibri" panose="020F0502020204030204" pitchFamily="34" charset="0"/>
            </a:endParaRPr>
          </a:p>
          <a:p>
            <a:pPr>
              <a:buFontTx/>
              <a:buChar char="-"/>
            </a:pPr>
            <a:r>
              <a:rPr lang="en-GB" altLang="en-US" b="1" dirty="0" smtClean="0">
                <a:solidFill>
                  <a:srgbClr val="FF0000"/>
                </a:solidFill>
                <a:effectLst/>
                <a:latin typeface="Calibri" panose="020F0502020204030204" pitchFamily="34" charset="0"/>
                <a:cs typeface="Calibri" panose="020F0502020204030204" pitchFamily="34" charset="0"/>
              </a:rPr>
              <a:t>seeks to use the best of the other models, but there are always dangers in appropriation (how are things appropriated), and danger of synthesis becoming syncretism</a:t>
            </a:r>
            <a:endParaRPr lang="en-GB" b="1" dirty="0" smtClean="0">
              <a:solidFill>
                <a:srgbClr val="FF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047378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b="1" dirty="0" smtClean="0">
                <a:solidFill>
                  <a:srgbClr val="00B050"/>
                </a:solidFill>
                <a:effectLst/>
                <a:latin typeface="Calibri" panose="020F0502020204030204" pitchFamily="34" charset="0"/>
                <a:cs typeface="Calibri" panose="020F0502020204030204" pitchFamily="34" charset="0"/>
              </a:rPr>
              <a:t>Transcendental Model </a:t>
            </a:r>
          </a:p>
          <a:p>
            <a:pPr>
              <a:buFontTx/>
              <a:buChar char="-"/>
            </a:pPr>
            <a:r>
              <a:rPr lang="en-GB" altLang="en-US" b="1" dirty="0" smtClean="0">
                <a:solidFill>
                  <a:srgbClr val="002060"/>
                </a:solidFill>
                <a:effectLst/>
                <a:latin typeface="Calibri" panose="020F0502020204030204" pitchFamily="34" charset="0"/>
                <a:cs typeface="Calibri" panose="020F0502020204030204" pitchFamily="34" charset="0"/>
              </a:rPr>
              <a:t>slightly different, starting from rooted experience, and asks what it would be to have a genuine experience / knowledge of God here in this place / time</a:t>
            </a:r>
          </a:p>
          <a:p>
            <a:pPr>
              <a:buFontTx/>
              <a:buChar char="-"/>
            </a:pPr>
            <a:r>
              <a:rPr lang="en-GB" altLang="en-US" b="1" dirty="0" smtClean="0">
                <a:solidFill>
                  <a:srgbClr val="FF0000"/>
                </a:solidFill>
                <a:effectLst/>
                <a:latin typeface="Calibri" panose="020F0502020204030204" pitchFamily="34" charset="0"/>
                <a:cs typeface="Calibri" panose="020F0502020204030204" pitchFamily="34" charset="0"/>
              </a:rPr>
              <a:t>seeks to offer more universal picture of what happens in reflection on God, but the question of experience returns. Whose universality is being talked about?</a:t>
            </a:r>
            <a:endParaRPr lang="en-GB" b="1" dirty="0">
              <a:solidFill>
                <a:srgbClr val="FF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633047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5334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304800" y="762000"/>
            <a:ext cx="8610600" cy="5715000"/>
          </a:xfrm>
        </p:spPr>
        <p:txBody>
          <a:bodyPr/>
          <a:lstStyle/>
          <a:p>
            <a:pPr marL="0" indent="0">
              <a:buNone/>
            </a:pPr>
            <a:r>
              <a:rPr lang="en-GB" sz="2800" b="1" dirty="0" smtClean="0">
                <a:solidFill>
                  <a:srgbClr val="00B050"/>
                </a:solidFill>
                <a:effectLst/>
                <a:latin typeface="Calibri" panose="020F0502020204030204" pitchFamily="34" charset="0"/>
                <a:cs typeface="Calibri" panose="020F0502020204030204" pitchFamily="34" charset="0"/>
              </a:rPr>
              <a:t>Counter-Cultural Model</a:t>
            </a:r>
            <a:r>
              <a:rPr lang="en-GB" altLang="en-US" sz="2800" dirty="0" smtClean="0">
                <a:solidFill>
                  <a:srgbClr val="00B050"/>
                </a:solidFill>
                <a:latin typeface="Calibri" panose="020F0502020204030204" pitchFamily="34" charset="0"/>
                <a:cs typeface="Calibri" panose="020F0502020204030204" pitchFamily="34" charset="0"/>
              </a:rPr>
              <a:t> </a:t>
            </a:r>
          </a:p>
          <a:p>
            <a:pPr>
              <a:buFontTx/>
              <a:buChar char="-"/>
            </a:pPr>
            <a:r>
              <a:rPr lang="en-GB" altLang="en-US" sz="3000" b="1" dirty="0" smtClean="0">
                <a:solidFill>
                  <a:srgbClr val="002060"/>
                </a:solidFill>
                <a:effectLst/>
                <a:latin typeface="Calibri" panose="020F0502020204030204" pitchFamily="34" charset="0"/>
                <a:cs typeface="Calibri" panose="020F0502020204030204" pitchFamily="34" charset="0"/>
              </a:rPr>
              <a:t>interacts with the context and the surrounding culture, but tends to have a fairly negative view of it, and seeks to transform it by fidelity to what it understands as the gospel message</a:t>
            </a:r>
          </a:p>
          <a:p>
            <a:pPr>
              <a:buFontTx/>
              <a:buChar char="-"/>
            </a:pPr>
            <a:r>
              <a:rPr lang="en-GB" altLang="en-US" sz="3000" b="1" dirty="0">
                <a:solidFill>
                  <a:srgbClr val="FF0000"/>
                </a:solidFill>
                <a:effectLst/>
                <a:latin typeface="Calibri" panose="020F0502020204030204" pitchFamily="34" charset="0"/>
                <a:cs typeface="Calibri" panose="020F0502020204030204" pitchFamily="34" charset="0"/>
              </a:rPr>
              <a:t>Strength of this </a:t>
            </a:r>
            <a:r>
              <a:rPr lang="en-GB" altLang="en-US" sz="3000" b="1" dirty="0" smtClean="0">
                <a:solidFill>
                  <a:srgbClr val="FF0000"/>
                </a:solidFill>
                <a:effectLst/>
                <a:latin typeface="Calibri" panose="020F0502020204030204" pitchFamily="34" charset="0"/>
                <a:cs typeface="Calibri" panose="020F0502020204030204" pitchFamily="34" charset="0"/>
              </a:rPr>
              <a:t>model: </a:t>
            </a:r>
            <a:r>
              <a:rPr lang="en-GB" altLang="en-US" sz="3000" b="1" dirty="0">
                <a:solidFill>
                  <a:srgbClr val="FF0000"/>
                </a:solidFill>
                <a:effectLst/>
                <a:latin typeface="Calibri" panose="020F0502020204030204" pitchFamily="34" charset="0"/>
                <a:cs typeface="Calibri" panose="020F0502020204030204" pitchFamily="34" charset="0"/>
              </a:rPr>
              <a:t>radical engagement with its context, whilst remaining faithful to the gospel and using it to critique what is lacking in the culture. </a:t>
            </a:r>
            <a:endParaRPr lang="en-GB" altLang="en-US" sz="3000" b="1" dirty="0" smtClean="0">
              <a:solidFill>
                <a:srgbClr val="FF0000"/>
              </a:solidFill>
              <a:effectLst/>
              <a:latin typeface="Calibri" panose="020F0502020204030204" pitchFamily="34" charset="0"/>
              <a:cs typeface="Calibri" panose="020F0502020204030204" pitchFamily="34" charset="0"/>
            </a:endParaRPr>
          </a:p>
          <a:p>
            <a:pPr>
              <a:buFontTx/>
              <a:buChar char="-"/>
            </a:pPr>
            <a:r>
              <a:rPr lang="en-GB" altLang="en-US" sz="3000" b="1" dirty="0" smtClean="0">
                <a:solidFill>
                  <a:srgbClr val="FF0000"/>
                </a:solidFill>
                <a:effectLst/>
                <a:latin typeface="Calibri" panose="020F0502020204030204" pitchFamily="34" charset="0"/>
                <a:cs typeface="Calibri" panose="020F0502020204030204" pitchFamily="34" charset="0"/>
              </a:rPr>
              <a:t>Weakness: can become </a:t>
            </a:r>
            <a:r>
              <a:rPr lang="en-GB" altLang="en-US" sz="3000" b="1" dirty="0">
                <a:solidFill>
                  <a:srgbClr val="FF0000"/>
                </a:solidFill>
                <a:effectLst/>
                <a:latin typeface="Calibri" panose="020F0502020204030204" pitchFamily="34" charset="0"/>
                <a:cs typeface="Calibri" panose="020F0502020204030204" pitchFamily="34" charset="0"/>
              </a:rPr>
              <a:t>anti-cultural and sectarian, leading to </a:t>
            </a:r>
            <a:r>
              <a:rPr lang="en-GB" altLang="en-US" sz="3000" b="1" dirty="0" err="1">
                <a:solidFill>
                  <a:srgbClr val="FF0000"/>
                </a:solidFill>
                <a:effectLst/>
                <a:latin typeface="Calibri" panose="020F0502020204030204" pitchFamily="34" charset="0"/>
                <a:cs typeface="Calibri" panose="020F0502020204030204" pitchFamily="34" charset="0"/>
              </a:rPr>
              <a:t>monoculturalism</a:t>
            </a:r>
            <a:r>
              <a:rPr lang="en-GB" altLang="en-US" sz="3000" b="1" dirty="0">
                <a:solidFill>
                  <a:srgbClr val="FF0000"/>
                </a:solidFill>
                <a:effectLst/>
                <a:latin typeface="Calibri" panose="020F0502020204030204" pitchFamily="34" charset="0"/>
                <a:cs typeface="Calibri" panose="020F0502020204030204" pitchFamily="34" charset="0"/>
              </a:rPr>
              <a:t> and the rejection of all that is </a:t>
            </a:r>
            <a:r>
              <a:rPr lang="en-GB" altLang="en-US" sz="3000" b="1" dirty="0" smtClean="0">
                <a:solidFill>
                  <a:srgbClr val="FF0000"/>
                </a:solidFill>
                <a:effectLst/>
                <a:latin typeface="Calibri" panose="020F0502020204030204" pitchFamily="34" charset="0"/>
                <a:cs typeface="Calibri" panose="020F0502020204030204" pitchFamily="34" charset="0"/>
              </a:rPr>
              <a:t>different</a:t>
            </a:r>
            <a:endParaRPr lang="en-GB" altLang="en-US" sz="3000" b="1" dirty="0" smtClean="0">
              <a:solidFill>
                <a:srgbClr val="002060"/>
              </a:solidFill>
              <a:effectLst/>
              <a:latin typeface="Calibri" panose="020F0502020204030204" pitchFamily="34" charset="0"/>
              <a:cs typeface="Calibri" panose="020F0502020204030204" pitchFamily="34" charset="0"/>
            </a:endParaRPr>
          </a:p>
          <a:p>
            <a:pPr marL="0" indent="0">
              <a:buNone/>
            </a:pPr>
            <a:endParaRPr lang="en-GB" b="1" dirty="0">
              <a:solidFill>
                <a:srgbClr val="FF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104804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b="1" dirty="0" smtClean="0">
                <a:solidFill>
                  <a:srgbClr val="002060"/>
                </a:solidFill>
                <a:effectLst/>
                <a:latin typeface="Calibri" panose="020F0502020204030204" pitchFamily="34" charset="0"/>
                <a:cs typeface="Calibri" panose="020F0502020204030204" pitchFamily="34" charset="0"/>
              </a:rPr>
              <a:t>Consequences for mission</a:t>
            </a:r>
          </a:p>
          <a:p>
            <a:pPr marL="0" indent="0">
              <a:buNone/>
            </a:pPr>
            <a:r>
              <a:rPr lang="en-GB" b="1" dirty="0" smtClean="0">
                <a:solidFill>
                  <a:srgbClr val="00B050"/>
                </a:solidFill>
                <a:effectLst/>
                <a:latin typeface="Calibri" panose="020F0502020204030204" pitchFamily="34" charset="0"/>
                <a:cs typeface="Calibri" panose="020F0502020204030204" pitchFamily="34" charset="0"/>
              </a:rPr>
              <a:t>Translation model </a:t>
            </a:r>
            <a:r>
              <a:rPr lang="en-GB" b="1" dirty="0" smtClean="0">
                <a:solidFill>
                  <a:srgbClr val="FF0000"/>
                </a:solidFill>
                <a:effectLst/>
                <a:latin typeface="Calibri" panose="020F0502020204030204" pitchFamily="34" charset="0"/>
                <a:cs typeface="Calibri" panose="020F0502020204030204" pitchFamily="34" charset="0"/>
              </a:rPr>
              <a:t>offers clarity, but can bring cultural imperialism, equating gospel with the culture of the missionary. </a:t>
            </a:r>
          </a:p>
          <a:p>
            <a:pPr marL="0" indent="0">
              <a:buNone/>
            </a:pPr>
            <a:r>
              <a:rPr lang="en-GB" b="1" dirty="0" smtClean="0">
                <a:solidFill>
                  <a:srgbClr val="002060"/>
                </a:solidFill>
                <a:effectLst/>
                <a:latin typeface="Calibri" panose="020F0502020204030204" pitchFamily="34" charset="0"/>
                <a:cs typeface="Calibri" panose="020F0502020204030204" pitchFamily="34" charset="0"/>
              </a:rPr>
              <a:t>This is true whether it is importing a different secular culture or a “Christian” culture, which is based on the particular perspectives of the missionary more than on the gospel</a:t>
            </a:r>
            <a:endParaRPr lang="en-GB" b="1" dirty="0">
              <a:solidFill>
                <a:srgbClr val="00206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157434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b="1" dirty="0" smtClean="0">
                <a:solidFill>
                  <a:srgbClr val="00B050"/>
                </a:solidFill>
                <a:effectLst/>
                <a:latin typeface="Calibri" panose="020F0502020204030204" pitchFamily="34" charset="0"/>
                <a:cs typeface="Calibri" panose="020F0502020204030204" pitchFamily="34" charset="0"/>
              </a:rPr>
              <a:t>The anthropological approach </a:t>
            </a:r>
            <a:r>
              <a:rPr lang="en-GB" b="1" dirty="0" smtClean="0">
                <a:solidFill>
                  <a:srgbClr val="FF0000"/>
                </a:solidFill>
                <a:effectLst/>
                <a:latin typeface="Calibri" panose="020F0502020204030204" pitchFamily="34" charset="0"/>
                <a:cs typeface="Calibri" panose="020F0502020204030204" pitchFamily="34" charset="0"/>
              </a:rPr>
              <a:t>has the advantage of paying close attention to the local culture, and to let the culture join in the conversation about how the gospel is to be proclaimed, </a:t>
            </a:r>
          </a:p>
          <a:p>
            <a:pPr marL="0" indent="0">
              <a:buNone/>
            </a:pPr>
            <a:r>
              <a:rPr lang="en-GB" b="1" dirty="0" smtClean="0">
                <a:solidFill>
                  <a:srgbClr val="002060"/>
                </a:solidFill>
                <a:effectLst/>
                <a:latin typeface="Calibri" panose="020F0502020204030204" pitchFamily="34" charset="0"/>
                <a:cs typeface="Calibri" panose="020F0502020204030204" pitchFamily="34" charset="0"/>
              </a:rPr>
              <a:t>but it can allow the gospel to become a prisoner to a culture (white evangelicalism in the USA, for example)</a:t>
            </a:r>
            <a:endParaRPr lang="en-GB" b="1" dirty="0">
              <a:solidFill>
                <a:srgbClr val="00206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043330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b="1" dirty="0" smtClean="0">
                <a:solidFill>
                  <a:srgbClr val="00B050"/>
                </a:solidFill>
                <a:effectLst/>
                <a:latin typeface="Calibri" panose="020F0502020204030204" pitchFamily="34" charset="0"/>
                <a:cs typeface="Calibri" panose="020F0502020204030204" pitchFamily="34" charset="0"/>
              </a:rPr>
              <a:t>The synthetic model </a:t>
            </a:r>
            <a:r>
              <a:rPr lang="en-GB" b="1" dirty="0" smtClean="0">
                <a:solidFill>
                  <a:srgbClr val="FF0000"/>
                </a:solidFill>
                <a:effectLst/>
                <a:latin typeface="Calibri" panose="020F0502020204030204" pitchFamily="34" charset="0"/>
                <a:cs typeface="Calibri" panose="020F0502020204030204" pitchFamily="34" charset="0"/>
              </a:rPr>
              <a:t>is an attempt to bring the clarity of the translation model along with the cultural sensitivity of the anthropological model.</a:t>
            </a:r>
          </a:p>
          <a:p>
            <a:pPr marL="0" indent="0">
              <a:buNone/>
            </a:pPr>
            <a:r>
              <a:rPr lang="en-GB" b="1" dirty="0" smtClean="0">
                <a:solidFill>
                  <a:srgbClr val="002060"/>
                </a:solidFill>
                <a:effectLst/>
                <a:latin typeface="Calibri" panose="020F0502020204030204" pitchFamily="34" charset="0"/>
                <a:cs typeface="Calibri" panose="020F0502020204030204" pitchFamily="34" charset="0"/>
              </a:rPr>
              <a:t>But mission done like this may never get anywhere, or will eventually end up going along one of the other two paths</a:t>
            </a:r>
            <a:endParaRPr lang="en-GB" b="1" dirty="0">
              <a:solidFill>
                <a:srgbClr val="00206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093623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b="1" dirty="0" smtClean="0">
                <a:solidFill>
                  <a:srgbClr val="00B050"/>
                </a:solidFill>
                <a:effectLst/>
                <a:latin typeface="Calibri" panose="020F0502020204030204" pitchFamily="34" charset="0"/>
                <a:cs typeface="Calibri" panose="020F0502020204030204" pitchFamily="34" charset="0"/>
              </a:rPr>
              <a:t>The praxis model, </a:t>
            </a:r>
            <a:r>
              <a:rPr lang="en-GB" b="1" dirty="0" smtClean="0">
                <a:solidFill>
                  <a:srgbClr val="FF0000"/>
                </a:solidFill>
                <a:effectLst/>
                <a:latin typeface="Calibri" panose="020F0502020204030204" pitchFamily="34" charset="0"/>
                <a:cs typeface="Calibri" panose="020F0502020204030204" pitchFamily="34" charset="0"/>
              </a:rPr>
              <a:t>which is, despite what he might say, clearly the one that Bevans favours, has the advantage of demanding that the missionary is engaged in the transformation of the world to which she or he goes.</a:t>
            </a:r>
          </a:p>
          <a:p>
            <a:pPr marL="0" indent="0">
              <a:buNone/>
            </a:pPr>
            <a:r>
              <a:rPr lang="en-GB" b="1" dirty="0" smtClean="0">
                <a:solidFill>
                  <a:srgbClr val="002060"/>
                </a:solidFill>
                <a:effectLst/>
                <a:latin typeface="Calibri" panose="020F0502020204030204" pitchFamily="34" charset="0"/>
                <a:cs typeface="Calibri" panose="020F0502020204030204" pitchFamily="34" charset="0"/>
              </a:rPr>
              <a:t>But there is the danger of this transformation on a socio-political level becoming in effect the mission, and the Good News is not proclaimed.</a:t>
            </a:r>
            <a:endParaRPr lang="en-GB" b="1" dirty="0">
              <a:solidFill>
                <a:srgbClr val="00206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81136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b="1" dirty="0" smtClean="0">
                <a:solidFill>
                  <a:srgbClr val="00B050"/>
                </a:solidFill>
                <a:effectLst/>
                <a:latin typeface="Calibri" panose="020F0502020204030204" pitchFamily="34" charset="0"/>
                <a:cs typeface="Calibri" panose="020F0502020204030204" pitchFamily="34" charset="0"/>
              </a:rPr>
              <a:t>The transcendental model </a:t>
            </a:r>
            <a:r>
              <a:rPr lang="en-GB" b="1" dirty="0" smtClean="0">
                <a:solidFill>
                  <a:srgbClr val="FF0000"/>
                </a:solidFill>
                <a:effectLst/>
                <a:latin typeface="Calibri" panose="020F0502020204030204" pitchFamily="34" charset="0"/>
                <a:cs typeface="Calibri" panose="020F0502020204030204" pitchFamily="34" charset="0"/>
              </a:rPr>
              <a:t>is not really directly missional, since it is rather focused on the individual (or specific community) relationship with context</a:t>
            </a:r>
          </a:p>
          <a:p>
            <a:pPr marL="0" indent="0">
              <a:buNone/>
            </a:pPr>
            <a:r>
              <a:rPr lang="en-GB" b="1" dirty="0" smtClean="0">
                <a:solidFill>
                  <a:srgbClr val="002060"/>
                </a:solidFill>
                <a:effectLst/>
                <a:latin typeface="Calibri" panose="020F0502020204030204" pitchFamily="34" charset="0"/>
                <a:cs typeface="Calibri" panose="020F0502020204030204" pitchFamily="34" charset="0"/>
              </a:rPr>
              <a:t>Nevertheless, it points to the importance of reflection at the same time as it may be hard to translate it into engagement with the other</a:t>
            </a:r>
            <a:endParaRPr lang="en-GB" b="1" dirty="0">
              <a:solidFill>
                <a:srgbClr val="00206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04599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382000" cy="4953000"/>
          </a:xfrm>
        </p:spPr>
        <p:txBody>
          <a:bodyPr/>
          <a:lstStyle/>
          <a:p>
            <a:pPr marL="0" lvl="1" indent="0">
              <a:spcBef>
                <a:spcPts val="600"/>
              </a:spcBef>
              <a:buNone/>
            </a:pPr>
            <a:r>
              <a:rPr lang="en-GB" altLang="en-US" sz="3200" b="1" dirty="0" smtClean="0">
                <a:solidFill>
                  <a:srgbClr val="002060"/>
                </a:solidFill>
                <a:effectLst/>
                <a:latin typeface="Calibri" panose="020F0502020204030204" pitchFamily="34" charset="0"/>
                <a:cs typeface="Calibri" panose="020F0502020204030204" pitchFamily="34" charset="0"/>
              </a:rPr>
              <a:t>Mission in Context</a:t>
            </a:r>
          </a:p>
          <a:p>
            <a:pPr marL="0" lvl="1" indent="0">
              <a:spcBef>
                <a:spcPts val="600"/>
              </a:spcBef>
              <a:buNone/>
            </a:pPr>
            <a:r>
              <a:rPr lang="en-GB" altLang="en-US" sz="3200" b="1" dirty="0" smtClean="0">
                <a:solidFill>
                  <a:srgbClr val="FF0000"/>
                </a:solidFill>
                <a:effectLst/>
                <a:latin typeface="Calibri" panose="020F0502020204030204" pitchFamily="34" charset="0"/>
                <a:cs typeface="Calibri" panose="020F0502020204030204" pitchFamily="34" charset="0"/>
              </a:rPr>
              <a:t>“One size fits all” or “tailor-made”</a:t>
            </a:r>
          </a:p>
          <a:p>
            <a:pPr marL="0" lvl="1" indent="0">
              <a:spcBef>
                <a:spcPts val="600"/>
              </a:spcBef>
              <a:buNone/>
            </a:pPr>
            <a:r>
              <a:rPr lang="en-GB" altLang="en-US" sz="3200" b="1" dirty="0" smtClean="0">
                <a:solidFill>
                  <a:srgbClr val="002060"/>
                </a:solidFill>
                <a:effectLst/>
                <a:latin typeface="Calibri" panose="020F0502020204030204" pitchFamily="34" charset="0"/>
                <a:cs typeface="Calibri" panose="020F0502020204030204" pitchFamily="34" charset="0"/>
              </a:rPr>
              <a:t>The role of time and space / place in theology</a:t>
            </a:r>
          </a:p>
          <a:p>
            <a:pPr marL="0" lvl="1" indent="0">
              <a:spcBef>
                <a:spcPts val="600"/>
              </a:spcBef>
              <a:buNone/>
            </a:pPr>
            <a:r>
              <a:rPr lang="en-GB" altLang="en-US" sz="3200" b="1" dirty="0" smtClean="0">
                <a:solidFill>
                  <a:srgbClr val="FF0000"/>
                </a:solidFill>
                <a:effectLst/>
                <a:latin typeface="Calibri" panose="020F0502020204030204" pitchFamily="34" charset="0"/>
                <a:cs typeface="Calibri" panose="020F0502020204030204" pitchFamily="34" charset="0"/>
              </a:rPr>
              <a:t>What kind of time (</a:t>
            </a:r>
            <a:r>
              <a:rPr lang="en-GB" altLang="en-US" sz="3200" b="1" i="1" dirty="0" err="1" smtClean="0">
                <a:solidFill>
                  <a:srgbClr val="FF0000"/>
                </a:solidFill>
                <a:effectLst/>
                <a:latin typeface="Calibri" panose="020F0502020204030204" pitchFamily="34" charset="0"/>
                <a:cs typeface="Calibri" panose="020F0502020204030204" pitchFamily="34" charset="0"/>
              </a:rPr>
              <a:t>chronos</a:t>
            </a:r>
            <a:r>
              <a:rPr lang="en-GB" altLang="en-US" sz="3200" b="1" dirty="0" smtClean="0">
                <a:solidFill>
                  <a:srgbClr val="FF0000"/>
                </a:solidFill>
                <a:effectLst/>
                <a:latin typeface="Calibri" panose="020F0502020204030204" pitchFamily="34" charset="0"/>
                <a:cs typeface="Calibri" panose="020F0502020204030204" pitchFamily="34" charset="0"/>
              </a:rPr>
              <a:t> or </a:t>
            </a:r>
            <a:r>
              <a:rPr lang="en-GB" altLang="en-US" sz="3200" b="1" i="1" dirty="0" smtClean="0">
                <a:solidFill>
                  <a:srgbClr val="FF0000"/>
                </a:solidFill>
                <a:effectLst/>
                <a:latin typeface="Calibri" panose="020F0502020204030204" pitchFamily="34" charset="0"/>
                <a:cs typeface="Calibri" panose="020F0502020204030204" pitchFamily="34" charset="0"/>
              </a:rPr>
              <a:t>kairos</a:t>
            </a:r>
            <a:r>
              <a:rPr lang="en-GB" altLang="en-US" sz="3200" b="1" dirty="0" smtClean="0">
                <a:solidFill>
                  <a:srgbClr val="FF0000"/>
                </a:solidFill>
                <a:effectLst/>
                <a:latin typeface="Calibri" panose="020F0502020204030204" pitchFamily="34" charset="0"/>
                <a:cs typeface="Calibri" panose="020F0502020204030204" pitchFamily="34" charset="0"/>
              </a:rPr>
              <a:t>)?</a:t>
            </a:r>
          </a:p>
          <a:p>
            <a:pPr marL="0" lvl="1" indent="0">
              <a:spcBef>
                <a:spcPts val="600"/>
              </a:spcBef>
              <a:buNone/>
            </a:pPr>
            <a:r>
              <a:rPr lang="en-GB" altLang="en-US" sz="3200" b="1" dirty="0">
                <a:solidFill>
                  <a:srgbClr val="002060"/>
                </a:solidFill>
                <a:effectLst/>
                <a:latin typeface="Calibri" panose="020F0502020204030204" pitchFamily="34" charset="0"/>
                <a:cs typeface="Calibri" panose="020F0502020204030204" pitchFamily="34" charset="0"/>
              </a:rPr>
              <a:t>Space (a physical reality) and place (the meaning attached to a space)</a:t>
            </a:r>
            <a:endParaRPr lang="es-CO" altLang="en-US" sz="3200" b="1" dirty="0">
              <a:solidFill>
                <a:srgbClr val="002060"/>
              </a:solidFill>
              <a:effectLst/>
              <a:latin typeface="Calibri" panose="020F0502020204030204" pitchFamily="34" charset="0"/>
              <a:cs typeface="Calibri" panose="020F0502020204030204" pitchFamily="34" charset="0"/>
            </a:endParaRPr>
          </a:p>
          <a:p>
            <a:pPr marL="0" lvl="1" indent="0">
              <a:spcBef>
                <a:spcPts val="600"/>
              </a:spcBef>
              <a:buNone/>
            </a:pPr>
            <a:r>
              <a:rPr lang="en-GB" altLang="en-US" sz="3200" b="1" dirty="0" smtClean="0">
                <a:solidFill>
                  <a:srgbClr val="FF0000"/>
                </a:solidFill>
                <a:effectLst/>
                <a:latin typeface="Calibri" panose="020F0502020204030204" pitchFamily="34" charset="0"/>
                <a:cs typeface="Calibri" panose="020F0502020204030204" pitchFamily="34" charset="0"/>
              </a:rPr>
              <a:t>Which place – who gets to describe and name the place?</a:t>
            </a:r>
          </a:p>
        </p:txBody>
      </p:sp>
    </p:spTree>
    <p:extLst>
      <p:ext uri="{BB962C8B-B14F-4D97-AF65-F5344CB8AC3E}">
        <p14:creationId xmlns:p14="http://schemas.microsoft.com/office/powerpoint/2010/main" val="5294891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b="1" dirty="0" smtClean="0">
                <a:solidFill>
                  <a:srgbClr val="00B050"/>
                </a:solidFill>
                <a:effectLst/>
                <a:latin typeface="Calibri" panose="020F0502020204030204" pitchFamily="34" charset="0"/>
                <a:cs typeface="Calibri" panose="020F0502020204030204" pitchFamily="34" charset="0"/>
              </a:rPr>
              <a:t>The counter-cultural model </a:t>
            </a:r>
            <a:r>
              <a:rPr lang="en-GB" b="1" dirty="0" smtClean="0">
                <a:solidFill>
                  <a:srgbClr val="FF0000"/>
                </a:solidFill>
                <a:effectLst/>
                <a:latin typeface="Calibri" panose="020F0502020204030204" pitchFamily="34" charset="0"/>
                <a:cs typeface="Calibri" panose="020F0502020204030204" pitchFamily="34" charset="0"/>
              </a:rPr>
              <a:t>has the advantage of presenting a very clear challenge to the world and thus mission is call to change</a:t>
            </a:r>
          </a:p>
          <a:p>
            <a:pPr marL="0" indent="0">
              <a:buNone/>
            </a:pPr>
            <a:r>
              <a:rPr lang="en-GB" b="1" dirty="0" smtClean="0">
                <a:solidFill>
                  <a:srgbClr val="002060"/>
                </a:solidFill>
                <a:effectLst/>
                <a:latin typeface="Calibri" panose="020F0502020204030204" pitchFamily="34" charset="0"/>
                <a:cs typeface="Calibri" panose="020F0502020204030204" pitchFamily="34" charset="0"/>
              </a:rPr>
              <a:t>However, the same danger may be present as in the translation model, as the “counter-culture” is in fact another human culture.</a:t>
            </a:r>
          </a:p>
          <a:p>
            <a:pPr marL="0" indent="0">
              <a:buNone/>
            </a:pPr>
            <a:r>
              <a:rPr lang="en-GB" b="1" dirty="0" smtClean="0">
                <a:solidFill>
                  <a:srgbClr val="FF0000"/>
                </a:solidFill>
                <a:effectLst/>
                <a:latin typeface="Calibri" panose="020F0502020204030204" pitchFamily="34" charset="0"/>
                <a:cs typeface="Calibri" panose="020F0502020204030204" pitchFamily="34" charset="0"/>
              </a:rPr>
              <a:t>Also the danger of violence and the failure to recognise God already present in the world</a:t>
            </a:r>
            <a:endParaRPr lang="en-GB" b="1" dirty="0">
              <a:solidFill>
                <a:srgbClr val="FF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91270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886700" cy="555170"/>
          </a:xfrm>
        </p:spPr>
        <p:txBody>
          <a:bodyPr>
            <a:normAutofit fontScale="90000"/>
          </a:bodyPr>
          <a:lstStyle/>
          <a:p>
            <a:pPr algn="ctr"/>
            <a:r>
              <a:rPr lang="en-GB" b="1" dirty="0" smtClean="0">
                <a:solidFill>
                  <a:srgbClr val="C00000"/>
                </a:solidFill>
                <a:effectLst/>
              </a:rPr>
              <a:t>Introduction to Missiology</a:t>
            </a:r>
            <a:endParaRPr lang="en-GB" dirty="0">
              <a:solidFill>
                <a:srgbClr val="C00000"/>
              </a:solidFill>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52265096"/>
              </p:ext>
            </p:extLst>
          </p:nvPr>
        </p:nvGraphicFramePr>
        <p:xfrm>
          <a:off x="152400" y="1371600"/>
          <a:ext cx="8716962" cy="5150236"/>
        </p:xfrm>
        <a:graphic>
          <a:graphicData uri="http://schemas.openxmlformats.org/drawingml/2006/table">
            <a:tbl>
              <a:tblPr firstRow="1" firstCol="1" lastRow="1" lastCol="1" bandRow="1" bandCol="1">
                <a:tableStyleId>{5C22544A-7EE6-4342-B048-85BDC9FD1C3A}</a:tableStyleId>
              </a:tblPr>
              <a:tblGrid>
                <a:gridCol w="1018728">
                  <a:extLst>
                    <a:ext uri="{9D8B030D-6E8A-4147-A177-3AD203B41FA5}">
                      <a16:colId xmlns:a16="http://schemas.microsoft.com/office/drawing/2014/main" val="15035289"/>
                    </a:ext>
                  </a:extLst>
                </a:gridCol>
                <a:gridCol w="3339164">
                  <a:extLst>
                    <a:ext uri="{9D8B030D-6E8A-4147-A177-3AD203B41FA5}">
                      <a16:colId xmlns:a16="http://schemas.microsoft.com/office/drawing/2014/main" val="208827263"/>
                    </a:ext>
                  </a:extLst>
                </a:gridCol>
                <a:gridCol w="2179535">
                  <a:extLst>
                    <a:ext uri="{9D8B030D-6E8A-4147-A177-3AD203B41FA5}">
                      <a16:colId xmlns:a16="http://schemas.microsoft.com/office/drawing/2014/main" val="1719336626"/>
                    </a:ext>
                  </a:extLst>
                </a:gridCol>
                <a:gridCol w="2179535">
                  <a:extLst>
                    <a:ext uri="{9D8B030D-6E8A-4147-A177-3AD203B41FA5}">
                      <a16:colId xmlns:a16="http://schemas.microsoft.com/office/drawing/2014/main" val="1026767264"/>
                    </a:ext>
                  </a:extLst>
                </a:gridCol>
              </a:tblGrid>
              <a:tr h="169788">
                <a:tc gridSpan="4">
                  <a:txBody>
                    <a:bodyPr/>
                    <a:lstStyle/>
                    <a:p>
                      <a:pPr algn="ctr">
                        <a:spcAft>
                          <a:spcPts val="0"/>
                        </a:spcAft>
                      </a:pPr>
                      <a:r>
                        <a:rPr lang="en-GB" sz="1100" cap="small">
                          <a:effectLst/>
                        </a:rPr>
                        <a:t>Bevans and Schroeder: Outline of Three Types of Theology</a:t>
                      </a:r>
                      <a:endParaRPr lang="en-GB" sz="1100">
                        <a:effectLst/>
                        <a:latin typeface="Times New Roman" panose="02020603050405020304" pitchFamily="18" charset="0"/>
                        <a:ea typeface="Times New Roman" panose="02020603050405020304" pitchFamily="18" charset="0"/>
                      </a:endParaRPr>
                    </a:p>
                  </a:txBody>
                  <a:tcPr marL="63670" marR="63670"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95995467"/>
                  </a:ext>
                </a:extLst>
              </a:tr>
              <a:tr h="169788">
                <a:tc>
                  <a:txBody>
                    <a:bodyPr/>
                    <a:lstStyle/>
                    <a:p>
                      <a:pPr>
                        <a:spcAft>
                          <a:spcPts val="0"/>
                        </a:spcAft>
                      </a:pPr>
                      <a:r>
                        <a:rPr lang="en-GB" sz="11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1000" dirty="0">
                          <a:effectLst/>
                        </a:rPr>
                        <a:t>Type A Theology</a:t>
                      </a:r>
                      <a:endParaRPr lang="en-GB" sz="1100" dirty="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1100">
                          <a:effectLst/>
                        </a:rPr>
                        <a:t>Type B Theology</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1100">
                          <a:effectLst/>
                        </a:rPr>
                        <a:t>Type C Theology</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2943817195"/>
                  </a:ext>
                </a:extLst>
              </a:tr>
              <a:tr h="282980">
                <a:tc>
                  <a:txBody>
                    <a:bodyPr/>
                    <a:lstStyle/>
                    <a:p>
                      <a:pPr>
                        <a:spcAft>
                          <a:spcPts val="0"/>
                        </a:spcAft>
                      </a:pPr>
                      <a:r>
                        <a:rPr lang="en-GB" sz="900">
                          <a:effectLst/>
                        </a:rPr>
                        <a:t>Origin</a:t>
                      </a:r>
                      <a:endParaRPr lang="en-GB" sz="1100">
                        <a:effectLst/>
                      </a:endParaRPr>
                    </a:p>
                    <a:p>
                      <a:pP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Carthage</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Alexandria</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Antioch</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1773165706"/>
                  </a:ext>
                </a:extLst>
              </a:tr>
              <a:tr h="282980">
                <a:tc>
                  <a:txBody>
                    <a:bodyPr/>
                    <a:lstStyle/>
                    <a:p>
                      <a:pPr>
                        <a:spcAft>
                          <a:spcPts val="0"/>
                        </a:spcAft>
                      </a:pPr>
                      <a:r>
                        <a:rPr lang="en-GB" sz="900">
                          <a:effectLst/>
                        </a:rPr>
                        <a:t>Culture</a:t>
                      </a:r>
                      <a:endParaRPr lang="en-GB" sz="1100">
                        <a:effectLst/>
                      </a:endParaRPr>
                    </a:p>
                    <a:p>
                      <a:pP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Roman</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Hellenistic</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dirty="0">
                          <a:effectLst/>
                        </a:rPr>
                        <a:t>Near Eastern</a:t>
                      </a:r>
                      <a:endParaRPr lang="en-GB" sz="1100" dirty="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2992080746"/>
                  </a:ext>
                </a:extLst>
              </a:tr>
              <a:tr h="282980">
                <a:tc>
                  <a:txBody>
                    <a:bodyPr/>
                    <a:lstStyle/>
                    <a:p>
                      <a:pPr>
                        <a:spcAft>
                          <a:spcPts val="0"/>
                        </a:spcAft>
                      </a:pPr>
                      <a:r>
                        <a:rPr lang="en-GB" sz="900">
                          <a:effectLst/>
                        </a:rPr>
                        <a:t>Key Figure</a:t>
                      </a:r>
                      <a:endParaRPr lang="en-GB" sz="1100">
                        <a:effectLst/>
                      </a:endParaRPr>
                    </a:p>
                    <a:p>
                      <a:pP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dirty="0">
                          <a:effectLst/>
                        </a:rPr>
                        <a:t>Tertullian</a:t>
                      </a:r>
                      <a:endParaRPr lang="en-GB" sz="1100" dirty="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Origen</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Irenaeus</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4093192982"/>
                  </a:ext>
                </a:extLst>
              </a:tr>
              <a:tr h="282980">
                <a:tc>
                  <a:txBody>
                    <a:bodyPr/>
                    <a:lstStyle/>
                    <a:p>
                      <a:pPr>
                        <a:spcAft>
                          <a:spcPts val="0"/>
                        </a:spcAft>
                      </a:pPr>
                      <a:r>
                        <a:rPr lang="en-GB" sz="900">
                          <a:effectLst/>
                        </a:rPr>
                        <a:t>Key Word</a:t>
                      </a:r>
                      <a:endParaRPr lang="en-GB" sz="1100">
                        <a:effectLst/>
                      </a:endParaRPr>
                    </a:p>
                    <a:p>
                      <a:pP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Law</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Truth</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History</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740897125"/>
                  </a:ext>
                </a:extLst>
              </a:tr>
              <a:tr h="565960">
                <a:tc>
                  <a:txBody>
                    <a:bodyPr/>
                    <a:lstStyle/>
                    <a:p>
                      <a:pPr>
                        <a:spcAft>
                          <a:spcPts val="0"/>
                        </a:spcAft>
                      </a:pPr>
                      <a:r>
                        <a:rPr lang="en-GB" sz="900">
                          <a:effectLst/>
                        </a:rPr>
                        <a:t>Trajectory</a:t>
                      </a:r>
                      <a:endParaRPr lang="en-GB" sz="1100">
                        <a:effectLst/>
                      </a:endParaRPr>
                    </a:p>
                    <a:p>
                      <a:pPr>
                        <a:spcAft>
                          <a:spcPts val="0"/>
                        </a:spcAft>
                      </a:pPr>
                      <a:r>
                        <a:rPr lang="en-GB" sz="900">
                          <a:effectLst/>
                        </a:rPr>
                        <a:t> </a:t>
                      </a:r>
                      <a:endParaRPr lang="en-GB" sz="1100">
                        <a:effectLst/>
                      </a:endParaRPr>
                    </a:p>
                    <a:p>
                      <a:pPr>
                        <a:spcAft>
                          <a:spcPts val="0"/>
                        </a:spcAft>
                      </a:pPr>
                      <a:r>
                        <a:rPr lang="en-GB" sz="900">
                          <a:effectLst/>
                        </a:rPr>
                        <a:t> </a:t>
                      </a:r>
                      <a:endParaRPr lang="en-GB" sz="1100">
                        <a:effectLst/>
                      </a:endParaRPr>
                    </a:p>
                    <a:p>
                      <a:pP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Augustine, Anselm of Canterbury, Aquinas, Protestant Orthodoxy, Fundamentalism</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Abelard, Schleiermacher, Liberal Protestantism, Lonergan, Rahner</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Francis of Assisi, early Luther, Wesley, Barth, Gutiérrez</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3607532513"/>
                  </a:ext>
                </a:extLst>
              </a:tr>
              <a:tr h="141490">
                <a:tc>
                  <a:txBody>
                    <a:bodyPr/>
                    <a:lstStyle/>
                    <a:p>
                      <a:pPr>
                        <a:spcAft>
                          <a:spcPts val="0"/>
                        </a:spcAft>
                      </a:pPr>
                      <a:r>
                        <a:rPr lang="en-GB" sz="900" u="sng" cap="all">
                          <a:effectLst/>
                        </a:rPr>
                        <a:t>Constants</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1309711683"/>
                  </a:ext>
                </a:extLst>
              </a:tr>
              <a:tr h="565960">
                <a:tc>
                  <a:txBody>
                    <a:bodyPr/>
                    <a:lstStyle/>
                    <a:p>
                      <a:pPr>
                        <a:spcAft>
                          <a:spcPts val="0"/>
                        </a:spcAft>
                      </a:pPr>
                      <a:r>
                        <a:rPr lang="en-GB" sz="900">
                          <a:effectLst/>
                        </a:rPr>
                        <a:t>Christology</a:t>
                      </a:r>
                      <a:endParaRPr lang="en-GB" sz="1100">
                        <a:effectLst/>
                      </a:endParaRPr>
                    </a:p>
                    <a:p>
                      <a:pPr>
                        <a:spcAft>
                          <a:spcPts val="0"/>
                        </a:spcAft>
                      </a:pPr>
                      <a:r>
                        <a:rPr lang="en-GB" sz="900">
                          <a:effectLst/>
                        </a:rPr>
                        <a:t> </a:t>
                      </a:r>
                      <a:endParaRPr lang="en-GB" sz="1100">
                        <a:effectLst/>
                      </a:endParaRPr>
                    </a:p>
                    <a:p>
                      <a:pPr>
                        <a:spcAft>
                          <a:spcPts val="0"/>
                        </a:spcAft>
                      </a:pPr>
                      <a:r>
                        <a:rPr lang="en-GB" sz="900">
                          <a:effectLst/>
                        </a:rPr>
                        <a:t> </a:t>
                      </a:r>
                      <a:endParaRPr lang="en-GB" sz="1100">
                        <a:effectLst/>
                      </a:endParaRPr>
                    </a:p>
                    <a:p>
                      <a:pP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High</a:t>
                      </a:r>
                      <a:endParaRPr lang="en-GB" sz="1100">
                        <a:effectLst/>
                      </a:endParaRPr>
                    </a:p>
                    <a:p>
                      <a:pPr algn="ctr">
                        <a:spcAft>
                          <a:spcPts val="0"/>
                        </a:spcAft>
                      </a:pPr>
                      <a:r>
                        <a:rPr lang="en-GB" sz="900">
                          <a:effectLst/>
                        </a:rPr>
                        <a:t>Satisfaction model of redemption</a:t>
                      </a:r>
                      <a:endParaRPr lang="en-GB" sz="1100">
                        <a:effectLst/>
                      </a:endParaRPr>
                    </a:p>
                    <a:p>
                      <a:pPr algn="ctr">
                        <a:spcAft>
                          <a:spcPts val="0"/>
                        </a:spcAft>
                      </a:pPr>
                      <a:r>
                        <a:rPr lang="en-GB" sz="900">
                          <a:effectLst/>
                        </a:rPr>
                        <a:t>Exclusive</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Pre-modern: High / Modern: Low</a:t>
                      </a:r>
                      <a:endParaRPr lang="en-GB" sz="1100">
                        <a:effectLst/>
                      </a:endParaRPr>
                    </a:p>
                    <a:p>
                      <a:pPr algn="ctr">
                        <a:spcAft>
                          <a:spcPts val="0"/>
                        </a:spcAft>
                      </a:pPr>
                      <a:r>
                        <a:rPr lang="en-GB" sz="900">
                          <a:effectLst/>
                        </a:rPr>
                        <a:t>Exemplar model of redemption</a:t>
                      </a:r>
                      <a:endParaRPr lang="en-GB" sz="1100">
                        <a:effectLst/>
                      </a:endParaRPr>
                    </a:p>
                    <a:p>
                      <a:pPr algn="ctr">
                        <a:spcAft>
                          <a:spcPts val="0"/>
                        </a:spcAft>
                      </a:pPr>
                      <a:r>
                        <a:rPr lang="en-GB" sz="900">
                          <a:effectLst/>
                        </a:rPr>
                        <a:t>Inclusive / modified pluralist</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Low</a:t>
                      </a:r>
                      <a:endParaRPr lang="en-GB" sz="1100">
                        <a:effectLst/>
                      </a:endParaRPr>
                    </a:p>
                    <a:p>
                      <a:pPr algn="ctr">
                        <a:spcAft>
                          <a:spcPts val="0"/>
                        </a:spcAft>
                      </a:pPr>
                      <a:r>
                        <a:rPr lang="en-GB" sz="900">
                          <a:effectLst/>
                        </a:rPr>
                        <a:t>Liberation model of redemption</a:t>
                      </a:r>
                      <a:endParaRPr lang="en-GB" sz="1100">
                        <a:effectLst/>
                      </a:endParaRPr>
                    </a:p>
                    <a:p>
                      <a:pPr algn="ctr">
                        <a:spcAft>
                          <a:spcPts val="0"/>
                        </a:spcAft>
                      </a:pPr>
                      <a:r>
                        <a:rPr lang="en-GB" sz="900">
                          <a:effectLst/>
                        </a:rPr>
                        <a:t>Inclusive / moderate pluralist</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1438859265"/>
                  </a:ext>
                </a:extLst>
              </a:tr>
              <a:tr h="282980">
                <a:tc>
                  <a:txBody>
                    <a:bodyPr/>
                    <a:lstStyle/>
                    <a:p>
                      <a:pPr>
                        <a:spcAft>
                          <a:spcPts val="0"/>
                        </a:spcAft>
                      </a:pPr>
                      <a:r>
                        <a:rPr lang="en-GB" sz="900">
                          <a:effectLst/>
                        </a:rPr>
                        <a:t>Ecclesiology</a:t>
                      </a:r>
                      <a:endParaRPr lang="en-GB" sz="1100">
                        <a:effectLst/>
                      </a:endParaRPr>
                    </a:p>
                    <a:p>
                      <a:pP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dirty="0">
                          <a:effectLst/>
                        </a:rPr>
                        <a:t>Institutional</a:t>
                      </a:r>
                      <a:endParaRPr lang="en-GB" sz="1100" dirty="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Mystical communion</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Herald / servant</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1516671977"/>
                  </a:ext>
                </a:extLst>
              </a:tr>
              <a:tr h="282980">
                <a:tc>
                  <a:txBody>
                    <a:bodyPr/>
                    <a:lstStyle/>
                    <a:p>
                      <a:pPr>
                        <a:spcAft>
                          <a:spcPts val="0"/>
                        </a:spcAft>
                      </a:pPr>
                      <a:r>
                        <a:rPr lang="en-GB" sz="900">
                          <a:effectLst/>
                        </a:rPr>
                        <a:t>Eschatology</a:t>
                      </a:r>
                      <a:endParaRPr lang="en-GB" sz="1100">
                        <a:effectLst/>
                      </a:endParaRPr>
                    </a:p>
                    <a:p>
                      <a:pP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Futurist / Individual</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Realized / Individual</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Inaugurated / Historical</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257851782"/>
                  </a:ext>
                </a:extLst>
              </a:tr>
              <a:tr h="424470">
                <a:tc>
                  <a:txBody>
                    <a:bodyPr/>
                    <a:lstStyle/>
                    <a:p>
                      <a:pPr>
                        <a:spcAft>
                          <a:spcPts val="0"/>
                        </a:spcAft>
                      </a:pPr>
                      <a:r>
                        <a:rPr lang="en-GB" sz="900">
                          <a:effectLst/>
                        </a:rPr>
                        <a:t>Salvation:</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Spiritual</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Pre-modern: Spiritual illumination</a:t>
                      </a:r>
                      <a:endParaRPr lang="en-GB" sz="1100">
                        <a:effectLst/>
                      </a:endParaRPr>
                    </a:p>
                    <a:p>
                      <a:pPr algn="ctr">
                        <a:spcAft>
                          <a:spcPts val="0"/>
                        </a:spcAft>
                      </a:pPr>
                      <a:r>
                        <a:rPr lang="en-GB" sz="900">
                          <a:effectLst/>
                        </a:rPr>
                        <a:t>Modern: holistic</a:t>
                      </a:r>
                      <a:endParaRPr lang="en-GB" sz="1100">
                        <a:effectLst/>
                      </a:endParaRPr>
                    </a:p>
                    <a:p>
                      <a:pPr algn="ct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Holistic</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1932266098"/>
                  </a:ext>
                </a:extLst>
              </a:tr>
              <a:tr h="565960">
                <a:tc>
                  <a:txBody>
                    <a:bodyPr/>
                    <a:lstStyle/>
                    <a:p>
                      <a:pPr>
                        <a:spcAft>
                          <a:spcPts val="0"/>
                        </a:spcAft>
                      </a:pPr>
                      <a:r>
                        <a:rPr lang="en-GB" sz="900">
                          <a:effectLst/>
                        </a:rPr>
                        <a:t>Anthropology</a:t>
                      </a:r>
                      <a:endParaRPr lang="en-GB" sz="1100">
                        <a:effectLst/>
                      </a:endParaRPr>
                    </a:p>
                    <a:p>
                      <a:pPr>
                        <a:spcAft>
                          <a:spcPts val="0"/>
                        </a:spcAft>
                      </a:pPr>
                      <a:r>
                        <a:rPr lang="en-GB" sz="900">
                          <a:effectLst/>
                        </a:rPr>
                        <a:t> </a:t>
                      </a:r>
                      <a:endParaRPr lang="en-GB" sz="1100">
                        <a:effectLst/>
                      </a:endParaRPr>
                    </a:p>
                    <a:p>
                      <a:pPr>
                        <a:spcAft>
                          <a:spcPts val="0"/>
                        </a:spcAft>
                      </a:pPr>
                      <a:r>
                        <a:rPr lang="en-GB" sz="900">
                          <a:effectLst/>
                        </a:rPr>
                        <a:t> </a:t>
                      </a:r>
                      <a:endParaRPr lang="en-GB" sz="1100">
                        <a:effectLst/>
                      </a:endParaRPr>
                    </a:p>
                    <a:p>
                      <a:pP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Negative / Hierarchical</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Positive</a:t>
                      </a:r>
                      <a:endParaRPr lang="en-GB" sz="1100">
                        <a:effectLst/>
                      </a:endParaRPr>
                    </a:p>
                    <a:p>
                      <a:pPr algn="ctr">
                        <a:spcAft>
                          <a:spcPts val="0"/>
                        </a:spcAft>
                      </a:pPr>
                      <a:r>
                        <a:rPr lang="en-GB" sz="900">
                          <a:effectLst/>
                        </a:rPr>
                        <a:t>Pre-modern: hierarchical / Modern: equality</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Positive</a:t>
                      </a:r>
                      <a:endParaRPr lang="en-GB" sz="1100">
                        <a:effectLst/>
                      </a:endParaRPr>
                    </a:p>
                    <a:p>
                      <a:pPr algn="ctr">
                        <a:spcAft>
                          <a:spcPts val="0"/>
                        </a:spcAft>
                      </a:pPr>
                      <a:r>
                        <a:rPr lang="en-GB" sz="900">
                          <a:effectLst/>
                        </a:rPr>
                        <a:t>Pre-modern: less hierarchical / Modern: equality</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2876210304"/>
                  </a:ext>
                </a:extLst>
              </a:tr>
              <a:tr h="565960">
                <a:tc>
                  <a:txBody>
                    <a:bodyPr/>
                    <a:lstStyle/>
                    <a:p>
                      <a:pPr>
                        <a:spcAft>
                          <a:spcPts val="0"/>
                        </a:spcAft>
                      </a:pPr>
                      <a:r>
                        <a:rPr lang="en-GB" sz="900">
                          <a:effectLst/>
                        </a:rPr>
                        <a:t>Culture</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Pre-modern: classicist</a:t>
                      </a:r>
                      <a:endParaRPr lang="en-GB" sz="1100">
                        <a:effectLst/>
                      </a:endParaRPr>
                    </a:p>
                    <a:p>
                      <a:pPr algn="ctr">
                        <a:spcAft>
                          <a:spcPts val="0"/>
                        </a:spcAft>
                      </a:pPr>
                      <a:r>
                        <a:rPr lang="en-GB" sz="900">
                          <a:effectLst/>
                        </a:rPr>
                        <a:t>Modern: empirical</a:t>
                      </a:r>
                      <a:endParaRPr lang="en-GB" sz="1100">
                        <a:effectLst/>
                      </a:endParaRPr>
                    </a:p>
                    <a:p>
                      <a:pPr algn="ctr">
                        <a:spcAft>
                          <a:spcPts val="0"/>
                        </a:spcAft>
                      </a:pPr>
                      <a:r>
                        <a:rPr lang="en-GB" sz="900">
                          <a:effectLst/>
                        </a:rPr>
                        <a:t>Counter-cultural or translation models</a:t>
                      </a:r>
                      <a:endParaRPr lang="en-GB" sz="1100">
                        <a:effectLst/>
                      </a:endParaRPr>
                    </a:p>
                    <a:p>
                      <a:pPr algn="ct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Pre-modern: classicist</a:t>
                      </a:r>
                      <a:endParaRPr lang="en-GB" sz="1100">
                        <a:effectLst/>
                      </a:endParaRPr>
                    </a:p>
                    <a:p>
                      <a:pPr algn="ctr">
                        <a:spcAft>
                          <a:spcPts val="0"/>
                        </a:spcAft>
                      </a:pPr>
                      <a:r>
                        <a:rPr lang="en-GB" sz="900">
                          <a:effectLst/>
                        </a:rPr>
                        <a:t>Modern: empirical</a:t>
                      </a:r>
                      <a:endParaRPr lang="en-GB" sz="1100">
                        <a:effectLst/>
                      </a:endParaRPr>
                    </a:p>
                    <a:p>
                      <a:pPr algn="ctr">
                        <a:spcAft>
                          <a:spcPts val="0"/>
                        </a:spcAft>
                      </a:pPr>
                      <a:r>
                        <a:rPr lang="en-GB" sz="900">
                          <a:effectLst/>
                        </a:rPr>
                        <a:t>Anthropological model</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Pre-modern: classicist</a:t>
                      </a:r>
                      <a:endParaRPr lang="en-GB" sz="1100">
                        <a:effectLst/>
                      </a:endParaRPr>
                    </a:p>
                    <a:p>
                      <a:pPr algn="ctr">
                        <a:spcAft>
                          <a:spcPts val="0"/>
                        </a:spcAft>
                      </a:pPr>
                      <a:r>
                        <a:rPr lang="en-GB" sz="900">
                          <a:effectLst/>
                        </a:rPr>
                        <a:t>Modern: empirical</a:t>
                      </a:r>
                      <a:endParaRPr lang="en-GB" sz="1100">
                        <a:effectLst/>
                      </a:endParaRPr>
                    </a:p>
                    <a:p>
                      <a:pPr algn="ctr">
                        <a:spcAft>
                          <a:spcPts val="0"/>
                        </a:spcAft>
                      </a:pPr>
                      <a:r>
                        <a:rPr lang="en-GB" sz="900">
                          <a:effectLst/>
                        </a:rPr>
                        <a:t>Praxis or moderate counter-cultural models</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946569726"/>
                  </a:ext>
                </a:extLst>
              </a:tr>
              <a:tr h="282980">
                <a:tc>
                  <a:txBody>
                    <a:bodyPr/>
                    <a:lstStyle/>
                    <a:p>
                      <a:pPr>
                        <a:spcAft>
                          <a:spcPts val="0"/>
                        </a:spcAft>
                      </a:pPr>
                      <a:r>
                        <a:rPr lang="en-GB" sz="900">
                          <a:effectLst/>
                        </a:rPr>
                        <a:t>Figures in Mission</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Francis Xavier, William Carey</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Cyril and Methodius, Matteo Ricci, Max Warren</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dirty="0">
                          <a:effectLst/>
                        </a:rPr>
                        <a:t>East Syrian monks, Francis of Assisi, Liberation theologian</a:t>
                      </a:r>
                      <a:endParaRPr lang="en-GB" sz="1100" dirty="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2394076311"/>
                  </a:ext>
                </a:extLst>
              </a:tr>
            </a:tbl>
          </a:graphicData>
        </a:graphic>
      </p:graphicFrame>
      <p:sp>
        <p:nvSpPr>
          <p:cNvPr id="5" name="Rectangle 1"/>
          <p:cNvSpPr>
            <a:spLocks noChangeArrowheads="1"/>
          </p:cNvSpPr>
          <p:nvPr/>
        </p:nvSpPr>
        <p:spPr bwMode="auto">
          <a:xfrm>
            <a:off x="287338" y="1025662"/>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smtClean="0">
                <a:ln>
                  <a:noFill/>
                </a:ln>
                <a:solidFill>
                  <a:schemeClr val="tx1"/>
                </a:solidFill>
                <a:effectLst/>
                <a:latin typeface="Arial" panose="020B0604020202020204" pitchFamily="34" charset="0"/>
              </a:rPr>
              <a:t/>
            </a:r>
            <a:br>
              <a:rPr kumimoji="0" lang="en-GB" altLang="en-US" sz="1800" b="0" i="0" u="none" strike="noStrike" cap="none" normalizeH="0" baseline="0" smtClean="0">
                <a:ln>
                  <a:noFill/>
                </a:ln>
                <a:solidFill>
                  <a:schemeClr val="tx1"/>
                </a:solidFill>
                <a:effectLst/>
                <a:latin typeface="Arial" panose="020B0604020202020204" pitchFamily="34" charset="0"/>
              </a:rPr>
            </a:br>
            <a:endParaRPr kumimoji="0" lang="en-GB" altLang="en-US" sz="1800" b="0" i="0" u="none" strike="noStrike" cap="none" normalizeH="0" baseline="0" smtClean="0">
              <a:ln>
                <a:noFill/>
              </a:ln>
              <a:solidFill>
                <a:schemeClr val="tx1"/>
              </a:solidFill>
              <a:effectLst/>
              <a:latin typeface="Arial" panose="020B0604020202020204" pitchFamily="34" charset="0"/>
            </a:endParaRPr>
          </a:p>
        </p:txBody>
      </p:sp>
      <p:sp>
        <p:nvSpPr>
          <p:cNvPr id="7" name="Rectangle 3"/>
          <p:cNvSpPr>
            <a:spLocks noChangeArrowheads="1"/>
          </p:cNvSpPr>
          <p:nvPr/>
        </p:nvSpPr>
        <p:spPr bwMode="auto">
          <a:xfrm rot="10800000" flipV="1">
            <a:off x="381000" y="914400"/>
            <a:ext cx="845820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lang="en-GB" altLang="en-US" sz="1000" dirty="0" smtClean="0">
                <a:solidFill>
                  <a:srgbClr val="002060"/>
                </a:solidFill>
                <a:latin typeface="Arial" panose="020B0604020202020204" pitchFamily="34" charset="0"/>
                <a:ea typeface="Times New Roman" panose="02020603050405020304" pitchFamily="18" charset="0"/>
              </a:rPr>
              <a:t>Stephen B</a:t>
            </a:r>
            <a:r>
              <a:rPr kumimoji="0" lang="en-GB" altLang="en-US" sz="1000" b="0"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rPr>
              <a:t>evans, Roger Schroeder, </a:t>
            </a:r>
            <a:r>
              <a:rPr kumimoji="0" lang="en-GB" altLang="en-US" sz="1000" b="0" i="1"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rPr>
              <a:t>Constants in Context: A Theology of Mission for Today</a:t>
            </a:r>
            <a:r>
              <a:rPr kumimoji="0" lang="en-GB" altLang="en-US" sz="1000" b="0"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rPr>
              <a:t>, </a:t>
            </a:r>
            <a:r>
              <a:rPr kumimoji="0" lang="en-GB" altLang="en-US" sz="1000" b="0" i="0" u="none" strike="noStrike" cap="none" normalizeH="0" baseline="0" dirty="0" err="1" smtClean="0">
                <a:ln>
                  <a:noFill/>
                </a:ln>
                <a:solidFill>
                  <a:srgbClr val="002060"/>
                </a:solidFill>
                <a:effectLst/>
                <a:latin typeface="Arial" panose="020B0604020202020204" pitchFamily="34" charset="0"/>
                <a:ea typeface="Times New Roman" panose="02020603050405020304" pitchFamily="18" charset="0"/>
              </a:rPr>
              <a:t>Maryknoll</a:t>
            </a:r>
            <a:r>
              <a:rPr kumimoji="0" lang="en-GB" altLang="en-US" sz="1000" b="0"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rPr>
              <a:t>, Orbis, 2004, p.37, slightly modified.</a:t>
            </a:r>
            <a:endParaRPr kumimoji="0" lang="en-GB" altLang="en-US" sz="1800" b="0" i="0" u="none" strike="noStrike" cap="none" normalizeH="0" baseline="0" dirty="0" smtClean="0">
              <a:ln>
                <a:noFill/>
              </a:ln>
              <a:solidFill>
                <a:srgbClr val="002060"/>
              </a:solidFill>
              <a:effectLst/>
              <a:latin typeface="Arial" panose="020B0604020202020204" pitchFamily="34" charset="0"/>
            </a:endParaRPr>
          </a:p>
        </p:txBody>
      </p:sp>
    </p:spTree>
    <p:extLst>
      <p:ext uri="{BB962C8B-B14F-4D97-AF65-F5344CB8AC3E}">
        <p14:creationId xmlns:p14="http://schemas.microsoft.com/office/powerpoint/2010/main" val="36680690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382000" cy="4953000"/>
          </a:xfrm>
        </p:spPr>
        <p:txBody>
          <a:bodyPr/>
          <a:lstStyle/>
          <a:p>
            <a:pPr marL="0" lvl="1" indent="0">
              <a:spcBef>
                <a:spcPts val="600"/>
              </a:spcBef>
              <a:buNone/>
            </a:pPr>
            <a:r>
              <a:rPr lang="en-GB" altLang="en-US" sz="3200" b="1" dirty="0" smtClean="0">
                <a:solidFill>
                  <a:srgbClr val="FF0000"/>
                </a:solidFill>
                <a:effectLst/>
                <a:latin typeface="Calibri" panose="020F0502020204030204" pitchFamily="34" charset="0"/>
                <a:cs typeface="Calibri" panose="020F0502020204030204" pitchFamily="34" charset="0"/>
              </a:rPr>
              <a:t>Contextual theology </a:t>
            </a:r>
          </a:p>
          <a:p>
            <a:pPr marL="0" lvl="1" indent="0">
              <a:spcBef>
                <a:spcPts val="600"/>
              </a:spcBef>
              <a:buNone/>
            </a:pPr>
            <a:r>
              <a:rPr lang="en-GB" altLang="en-US" sz="3200" b="1" dirty="0" smtClean="0">
                <a:solidFill>
                  <a:srgbClr val="002060"/>
                </a:solidFill>
                <a:effectLst/>
                <a:latin typeface="Calibri" panose="020F0502020204030204" pitchFamily="34" charset="0"/>
                <a:cs typeface="Calibri" panose="020F0502020204030204" pitchFamily="34" charset="0"/>
              </a:rPr>
              <a:t>	-  a deliberate attention to the context(s) 	(socio-political, cultural, historical, 	geographical, </a:t>
            </a:r>
            <a:r>
              <a:rPr lang="en-GB" altLang="en-US" sz="3200" b="1" dirty="0" err="1" smtClean="0">
                <a:solidFill>
                  <a:srgbClr val="002060"/>
                </a:solidFill>
                <a:effectLst/>
                <a:latin typeface="Calibri" panose="020F0502020204030204" pitchFamily="34" charset="0"/>
                <a:cs typeface="Calibri" panose="020F0502020204030204" pitchFamily="34" charset="0"/>
              </a:rPr>
              <a:t>etc</a:t>
            </a:r>
            <a:r>
              <a:rPr lang="en-GB" altLang="en-US" sz="3200" b="1" dirty="0" smtClean="0">
                <a:solidFill>
                  <a:srgbClr val="002060"/>
                </a:solidFill>
                <a:effectLst/>
                <a:latin typeface="Calibri" panose="020F0502020204030204" pitchFamily="34" charset="0"/>
                <a:cs typeface="Calibri" panose="020F0502020204030204" pitchFamily="34" charset="0"/>
              </a:rPr>
              <a:t>), in which theology is 	done</a:t>
            </a:r>
          </a:p>
          <a:p>
            <a:pPr marL="0" lvl="1" indent="0">
              <a:spcBef>
                <a:spcPts val="600"/>
              </a:spcBef>
              <a:buNone/>
            </a:pPr>
            <a:r>
              <a:rPr lang="en-GB" altLang="en-US" sz="3200" b="1" dirty="0" smtClean="0">
                <a:solidFill>
                  <a:srgbClr val="FF0000"/>
                </a:solidFill>
                <a:effectLst/>
                <a:latin typeface="Calibri" panose="020F0502020204030204" pitchFamily="34" charset="0"/>
                <a:cs typeface="Calibri" panose="020F0502020204030204" pitchFamily="34" charset="0"/>
              </a:rPr>
              <a:t>	- which includes a realisation that theology 	is precisely done, is also a praxis</a:t>
            </a:r>
          </a:p>
        </p:txBody>
      </p:sp>
    </p:spTree>
    <p:extLst>
      <p:ext uri="{BB962C8B-B14F-4D97-AF65-F5344CB8AC3E}">
        <p14:creationId xmlns:p14="http://schemas.microsoft.com/office/powerpoint/2010/main" val="11566665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304800" y="1524000"/>
            <a:ext cx="8534400" cy="4953000"/>
          </a:xfrm>
        </p:spPr>
        <p:txBody>
          <a:bodyPr/>
          <a:lstStyle/>
          <a:p>
            <a:pPr marL="0" indent="0">
              <a:buNone/>
            </a:pPr>
            <a:r>
              <a:rPr lang="en-GB" sz="2800" b="1" dirty="0">
                <a:solidFill>
                  <a:srgbClr val="002060"/>
                </a:solidFill>
                <a:effectLst/>
                <a:latin typeface="Calibri" panose="020F0502020204030204" pitchFamily="34" charset="0"/>
                <a:cs typeface="Calibri" panose="020F0502020204030204" pitchFamily="34" charset="0"/>
              </a:rPr>
              <a:t>Some </a:t>
            </a:r>
            <a:r>
              <a:rPr lang="en-GB" sz="2800" b="1" dirty="0" smtClean="0">
                <a:solidFill>
                  <a:srgbClr val="002060"/>
                </a:solidFill>
                <a:effectLst/>
                <a:latin typeface="Calibri" panose="020F0502020204030204" pitchFamily="34" charset="0"/>
                <a:cs typeface="Calibri" panose="020F0502020204030204" pitchFamily="34" charset="0"/>
              </a:rPr>
              <a:t>historical starting </a:t>
            </a:r>
            <a:r>
              <a:rPr lang="en-GB" sz="2800" b="1" dirty="0">
                <a:solidFill>
                  <a:srgbClr val="002060"/>
                </a:solidFill>
                <a:effectLst/>
                <a:latin typeface="Calibri" panose="020F0502020204030204" pitchFamily="34" charset="0"/>
                <a:cs typeface="Calibri" panose="020F0502020204030204" pitchFamily="34" charset="0"/>
              </a:rPr>
              <a:t>points for contextual </a:t>
            </a:r>
            <a:r>
              <a:rPr lang="en-GB" sz="2800" b="1" dirty="0" smtClean="0">
                <a:solidFill>
                  <a:srgbClr val="002060"/>
                </a:solidFill>
                <a:effectLst/>
                <a:latin typeface="Calibri" panose="020F0502020204030204" pitchFamily="34" charset="0"/>
                <a:cs typeface="Calibri" panose="020F0502020204030204" pitchFamily="34" charset="0"/>
              </a:rPr>
              <a:t>theologies</a:t>
            </a:r>
            <a:endParaRPr lang="en-GB" sz="2800" b="1" dirty="0">
              <a:solidFill>
                <a:srgbClr val="002060"/>
              </a:solidFill>
              <a:effectLst/>
              <a:latin typeface="Calibri" panose="020F0502020204030204" pitchFamily="34" charset="0"/>
              <a:cs typeface="Calibri" panose="020F0502020204030204" pitchFamily="34" charset="0"/>
            </a:endParaRPr>
          </a:p>
          <a:p>
            <a:pPr>
              <a:buFontTx/>
              <a:buChar char="-"/>
            </a:pPr>
            <a:r>
              <a:rPr lang="en-GB" altLang="en-US" sz="2800" b="1" i="1" dirty="0">
                <a:solidFill>
                  <a:srgbClr val="FF0000"/>
                </a:solidFill>
                <a:effectLst/>
                <a:latin typeface="Calibri" panose="020F0502020204030204" pitchFamily="34" charset="0"/>
                <a:cs typeface="Calibri" panose="020F0502020204030204" pitchFamily="34" charset="0"/>
              </a:rPr>
              <a:t>Europe</a:t>
            </a:r>
            <a:r>
              <a:rPr lang="en-GB" altLang="en-US" sz="2800" b="1" dirty="0">
                <a:solidFill>
                  <a:srgbClr val="FF0000"/>
                </a:solidFill>
                <a:effectLst/>
                <a:latin typeface="Calibri" panose="020F0502020204030204" pitchFamily="34" charset="0"/>
                <a:cs typeface="Calibri" panose="020F0502020204030204" pitchFamily="34" charset="0"/>
              </a:rPr>
              <a:t>: “Theology after Auschwitz”, and the rapid de-Christianisation of many </a:t>
            </a:r>
            <a:r>
              <a:rPr lang="en-GB" altLang="en-US" sz="2800" b="1" dirty="0" smtClean="0">
                <a:solidFill>
                  <a:srgbClr val="FF0000"/>
                </a:solidFill>
                <a:effectLst/>
                <a:latin typeface="Calibri" panose="020F0502020204030204" pitchFamily="34" charset="0"/>
                <a:cs typeface="Calibri" panose="020F0502020204030204" pitchFamily="34" charset="0"/>
              </a:rPr>
              <a:t>European countries; now, the re-emergence of the far right</a:t>
            </a:r>
            <a:endParaRPr lang="en-GB" altLang="en-US" sz="2800" b="1" dirty="0">
              <a:solidFill>
                <a:srgbClr val="FF0000"/>
              </a:solidFill>
              <a:effectLst/>
              <a:latin typeface="Calibri" panose="020F0502020204030204" pitchFamily="34" charset="0"/>
              <a:cs typeface="Calibri" panose="020F0502020204030204" pitchFamily="34" charset="0"/>
            </a:endParaRPr>
          </a:p>
          <a:p>
            <a:pPr>
              <a:buFontTx/>
              <a:buChar char="-"/>
            </a:pPr>
            <a:r>
              <a:rPr lang="en-GB" altLang="en-US" sz="2800" b="1" i="1" dirty="0">
                <a:solidFill>
                  <a:srgbClr val="002060"/>
                </a:solidFill>
                <a:effectLst/>
                <a:latin typeface="Calibri" panose="020F0502020204030204" pitchFamily="34" charset="0"/>
                <a:cs typeface="Calibri" panose="020F0502020204030204" pitchFamily="34" charset="0"/>
              </a:rPr>
              <a:t>USA</a:t>
            </a:r>
            <a:r>
              <a:rPr lang="en-GB" altLang="en-US" sz="2800" b="1" dirty="0">
                <a:solidFill>
                  <a:srgbClr val="002060"/>
                </a:solidFill>
                <a:effectLst/>
                <a:latin typeface="Calibri" panose="020F0502020204030204" pitchFamily="34" charset="0"/>
                <a:cs typeface="Calibri" panose="020F0502020204030204" pitchFamily="34" charset="0"/>
              </a:rPr>
              <a:t>: civil rights movement, and growing importance of women’s rights </a:t>
            </a:r>
            <a:r>
              <a:rPr lang="en-GB" altLang="en-US" sz="2800" b="1" dirty="0" smtClean="0">
                <a:solidFill>
                  <a:srgbClr val="002060"/>
                </a:solidFill>
                <a:effectLst/>
                <a:latin typeface="Calibri" panose="020F0502020204030204" pitchFamily="34" charset="0"/>
                <a:cs typeface="Calibri" panose="020F0502020204030204" pitchFamily="34" charset="0"/>
              </a:rPr>
              <a:t>movements; now, the </a:t>
            </a:r>
            <a:r>
              <a:rPr lang="en-GB" altLang="en-US" sz="2800" b="1" dirty="0" err="1" smtClean="0">
                <a:solidFill>
                  <a:srgbClr val="002060"/>
                </a:solidFill>
                <a:effectLst/>
                <a:latin typeface="Calibri" panose="020F0502020204030204" pitchFamily="34" charset="0"/>
                <a:cs typeface="Calibri" panose="020F0502020204030204" pitchFamily="34" charset="0"/>
              </a:rPr>
              <a:t>weaponisation</a:t>
            </a:r>
            <a:r>
              <a:rPr lang="en-GB" altLang="en-US" sz="2800" b="1" dirty="0" smtClean="0">
                <a:solidFill>
                  <a:srgbClr val="002060"/>
                </a:solidFill>
                <a:effectLst/>
                <a:latin typeface="Calibri" panose="020F0502020204030204" pitchFamily="34" charset="0"/>
                <a:cs typeface="Calibri" panose="020F0502020204030204" pitchFamily="34" charset="0"/>
              </a:rPr>
              <a:t> of certain forms of “Christianity” and the rejection of reality-based truth</a:t>
            </a:r>
            <a:endParaRPr lang="en-GB" altLang="en-US" sz="2800" b="1" dirty="0">
              <a:solidFill>
                <a:srgbClr val="002060"/>
              </a:solidFill>
              <a:effectLst/>
              <a:latin typeface="Calibri" panose="020F0502020204030204" pitchFamily="34" charset="0"/>
              <a:cs typeface="Calibri" panose="020F0502020204030204" pitchFamily="34" charset="0"/>
            </a:endParaRPr>
          </a:p>
          <a:p>
            <a:pPr>
              <a:buFontTx/>
              <a:buChar char="-"/>
            </a:pPr>
            <a:r>
              <a:rPr lang="en-GB" altLang="en-US" sz="2800" b="1" i="1" dirty="0">
                <a:solidFill>
                  <a:srgbClr val="FF0000"/>
                </a:solidFill>
                <a:effectLst/>
                <a:latin typeface="Calibri" panose="020F0502020204030204" pitchFamily="34" charset="0"/>
                <a:cs typeface="Calibri" panose="020F0502020204030204" pitchFamily="34" charset="0"/>
              </a:rPr>
              <a:t>Asia</a:t>
            </a:r>
            <a:r>
              <a:rPr lang="en-GB" altLang="en-US" sz="2800" b="1" dirty="0">
                <a:solidFill>
                  <a:srgbClr val="FF0000"/>
                </a:solidFill>
                <a:effectLst/>
                <a:latin typeface="Calibri" panose="020F0502020204030204" pitchFamily="34" charset="0"/>
                <a:cs typeface="Calibri" panose="020F0502020204030204" pitchFamily="34" charset="0"/>
              </a:rPr>
              <a:t>: </a:t>
            </a:r>
            <a:r>
              <a:rPr lang="en-GB" altLang="en-US" sz="2800" b="1" dirty="0" smtClean="0">
                <a:solidFill>
                  <a:srgbClr val="FF0000"/>
                </a:solidFill>
                <a:effectLst/>
                <a:latin typeface="Calibri" panose="020F0502020204030204" pitchFamily="34" charset="0"/>
                <a:cs typeface="Calibri" panose="020F0502020204030204" pitchFamily="34" charset="0"/>
              </a:rPr>
              <a:t>the lived encounter </a:t>
            </a:r>
            <a:r>
              <a:rPr lang="en-GB" altLang="en-US" sz="2800" b="1" dirty="0">
                <a:solidFill>
                  <a:srgbClr val="FF0000"/>
                </a:solidFill>
                <a:effectLst/>
                <a:latin typeface="Calibri" panose="020F0502020204030204" pitchFamily="34" charset="0"/>
                <a:cs typeface="Calibri" panose="020F0502020204030204" pitchFamily="34" charset="0"/>
              </a:rPr>
              <a:t>with non-Christian </a:t>
            </a:r>
            <a:r>
              <a:rPr lang="en-GB" altLang="en-US" sz="2800" b="1" dirty="0" smtClean="0">
                <a:solidFill>
                  <a:srgbClr val="FF0000"/>
                </a:solidFill>
                <a:effectLst/>
                <a:latin typeface="Calibri" panose="020F0502020204030204" pitchFamily="34" charset="0"/>
                <a:cs typeface="Calibri" panose="020F0502020204030204" pitchFamily="34" charset="0"/>
              </a:rPr>
              <a:t>religions; changing economic and political status</a:t>
            </a:r>
            <a:endParaRPr lang="en-GB" altLang="en-US" sz="2800" b="1" dirty="0">
              <a:solidFill>
                <a:srgbClr val="FF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64703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a:buFontTx/>
              <a:buChar char="-"/>
            </a:pPr>
            <a:r>
              <a:rPr lang="en-GB" altLang="en-US" b="1" i="1" dirty="0" smtClean="0">
                <a:solidFill>
                  <a:srgbClr val="002060"/>
                </a:solidFill>
                <a:effectLst/>
                <a:latin typeface="Calibri" panose="020F0502020204030204" pitchFamily="34" charset="0"/>
                <a:cs typeface="Calibri" panose="020F0502020204030204" pitchFamily="34" charset="0"/>
              </a:rPr>
              <a:t>Africa</a:t>
            </a:r>
            <a:r>
              <a:rPr lang="en-GB" altLang="en-US" b="1" dirty="0" smtClean="0">
                <a:solidFill>
                  <a:srgbClr val="002060"/>
                </a:solidFill>
                <a:effectLst/>
                <a:latin typeface="Calibri" panose="020F0502020204030204" pitchFamily="34" charset="0"/>
                <a:cs typeface="Calibri" panose="020F0502020204030204" pitchFamily="34" charset="0"/>
              </a:rPr>
              <a:t>: independence movements, post-colonial meditations, “Three Self” churches (self-governing, self-propagating, self-supporting), new forms of religiosity</a:t>
            </a:r>
          </a:p>
          <a:p>
            <a:pPr>
              <a:buFontTx/>
              <a:buChar char="-"/>
            </a:pPr>
            <a:r>
              <a:rPr lang="en-GB" altLang="en-US" b="1" i="1" dirty="0" smtClean="0">
                <a:solidFill>
                  <a:srgbClr val="FF0000"/>
                </a:solidFill>
                <a:effectLst/>
                <a:latin typeface="Calibri" panose="020F0502020204030204" pitchFamily="34" charset="0"/>
                <a:cs typeface="Calibri" panose="020F0502020204030204" pitchFamily="34" charset="0"/>
              </a:rPr>
              <a:t>Latin America</a:t>
            </a:r>
            <a:r>
              <a:rPr lang="en-GB" altLang="en-US" b="1" dirty="0" smtClean="0">
                <a:solidFill>
                  <a:srgbClr val="FF0000"/>
                </a:solidFill>
                <a:effectLst/>
                <a:latin typeface="Calibri" panose="020F0502020204030204" pitchFamily="34" charset="0"/>
                <a:cs typeface="Calibri" panose="020F0502020204030204" pitchFamily="34" charset="0"/>
              </a:rPr>
              <a:t>: the experience of extreme poverty and military dictatorship; now, the return of different forms of extremism, ongoing poverty and exclusion, experiences of urbanisation, new religiosity</a:t>
            </a:r>
            <a:endParaRPr lang="en-GB" b="1" dirty="0" smtClean="0">
              <a:solidFill>
                <a:srgbClr val="FF0000"/>
              </a:solidFill>
              <a:effectLst/>
              <a:latin typeface="Calibri" panose="020F0502020204030204" pitchFamily="34" charset="0"/>
              <a:cs typeface="Calibri" panose="020F0502020204030204" pitchFamily="34" charset="0"/>
            </a:endParaRPr>
          </a:p>
          <a:p>
            <a:pPr marL="0" indent="0">
              <a:buNone/>
            </a:pPr>
            <a:endParaRPr lang="en-GB" b="1" dirty="0">
              <a:solidFill>
                <a:srgbClr val="FF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88093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b="1" dirty="0" smtClean="0">
                <a:solidFill>
                  <a:srgbClr val="00B050"/>
                </a:solidFill>
                <a:effectLst/>
                <a:latin typeface="Calibri" panose="020F0502020204030204" pitchFamily="34" charset="0"/>
                <a:cs typeface="Calibri" panose="020F0502020204030204" pitchFamily="34" charset="0"/>
              </a:rPr>
              <a:t>Methodology – how to approach the context</a:t>
            </a:r>
          </a:p>
          <a:p>
            <a:pPr marL="0" indent="0">
              <a:buNone/>
            </a:pPr>
            <a:r>
              <a:rPr lang="en-GB" altLang="en-US" b="1" dirty="0">
                <a:solidFill>
                  <a:srgbClr val="FF0000"/>
                </a:solidFill>
                <a:effectLst/>
                <a:latin typeface="Calibri" panose="020F0502020204030204" pitchFamily="34" charset="0"/>
                <a:cs typeface="Calibri" panose="020F0502020204030204" pitchFamily="34" charset="0"/>
              </a:rPr>
              <a:t>Theology as </a:t>
            </a:r>
            <a:r>
              <a:rPr lang="en-GB" altLang="en-US" b="1" i="1" dirty="0">
                <a:solidFill>
                  <a:srgbClr val="002060"/>
                </a:solidFill>
                <a:effectLst/>
                <a:latin typeface="Calibri" panose="020F0502020204030204" pitchFamily="34" charset="0"/>
                <a:cs typeface="Calibri" panose="020F0502020204030204" pitchFamily="34" charset="0"/>
              </a:rPr>
              <a:t>“critical reflection on Christian praxis in the light of the Word</a:t>
            </a:r>
            <a:r>
              <a:rPr lang="en-GB" altLang="en-US" b="1" dirty="0" smtClean="0">
                <a:solidFill>
                  <a:srgbClr val="002060"/>
                </a:solidFill>
                <a:effectLst/>
                <a:latin typeface="Calibri" panose="020F0502020204030204" pitchFamily="34" charset="0"/>
                <a:cs typeface="Calibri" panose="020F0502020204030204" pitchFamily="34" charset="0"/>
              </a:rPr>
              <a:t>” </a:t>
            </a:r>
            <a:r>
              <a:rPr lang="en-GB" altLang="en-US" sz="2400" b="1" dirty="0" smtClean="0">
                <a:solidFill>
                  <a:srgbClr val="0070C0"/>
                </a:solidFill>
                <a:effectLst/>
                <a:latin typeface="Calibri" panose="020F0502020204030204" pitchFamily="34" charset="0"/>
                <a:cs typeface="Calibri" panose="020F0502020204030204" pitchFamily="34" charset="0"/>
              </a:rPr>
              <a:t>(Gustavo </a:t>
            </a:r>
            <a:r>
              <a:rPr lang="en-GB" altLang="en-US" sz="2400" b="1" dirty="0" err="1" smtClean="0">
                <a:solidFill>
                  <a:srgbClr val="0070C0"/>
                </a:solidFill>
                <a:effectLst/>
                <a:latin typeface="Calibri" panose="020F0502020204030204" pitchFamily="34" charset="0"/>
                <a:cs typeface="Calibri" panose="020F0502020204030204" pitchFamily="34" charset="0"/>
              </a:rPr>
              <a:t>Guti</a:t>
            </a:r>
            <a:r>
              <a:rPr lang="pt-BR" altLang="en-US" sz="2400" b="1" dirty="0" err="1" smtClean="0">
                <a:solidFill>
                  <a:srgbClr val="0070C0"/>
                </a:solidFill>
                <a:effectLst/>
                <a:latin typeface="Calibri" panose="020F0502020204030204" pitchFamily="34" charset="0"/>
                <a:cs typeface="Calibri" panose="020F0502020204030204" pitchFamily="34" charset="0"/>
              </a:rPr>
              <a:t>érrez</a:t>
            </a:r>
            <a:r>
              <a:rPr lang="en-GB" altLang="en-US" sz="2400" b="1" dirty="0" smtClean="0">
                <a:solidFill>
                  <a:srgbClr val="0070C0"/>
                </a:solidFill>
                <a:effectLst/>
                <a:latin typeface="Calibri" panose="020F0502020204030204" pitchFamily="34" charset="0"/>
                <a:cs typeface="Calibri" panose="020F0502020204030204" pitchFamily="34" charset="0"/>
              </a:rPr>
              <a:t>, </a:t>
            </a:r>
            <a:r>
              <a:rPr lang="en-GB" altLang="en-US" sz="2400" b="1" i="1" dirty="0" smtClean="0">
                <a:solidFill>
                  <a:srgbClr val="0070C0"/>
                </a:solidFill>
                <a:effectLst/>
                <a:latin typeface="Calibri" panose="020F0502020204030204" pitchFamily="34" charset="0"/>
                <a:cs typeface="Calibri" panose="020F0502020204030204" pitchFamily="34" charset="0"/>
              </a:rPr>
              <a:t>Theology of Liberation</a:t>
            </a:r>
            <a:r>
              <a:rPr lang="en-GB" altLang="en-US" sz="2400" b="1" dirty="0" smtClean="0">
                <a:solidFill>
                  <a:srgbClr val="0070C0"/>
                </a:solidFill>
                <a:effectLst/>
                <a:latin typeface="Calibri" panose="020F0502020204030204" pitchFamily="34" charset="0"/>
                <a:cs typeface="Calibri" panose="020F0502020204030204" pitchFamily="34" charset="0"/>
              </a:rPr>
              <a:t>).</a:t>
            </a:r>
          </a:p>
          <a:p>
            <a:pPr marL="0" indent="0">
              <a:buNone/>
            </a:pPr>
            <a:r>
              <a:rPr lang="en-GB" altLang="en-US" sz="2800" b="1" dirty="0" smtClean="0">
                <a:solidFill>
                  <a:srgbClr val="00B0F0"/>
                </a:solidFill>
                <a:effectLst/>
                <a:latin typeface="Calibri" panose="020F0502020204030204" pitchFamily="34" charset="0"/>
                <a:cs typeface="Calibri" panose="020F0502020204030204" pitchFamily="34" charset="0"/>
              </a:rPr>
              <a:t>Clodovis Boff, </a:t>
            </a:r>
            <a:r>
              <a:rPr lang="en-GB" altLang="en-US" sz="2800" b="1" i="1" dirty="0" smtClean="0">
                <a:solidFill>
                  <a:srgbClr val="00B0F0"/>
                </a:solidFill>
                <a:effectLst/>
                <a:latin typeface="Calibri" panose="020F0502020204030204" pitchFamily="34" charset="0"/>
                <a:cs typeface="Calibri" panose="020F0502020204030204" pitchFamily="34" charset="0"/>
              </a:rPr>
              <a:t>Theology and Praxis </a:t>
            </a:r>
            <a:r>
              <a:rPr lang="en-GB" altLang="en-US" sz="2800" b="1" dirty="0" smtClean="0">
                <a:solidFill>
                  <a:srgbClr val="00B0F0"/>
                </a:solidFill>
                <a:effectLst/>
                <a:latin typeface="Calibri" panose="020F0502020204030204" pitchFamily="34" charset="0"/>
                <a:cs typeface="Calibri" panose="020F0502020204030204" pitchFamily="34" charset="0"/>
              </a:rPr>
              <a:t>(</a:t>
            </a:r>
            <a:r>
              <a:rPr lang="en-GB" altLang="en-US" sz="2800" b="1" dirty="0" err="1" smtClean="0">
                <a:solidFill>
                  <a:srgbClr val="00B0F0"/>
                </a:solidFill>
                <a:effectLst/>
                <a:latin typeface="Calibri" panose="020F0502020204030204" pitchFamily="34" charset="0"/>
                <a:cs typeface="Calibri" panose="020F0502020204030204" pitchFamily="34" charset="0"/>
              </a:rPr>
              <a:t>Maryknoll</a:t>
            </a:r>
            <a:r>
              <a:rPr lang="en-GB" altLang="en-US" sz="2800" b="1" dirty="0" smtClean="0">
                <a:solidFill>
                  <a:srgbClr val="00B0F0"/>
                </a:solidFill>
                <a:effectLst/>
                <a:latin typeface="Calibri" panose="020F0502020204030204" pitchFamily="34" charset="0"/>
                <a:cs typeface="Calibri" panose="020F0502020204030204" pitchFamily="34" charset="0"/>
              </a:rPr>
              <a:t>, NY: Orbis, 1987).</a:t>
            </a:r>
          </a:p>
          <a:p>
            <a:pPr marL="457200" lvl="1" indent="0">
              <a:buNone/>
            </a:pPr>
            <a:r>
              <a:rPr lang="en-GB" altLang="en-US" sz="3200" b="1" dirty="0" smtClean="0">
                <a:solidFill>
                  <a:srgbClr val="FF0000"/>
                </a:solidFill>
                <a:effectLst/>
                <a:latin typeface="Calibri" panose="020F0502020204030204" pitchFamily="34" charset="0"/>
                <a:cs typeface="Calibri" panose="020F0502020204030204" pitchFamily="34" charset="0"/>
              </a:rPr>
              <a:t>Three mediations between theology and the sciences of the social, based on the See-Judge-Act model</a:t>
            </a:r>
          </a:p>
          <a:p>
            <a:pPr marL="0" indent="0">
              <a:buNone/>
            </a:pPr>
            <a:endParaRPr lang="en-GB" altLang="en-US" b="1" dirty="0">
              <a:solidFill>
                <a:srgbClr val="FF0000"/>
              </a:solidFill>
              <a:effectLst/>
              <a:latin typeface="Calibri" panose="020F0502020204030204" pitchFamily="34" charset="0"/>
              <a:cs typeface="Calibri" panose="020F0502020204030204" pitchFamily="34" charset="0"/>
            </a:endParaRPr>
          </a:p>
          <a:p>
            <a:pPr marL="0" indent="0">
              <a:buNone/>
            </a:pPr>
            <a:endParaRPr lang="en-GB" b="1" dirty="0">
              <a:solidFill>
                <a:srgbClr val="FF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934779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altLang="en-US" b="1" dirty="0" err="1" smtClean="0">
                <a:solidFill>
                  <a:srgbClr val="00B050"/>
                </a:solidFill>
                <a:effectLst/>
                <a:latin typeface="Calibri" panose="020F0502020204030204" pitchFamily="34" charset="0"/>
                <a:cs typeface="Calibri" panose="020F0502020204030204" pitchFamily="34" charset="0"/>
              </a:rPr>
              <a:t>Clodovis</a:t>
            </a:r>
            <a:r>
              <a:rPr lang="en-GB" altLang="en-US" b="1" dirty="0" smtClean="0">
                <a:solidFill>
                  <a:srgbClr val="00B050"/>
                </a:solidFill>
                <a:effectLst/>
                <a:latin typeface="Calibri" panose="020F0502020204030204" pitchFamily="34" charset="0"/>
                <a:cs typeface="Calibri" panose="020F0502020204030204" pitchFamily="34" charset="0"/>
              </a:rPr>
              <a:t> </a:t>
            </a:r>
            <a:r>
              <a:rPr lang="en-GB" altLang="en-US" b="1" dirty="0" err="1" smtClean="0">
                <a:solidFill>
                  <a:srgbClr val="00B050"/>
                </a:solidFill>
                <a:effectLst/>
                <a:latin typeface="Calibri" panose="020F0502020204030204" pitchFamily="34" charset="0"/>
                <a:cs typeface="Calibri" panose="020F0502020204030204" pitchFamily="34" charset="0"/>
              </a:rPr>
              <a:t>Boff</a:t>
            </a:r>
            <a:r>
              <a:rPr lang="en-GB" altLang="en-US" b="1" dirty="0" smtClean="0">
                <a:solidFill>
                  <a:srgbClr val="00B050"/>
                </a:solidFill>
                <a:effectLst/>
                <a:latin typeface="Calibri" panose="020F0502020204030204" pitchFamily="34" charset="0"/>
                <a:cs typeface="Calibri" panose="020F0502020204030204" pitchFamily="34" charset="0"/>
              </a:rPr>
              <a:t>: Three Mediations</a:t>
            </a:r>
          </a:p>
          <a:p>
            <a:pPr>
              <a:buFontTx/>
              <a:buChar char="-"/>
            </a:pPr>
            <a:r>
              <a:rPr lang="en-GB" altLang="en-US" b="1" dirty="0" smtClean="0">
                <a:solidFill>
                  <a:srgbClr val="FF0000"/>
                </a:solidFill>
                <a:effectLst/>
                <a:latin typeface="Calibri" panose="020F0502020204030204" pitchFamily="34" charset="0"/>
                <a:cs typeface="Calibri" panose="020F0502020204030204" pitchFamily="34" charset="0"/>
              </a:rPr>
              <a:t>socio-analytic (a “pre-theological” moment)</a:t>
            </a:r>
          </a:p>
          <a:p>
            <a:pPr>
              <a:buFontTx/>
              <a:buChar char="-"/>
            </a:pPr>
            <a:r>
              <a:rPr lang="en-GB" altLang="en-US" b="1" dirty="0" smtClean="0">
                <a:solidFill>
                  <a:srgbClr val="002060"/>
                </a:solidFill>
                <a:effectLst/>
                <a:latin typeface="Calibri" panose="020F0502020204030204" pitchFamily="34" charset="0"/>
                <a:cs typeface="Calibri" panose="020F0502020204030204" pitchFamily="34" charset="0"/>
              </a:rPr>
              <a:t>hermeneutical (the encounter with the Word)</a:t>
            </a:r>
          </a:p>
          <a:p>
            <a:pPr>
              <a:buFontTx/>
              <a:buChar char="-"/>
            </a:pPr>
            <a:r>
              <a:rPr lang="en-GB" altLang="en-US" b="1" dirty="0" smtClean="0">
                <a:solidFill>
                  <a:srgbClr val="FF0000"/>
                </a:solidFill>
                <a:effectLst/>
                <a:latin typeface="Calibri" panose="020F0502020204030204" pitchFamily="34" charset="0"/>
                <a:cs typeface="Calibri" panose="020F0502020204030204" pitchFamily="34" charset="0"/>
              </a:rPr>
              <a:t>practical-pastoral mediation (the dialectics between theory and praxis)</a:t>
            </a:r>
            <a:endParaRPr lang="en-GB" b="1" dirty="0">
              <a:solidFill>
                <a:srgbClr val="FF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633217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b="1" dirty="0" smtClean="0">
                <a:solidFill>
                  <a:srgbClr val="00B050"/>
                </a:solidFill>
                <a:effectLst/>
                <a:latin typeface="Calibri" panose="020F0502020204030204" pitchFamily="34" charset="0"/>
                <a:cs typeface="Calibri" panose="020F0502020204030204" pitchFamily="34" charset="0"/>
              </a:rPr>
              <a:t>Stephen Bevans, </a:t>
            </a:r>
            <a:r>
              <a:rPr lang="en-GB" b="1" i="1" dirty="0" smtClean="0">
                <a:solidFill>
                  <a:srgbClr val="00B050"/>
                </a:solidFill>
                <a:effectLst/>
                <a:latin typeface="Calibri" panose="020F0502020204030204" pitchFamily="34" charset="0"/>
                <a:cs typeface="Calibri" panose="020F0502020204030204" pitchFamily="34" charset="0"/>
              </a:rPr>
              <a:t>Models of Contextual Theology</a:t>
            </a:r>
            <a:r>
              <a:rPr lang="en-GB" b="1" dirty="0" smtClean="0">
                <a:solidFill>
                  <a:srgbClr val="00B050"/>
                </a:solidFill>
                <a:effectLst/>
                <a:latin typeface="Calibri" panose="020F0502020204030204" pitchFamily="34" charset="0"/>
                <a:cs typeface="Calibri" panose="020F0502020204030204" pitchFamily="34" charset="0"/>
              </a:rPr>
              <a:t> (</a:t>
            </a:r>
            <a:r>
              <a:rPr lang="en-GB" b="1" dirty="0" err="1" smtClean="0">
                <a:solidFill>
                  <a:srgbClr val="00B050"/>
                </a:solidFill>
                <a:effectLst/>
                <a:latin typeface="Calibri" panose="020F0502020204030204" pitchFamily="34" charset="0"/>
                <a:cs typeface="Calibri" panose="020F0502020204030204" pitchFamily="34" charset="0"/>
              </a:rPr>
              <a:t>Maryknoll</a:t>
            </a:r>
            <a:r>
              <a:rPr lang="en-GB" b="1" dirty="0" smtClean="0">
                <a:solidFill>
                  <a:srgbClr val="00B050"/>
                </a:solidFill>
                <a:effectLst/>
                <a:latin typeface="Calibri" panose="020F0502020204030204" pitchFamily="34" charset="0"/>
                <a:cs typeface="Calibri" panose="020F0502020204030204" pitchFamily="34" charset="0"/>
              </a:rPr>
              <a:t>, NY: </a:t>
            </a:r>
            <a:r>
              <a:rPr lang="en-GB" b="1" dirty="0" err="1" smtClean="0">
                <a:solidFill>
                  <a:srgbClr val="00B050"/>
                </a:solidFill>
                <a:effectLst/>
                <a:latin typeface="Calibri" panose="020F0502020204030204" pitchFamily="34" charset="0"/>
                <a:cs typeface="Calibri" panose="020F0502020204030204" pitchFamily="34" charset="0"/>
              </a:rPr>
              <a:t>Orbis</a:t>
            </a:r>
            <a:r>
              <a:rPr lang="en-GB" b="1" dirty="0" smtClean="0">
                <a:solidFill>
                  <a:srgbClr val="00B050"/>
                </a:solidFill>
                <a:effectLst/>
                <a:latin typeface="Calibri" panose="020F0502020204030204" pitchFamily="34" charset="0"/>
                <a:cs typeface="Calibri" panose="020F0502020204030204" pitchFamily="34" charset="0"/>
              </a:rPr>
              <a:t>, 1992 – revised edition 2002)</a:t>
            </a:r>
          </a:p>
          <a:p>
            <a:pPr marL="0" indent="0">
              <a:buNone/>
            </a:pPr>
            <a:r>
              <a:rPr lang="en-GB" b="1" dirty="0" smtClean="0">
                <a:solidFill>
                  <a:srgbClr val="002060"/>
                </a:solidFill>
                <a:effectLst/>
                <a:latin typeface="Calibri" panose="020F0502020204030204" pitchFamily="34" charset="0"/>
                <a:cs typeface="Calibri" panose="020F0502020204030204" pitchFamily="34" charset="0"/>
              </a:rPr>
              <a:t>In revised edition, six models of contextual theology</a:t>
            </a:r>
          </a:p>
          <a:p>
            <a:pPr marL="0" indent="0">
              <a:buNone/>
            </a:pPr>
            <a:r>
              <a:rPr lang="en-GB" b="1" dirty="0" smtClean="0">
                <a:solidFill>
                  <a:srgbClr val="FF0000"/>
                </a:solidFill>
                <a:effectLst/>
                <a:latin typeface="Calibri" panose="020F0502020204030204" pitchFamily="34" charset="0"/>
                <a:cs typeface="Calibri" panose="020F0502020204030204" pitchFamily="34" charset="0"/>
              </a:rPr>
              <a:t>Each model has its place and is potentially valid and useful </a:t>
            </a:r>
          </a:p>
        </p:txBody>
      </p:sp>
    </p:spTree>
    <p:extLst>
      <p:ext uri="{BB962C8B-B14F-4D97-AF65-F5344CB8AC3E}">
        <p14:creationId xmlns:p14="http://schemas.microsoft.com/office/powerpoint/2010/main" val="34039128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altLang="en-US" b="1" dirty="0" smtClean="0">
                <a:solidFill>
                  <a:srgbClr val="00B050"/>
                </a:solidFill>
                <a:effectLst/>
                <a:latin typeface="Calibri" panose="020F0502020204030204" pitchFamily="34" charset="0"/>
                <a:cs typeface="Calibri" panose="020F0502020204030204" pitchFamily="34" charset="0"/>
              </a:rPr>
              <a:t>Translation model</a:t>
            </a:r>
          </a:p>
          <a:p>
            <a:pPr>
              <a:buFontTx/>
              <a:buChar char="-"/>
            </a:pPr>
            <a:r>
              <a:rPr lang="en-GB" altLang="en-US" sz="3200" b="1" dirty="0" smtClean="0">
                <a:solidFill>
                  <a:srgbClr val="002060"/>
                </a:solidFill>
                <a:effectLst/>
                <a:latin typeface="Calibri" panose="020F0502020204030204" pitchFamily="34" charset="0"/>
                <a:cs typeface="Calibri" panose="020F0502020204030204" pitchFamily="34" charset="0"/>
              </a:rPr>
              <a:t>here translation is understood in terms of dynamic equivalence. Christianity is supra-cultural, and the job of the “translator” is to put it into different languages / cultures in the appropriate way</a:t>
            </a:r>
          </a:p>
          <a:p>
            <a:pPr>
              <a:buFontTx/>
              <a:buChar char="-"/>
            </a:pPr>
            <a:r>
              <a:rPr lang="en-GB" altLang="en-US" sz="3200" b="1" dirty="0" smtClean="0">
                <a:solidFill>
                  <a:srgbClr val="FF0000"/>
                </a:solidFill>
                <a:effectLst/>
                <a:latin typeface="Calibri" panose="020F0502020204030204" pitchFamily="34" charset="0"/>
                <a:cs typeface="Calibri" panose="020F0502020204030204" pitchFamily="34" charset="0"/>
              </a:rPr>
              <a:t>it take seriously what unites, but the notion of a supra-cultural Christianity remains problematic</a:t>
            </a:r>
          </a:p>
          <a:p>
            <a:pPr marL="0" indent="0">
              <a:buNone/>
            </a:pPr>
            <a:endParaRPr lang="en-GB" b="1" dirty="0">
              <a:solidFill>
                <a:srgbClr val="FF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3321728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Textured</Template>
  <TotalTime>263</TotalTime>
  <Words>1350</Words>
  <Application>Microsoft Office PowerPoint</Application>
  <PresentationFormat>On-screen Show (4:3)</PresentationFormat>
  <Paragraphs>174</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Tahoma</vt:lpstr>
      <vt:lpstr>Times New Roman</vt:lpstr>
      <vt:lpstr>Wingdings</vt:lpstr>
      <vt:lpstr>Textured</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vector>
  </TitlesOfParts>
  <Company>IBTS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CONTEXTUAL THEOLOGY</dc:title>
  <dc:creator>TNoble</dc:creator>
  <cp:lastModifiedBy>Tim Noble</cp:lastModifiedBy>
  <cp:revision>23</cp:revision>
  <dcterms:created xsi:type="dcterms:W3CDTF">2008-09-05T08:43:26Z</dcterms:created>
  <dcterms:modified xsi:type="dcterms:W3CDTF">2025-12-10T12:17:41Z</dcterms:modified>
</cp:coreProperties>
</file>