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7" r:id="rId18"/>
    <p:sldId id="298" r:id="rId19"/>
    <p:sldId id="299" r:id="rId20"/>
    <p:sldId id="300" r:id="rId21"/>
    <p:sldId id="301" r:id="rId22"/>
    <p:sldId id="272" r:id="rId23"/>
    <p:sldId id="302" r:id="rId24"/>
    <p:sldId id="303" r:id="rId25"/>
    <p:sldId id="304" r:id="rId26"/>
    <p:sldId id="305" r:id="rId27"/>
    <p:sldId id="306" r:id="rId28"/>
    <p:sldId id="307" r:id="rId29"/>
    <p:sldId id="308" r:id="rId30"/>
    <p:sldId id="273" r:id="rId31"/>
    <p:sldId id="274" r:id="rId32"/>
    <p:sldId id="275" r:id="rId33"/>
    <p:sldId id="277" r:id="rId34"/>
    <p:sldId id="276" r:id="rId35"/>
    <p:sldId id="278" r:id="rId36"/>
    <p:sldId id="279" r:id="rId37"/>
    <p:sldId id="280" r:id="rId38"/>
    <p:sldId id="281" r:id="rId39"/>
    <p:sldId id="282"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1D9208-E9C1-4D16-BF86-7A5E8096DC41}"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276573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1D9208-E9C1-4D16-BF86-7A5E8096DC41}"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225351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1D9208-E9C1-4D16-BF86-7A5E8096DC41}"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21344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1D9208-E9C1-4D16-BF86-7A5E8096DC41}"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2659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1D9208-E9C1-4D16-BF86-7A5E8096DC41}"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104063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1D9208-E9C1-4D16-BF86-7A5E8096DC41}"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152900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1D9208-E9C1-4D16-BF86-7A5E8096DC41}" type="datetimeFigureOut">
              <a:rPr lang="en-GB" smtClean="0"/>
              <a:t>19/11/2024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395451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1D9208-E9C1-4D16-BF86-7A5E8096DC41}" type="datetimeFigureOut">
              <a:rPr lang="en-GB" smtClean="0"/>
              <a:t>19/11/2024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127473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D9208-E9C1-4D16-BF86-7A5E8096DC41}" type="datetimeFigureOut">
              <a:rPr lang="en-GB" smtClean="0"/>
              <a:t>19/11/2024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152296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1D9208-E9C1-4D16-BF86-7A5E8096DC41}"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356551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1D9208-E9C1-4D16-BF86-7A5E8096DC41}"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5B39A-59B2-4815-ACEE-AE1DBBD42F32}" type="slidenum">
              <a:rPr lang="en-GB" smtClean="0"/>
              <a:t>‹#›</a:t>
            </a:fld>
            <a:endParaRPr lang="en-GB"/>
          </a:p>
        </p:txBody>
      </p:sp>
    </p:spTree>
    <p:extLst>
      <p:ext uri="{BB962C8B-B14F-4D97-AF65-F5344CB8AC3E}">
        <p14:creationId xmlns:p14="http://schemas.microsoft.com/office/powerpoint/2010/main" val="281397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D9208-E9C1-4D16-BF86-7A5E8096DC41}" type="datetimeFigureOut">
              <a:rPr lang="en-GB" smtClean="0"/>
              <a:t>19/11/2024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5B39A-59B2-4815-ACEE-AE1DBBD42F32}" type="slidenum">
              <a:rPr lang="en-GB" smtClean="0"/>
              <a:t>‹#›</a:t>
            </a:fld>
            <a:endParaRPr lang="en-GB"/>
          </a:p>
        </p:txBody>
      </p:sp>
    </p:spTree>
    <p:extLst>
      <p:ext uri="{BB962C8B-B14F-4D97-AF65-F5344CB8AC3E}">
        <p14:creationId xmlns:p14="http://schemas.microsoft.com/office/powerpoint/2010/main" val="216934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0345"/>
            <a:ext cx="9144000" cy="1180001"/>
          </a:xfrm>
        </p:spPr>
        <p:txBody>
          <a:bodyPr/>
          <a:lstStyle/>
          <a:p>
            <a:r>
              <a:rPr lang="en-GB" b="1" dirty="0" smtClean="0">
                <a:solidFill>
                  <a:srgbClr val="FF0000"/>
                </a:solidFill>
              </a:rPr>
              <a:t>Introduction to Missiology</a:t>
            </a:r>
            <a:endParaRPr lang="en-GB" b="1" dirty="0">
              <a:solidFill>
                <a:srgbClr val="FF0000"/>
              </a:solidFill>
            </a:endParaRPr>
          </a:p>
        </p:txBody>
      </p:sp>
      <p:sp>
        <p:nvSpPr>
          <p:cNvPr id="3" name="Subtitle 2"/>
          <p:cNvSpPr>
            <a:spLocks noGrp="1"/>
          </p:cNvSpPr>
          <p:nvPr>
            <p:ph type="subTitle" idx="1"/>
          </p:nvPr>
        </p:nvSpPr>
        <p:spPr>
          <a:xfrm>
            <a:off x="1524000" y="3602038"/>
            <a:ext cx="9144000" cy="864454"/>
          </a:xfrm>
        </p:spPr>
        <p:txBody>
          <a:bodyPr>
            <a:normAutofit/>
          </a:bodyPr>
          <a:lstStyle/>
          <a:p>
            <a:r>
              <a:rPr lang="en-GB" sz="4800" b="1" dirty="0" smtClean="0">
                <a:solidFill>
                  <a:srgbClr val="002060"/>
                </a:solidFill>
              </a:rPr>
              <a:t>The Churches and Mission</a:t>
            </a:r>
            <a:endParaRPr lang="en-GB" sz="4800" b="1" dirty="0">
              <a:solidFill>
                <a:srgbClr val="002060"/>
              </a:solidFill>
            </a:endParaRPr>
          </a:p>
        </p:txBody>
      </p:sp>
    </p:spTree>
    <p:extLst>
      <p:ext uri="{BB962C8B-B14F-4D97-AF65-F5344CB8AC3E}">
        <p14:creationId xmlns:p14="http://schemas.microsoft.com/office/powerpoint/2010/main" val="14568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11225"/>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838200" y="1085850"/>
            <a:ext cx="10515600" cy="5495925"/>
          </a:xfrm>
        </p:spPr>
        <p:txBody>
          <a:bodyPr/>
          <a:lstStyle/>
          <a:p>
            <a:pPr marL="0" indent="0">
              <a:buNone/>
            </a:pPr>
            <a:r>
              <a:rPr lang="en-GB" b="1" dirty="0" smtClean="0">
                <a:solidFill>
                  <a:srgbClr val="002060"/>
                </a:solidFill>
              </a:rPr>
              <a:t>Since the promulgation of Ad </a:t>
            </a:r>
            <a:r>
              <a:rPr lang="en-GB" b="1" dirty="0" err="1" smtClean="0">
                <a:solidFill>
                  <a:srgbClr val="002060"/>
                </a:solidFill>
              </a:rPr>
              <a:t>Gentes</a:t>
            </a:r>
            <a:r>
              <a:rPr lang="en-GB" b="1" dirty="0" smtClean="0">
                <a:solidFill>
                  <a:srgbClr val="002060"/>
                </a:solidFill>
              </a:rPr>
              <a:t> in 1965, there have been a number of documents issued by the Roman Catholic Church. To mention just a few</a:t>
            </a:r>
          </a:p>
          <a:p>
            <a:pPr>
              <a:buFontTx/>
              <a:buChar char="-"/>
            </a:pPr>
            <a:r>
              <a:rPr lang="en-GB" b="1" dirty="0" smtClean="0">
                <a:solidFill>
                  <a:srgbClr val="FF0000"/>
                </a:solidFill>
              </a:rPr>
              <a:t>1975 </a:t>
            </a:r>
            <a:r>
              <a:rPr lang="en-GB" b="1" i="1" dirty="0" smtClean="0">
                <a:solidFill>
                  <a:srgbClr val="FF0000"/>
                </a:solidFill>
              </a:rPr>
              <a:t>Evangelii </a:t>
            </a:r>
            <a:r>
              <a:rPr lang="en-GB" b="1" i="1" dirty="0" err="1" smtClean="0">
                <a:solidFill>
                  <a:srgbClr val="FF0000"/>
                </a:solidFill>
              </a:rPr>
              <a:t>Nuntiandi</a:t>
            </a:r>
            <a:r>
              <a:rPr lang="en-GB" b="1" i="1" dirty="0" smtClean="0">
                <a:solidFill>
                  <a:srgbClr val="FF0000"/>
                </a:solidFill>
              </a:rPr>
              <a:t> </a:t>
            </a:r>
            <a:r>
              <a:rPr lang="en-GB" b="1" dirty="0" smtClean="0">
                <a:solidFill>
                  <a:srgbClr val="FF0000"/>
                </a:solidFill>
              </a:rPr>
              <a:t>(Pope Paul VI), a very rich document, acknowledging the complexity of mission</a:t>
            </a:r>
          </a:p>
          <a:p>
            <a:pPr>
              <a:buFontTx/>
              <a:buChar char="-"/>
            </a:pPr>
            <a:r>
              <a:rPr lang="en-GB" b="1" dirty="0" smtClean="0">
                <a:solidFill>
                  <a:srgbClr val="002060"/>
                </a:solidFill>
              </a:rPr>
              <a:t>1988 </a:t>
            </a:r>
            <a:r>
              <a:rPr lang="en-GB" b="1" i="1" dirty="0" err="1" smtClean="0">
                <a:solidFill>
                  <a:srgbClr val="002060"/>
                </a:solidFill>
              </a:rPr>
              <a:t>Christifideles</a:t>
            </a:r>
            <a:r>
              <a:rPr lang="en-GB" b="1" i="1" dirty="0" smtClean="0">
                <a:solidFill>
                  <a:srgbClr val="002060"/>
                </a:solidFill>
              </a:rPr>
              <a:t> </a:t>
            </a:r>
            <a:r>
              <a:rPr lang="en-GB" b="1" i="1" dirty="0" err="1" smtClean="0">
                <a:solidFill>
                  <a:srgbClr val="002060"/>
                </a:solidFill>
              </a:rPr>
              <a:t>Laici</a:t>
            </a:r>
            <a:r>
              <a:rPr lang="en-GB" b="1" dirty="0" smtClean="0">
                <a:solidFill>
                  <a:srgbClr val="002060"/>
                </a:solidFill>
              </a:rPr>
              <a:t>, looking at the task of lay people in the church (Pope </a:t>
            </a:r>
            <a:r>
              <a:rPr lang="en-GB" b="1" dirty="0">
                <a:solidFill>
                  <a:srgbClr val="002060"/>
                </a:solidFill>
              </a:rPr>
              <a:t>John Paul </a:t>
            </a:r>
            <a:r>
              <a:rPr lang="en-GB" b="1" dirty="0" smtClean="0">
                <a:solidFill>
                  <a:srgbClr val="002060"/>
                </a:solidFill>
              </a:rPr>
              <a:t>II)</a:t>
            </a:r>
          </a:p>
          <a:p>
            <a:pPr>
              <a:buFontTx/>
              <a:buChar char="-"/>
            </a:pPr>
            <a:r>
              <a:rPr lang="en-GB" b="1" dirty="0" smtClean="0">
                <a:solidFill>
                  <a:srgbClr val="FF0000"/>
                </a:solidFill>
              </a:rPr>
              <a:t>1990 </a:t>
            </a:r>
            <a:r>
              <a:rPr lang="en-GB" b="1" i="1" dirty="0" err="1" smtClean="0">
                <a:solidFill>
                  <a:srgbClr val="FF0000"/>
                </a:solidFill>
              </a:rPr>
              <a:t>Redemptoris</a:t>
            </a:r>
            <a:r>
              <a:rPr lang="en-GB" b="1" i="1" dirty="0" smtClean="0">
                <a:solidFill>
                  <a:srgbClr val="FF0000"/>
                </a:solidFill>
              </a:rPr>
              <a:t> Missio</a:t>
            </a:r>
            <a:r>
              <a:rPr lang="en-GB" b="1" dirty="0" smtClean="0">
                <a:solidFill>
                  <a:srgbClr val="FF0000"/>
                </a:solidFill>
              </a:rPr>
              <a:t>, on the 25</a:t>
            </a:r>
            <a:r>
              <a:rPr lang="en-GB" b="1" baseline="30000" dirty="0" smtClean="0">
                <a:solidFill>
                  <a:srgbClr val="FF0000"/>
                </a:solidFill>
              </a:rPr>
              <a:t>th</a:t>
            </a:r>
            <a:r>
              <a:rPr lang="en-GB" b="1" dirty="0" smtClean="0">
                <a:solidFill>
                  <a:srgbClr val="FF0000"/>
                </a:solidFill>
              </a:rPr>
              <a:t> anniversary of Ad </a:t>
            </a:r>
            <a:r>
              <a:rPr lang="en-GB" b="1" dirty="0" err="1" smtClean="0">
                <a:solidFill>
                  <a:srgbClr val="FF0000"/>
                </a:solidFill>
              </a:rPr>
              <a:t>Gentes</a:t>
            </a:r>
            <a:r>
              <a:rPr lang="en-GB" b="1" dirty="0" smtClean="0">
                <a:solidFill>
                  <a:srgbClr val="FF0000"/>
                </a:solidFill>
              </a:rPr>
              <a:t>, calling the church to become more missionary (Pope John Paul II)</a:t>
            </a:r>
          </a:p>
          <a:p>
            <a:pPr>
              <a:buFontTx/>
              <a:buChar char="-"/>
            </a:pPr>
            <a:r>
              <a:rPr lang="en-GB" b="1" dirty="0" smtClean="0">
                <a:solidFill>
                  <a:srgbClr val="002060"/>
                </a:solidFill>
              </a:rPr>
              <a:t>2013 </a:t>
            </a:r>
            <a:r>
              <a:rPr lang="en-GB" b="1" i="1" dirty="0" smtClean="0">
                <a:solidFill>
                  <a:srgbClr val="002060"/>
                </a:solidFill>
              </a:rPr>
              <a:t>Evangelii Gaudium</a:t>
            </a:r>
            <a:r>
              <a:rPr lang="en-GB" b="1" dirty="0" smtClean="0">
                <a:solidFill>
                  <a:srgbClr val="002060"/>
                </a:solidFill>
              </a:rPr>
              <a:t>, emphasising a theme that has run through his pontificate, the importance of being a missionary church (Pope Francis)</a:t>
            </a:r>
          </a:p>
          <a:p>
            <a:pPr marL="0" indent="0">
              <a:buNone/>
            </a:pPr>
            <a:endParaRPr lang="en-GB" dirty="0"/>
          </a:p>
          <a:p>
            <a:pPr>
              <a:buFontTx/>
              <a:buChar char="-"/>
            </a:pPr>
            <a:endParaRPr lang="en-GB" dirty="0" smtClean="0"/>
          </a:p>
        </p:txBody>
      </p:sp>
    </p:spTree>
    <p:extLst>
      <p:ext uri="{BB962C8B-B14F-4D97-AF65-F5344CB8AC3E}">
        <p14:creationId xmlns:p14="http://schemas.microsoft.com/office/powerpoint/2010/main" val="297810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 y="1819275"/>
            <a:ext cx="3057525" cy="3057525"/>
          </a:xfrm>
        </p:spPr>
      </p:pic>
      <p:sp>
        <p:nvSpPr>
          <p:cNvPr id="4" name="Content Placeholder 3"/>
          <p:cNvSpPr>
            <a:spLocks noGrp="1"/>
          </p:cNvSpPr>
          <p:nvPr>
            <p:ph sz="half" idx="2"/>
          </p:nvPr>
        </p:nvSpPr>
        <p:spPr>
          <a:xfrm>
            <a:off x="4124325" y="1123950"/>
            <a:ext cx="7810499" cy="5476875"/>
          </a:xfrm>
        </p:spPr>
        <p:txBody>
          <a:bodyPr>
            <a:normAutofit fontScale="92500"/>
          </a:bodyPr>
          <a:lstStyle/>
          <a:p>
            <a:pPr marL="0" indent="0">
              <a:buNone/>
            </a:pPr>
            <a:r>
              <a:rPr lang="en-GB" b="1" dirty="0" smtClean="0">
                <a:solidFill>
                  <a:srgbClr val="FF0000"/>
                </a:solidFill>
              </a:rPr>
              <a:t>The most recent encyclical of Pope Francis, issued on 24 October 2024 is entitled </a:t>
            </a:r>
            <a:r>
              <a:rPr lang="en-GB" b="1" i="1" dirty="0" err="1" smtClean="0">
                <a:solidFill>
                  <a:srgbClr val="FF0000"/>
                </a:solidFill>
              </a:rPr>
              <a:t>Dilexit</a:t>
            </a:r>
            <a:r>
              <a:rPr lang="en-GB" b="1" i="1" dirty="0" smtClean="0">
                <a:solidFill>
                  <a:srgbClr val="FF0000"/>
                </a:solidFill>
              </a:rPr>
              <a:t> </a:t>
            </a:r>
            <a:r>
              <a:rPr lang="en-GB" b="1" i="1" dirty="0" err="1" smtClean="0">
                <a:solidFill>
                  <a:srgbClr val="FF0000"/>
                </a:solidFill>
              </a:rPr>
              <a:t>nos</a:t>
            </a:r>
            <a:r>
              <a:rPr lang="en-GB" b="1" dirty="0" smtClean="0">
                <a:solidFill>
                  <a:srgbClr val="FF0000"/>
                </a:solidFill>
              </a:rPr>
              <a:t> (He loved us).</a:t>
            </a:r>
          </a:p>
          <a:p>
            <a:pPr marL="0" indent="0">
              <a:buNone/>
            </a:pPr>
            <a:r>
              <a:rPr lang="en-GB" b="1" dirty="0" smtClean="0">
                <a:solidFill>
                  <a:srgbClr val="002060"/>
                </a:solidFill>
              </a:rPr>
              <a:t>Its main focus is the Sacred Heart of Jesus, but it contains frequent references to mission</a:t>
            </a:r>
          </a:p>
          <a:p>
            <a:pPr marL="0" indent="0">
              <a:buNone/>
            </a:pPr>
            <a:r>
              <a:rPr lang="en-GB" b="1" dirty="0" smtClean="0">
                <a:solidFill>
                  <a:srgbClr val="FF0000"/>
                </a:solidFill>
              </a:rPr>
              <a:t>Some examples:</a:t>
            </a:r>
          </a:p>
          <a:p>
            <a:pPr marL="0" indent="0">
              <a:buNone/>
            </a:pPr>
            <a:r>
              <a:rPr lang="en-GB" b="1" dirty="0">
                <a:solidFill>
                  <a:srgbClr val="002060"/>
                </a:solidFill>
              </a:rPr>
              <a:t>The Gospel tells us that a rich man came up to Jesus, full of idealism yet lacking in </a:t>
            </a:r>
            <a:r>
              <a:rPr lang="en-GB" b="1" dirty="0" smtClean="0">
                <a:solidFill>
                  <a:srgbClr val="002060"/>
                </a:solidFill>
              </a:rPr>
              <a:t>the strength </a:t>
            </a:r>
            <a:r>
              <a:rPr lang="en-GB" b="1" dirty="0">
                <a:solidFill>
                  <a:srgbClr val="002060"/>
                </a:solidFill>
              </a:rPr>
              <a:t>needed to change his life. Jesus then “looked at him” (Mk 10:21). Can you imagine </a:t>
            </a:r>
            <a:r>
              <a:rPr lang="en-GB" b="1" dirty="0" smtClean="0">
                <a:solidFill>
                  <a:srgbClr val="002060"/>
                </a:solidFill>
              </a:rPr>
              <a:t>that moment</a:t>
            </a:r>
            <a:r>
              <a:rPr lang="en-GB" b="1" dirty="0">
                <a:solidFill>
                  <a:srgbClr val="002060"/>
                </a:solidFill>
              </a:rPr>
              <a:t>, that encounter between his eyes and those of Jesus? If Jesus calls you and </a:t>
            </a:r>
            <a:r>
              <a:rPr lang="en-GB" b="1" dirty="0" smtClean="0">
                <a:solidFill>
                  <a:srgbClr val="002060"/>
                </a:solidFill>
              </a:rPr>
              <a:t>summons you </a:t>
            </a:r>
            <a:r>
              <a:rPr lang="en-GB" b="1" dirty="0">
                <a:solidFill>
                  <a:srgbClr val="002060"/>
                </a:solidFill>
              </a:rPr>
              <a:t>for a mission, he first looks at you, plumbs the depths of your heart and, knowing </a:t>
            </a:r>
            <a:r>
              <a:rPr lang="en-GB" b="1" dirty="0" smtClean="0">
                <a:solidFill>
                  <a:srgbClr val="002060"/>
                </a:solidFill>
              </a:rPr>
              <a:t>everything about </a:t>
            </a:r>
            <a:r>
              <a:rPr lang="en-GB" b="1" dirty="0">
                <a:solidFill>
                  <a:srgbClr val="002060"/>
                </a:solidFill>
              </a:rPr>
              <a:t>you, fixes his gaze upon you</a:t>
            </a:r>
            <a:r>
              <a:rPr lang="en-GB" b="1" dirty="0" smtClean="0">
                <a:solidFill>
                  <a:srgbClr val="002060"/>
                </a:solidFill>
              </a:rPr>
              <a:t>. </a:t>
            </a:r>
            <a:r>
              <a:rPr lang="en-GB" b="1" dirty="0" smtClean="0">
                <a:solidFill>
                  <a:srgbClr val="FF0000"/>
                </a:solidFill>
              </a:rPr>
              <a:t>(</a:t>
            </a:r>
            <a:r>
              <a:rPr lang="en-GB" b="1" i="1" dirty="0" err="1" smtClean="0">
                <a:solidFill>
                  <a:srgbClr val="FF0000"/>
                </a:solidFill>
              </a:rPr>
              <a:t>Dilexit</a:t>
            </a:r>
            <a:r>
              <a:rPr lang="en-GB" b="1" i="1" dirty="0" smtClean="0">
                <a:solidFill>
                  <a:srgbClr val="FF0000"/>
                </a:solidFill>
              </a:rPr>
              <a:t> </a:t>
            </a:r>
            <a:r>
              <a:rPr lang="en-GB" b="1" i="1" dirty="0" err="1" smtClean="0">
                <a:solidFill>
                  <a:srgbClr val="FF0000"/>
                </a:solidFill>
              </a:rPr>
              <a:t>nos</a:t>
            </a:r>
            <a:r>
              <a:rPr lang="en-GB" b="1" dirty="0" smtClean="0">
                <a:solidFill>
                  <a:srgbClr val="FF0000"/>
                </a:solidFill>
              </a:rPr>
              <a:t> 39)</a:t>
            </a:r>
            <a:endParaRPr lang="en-GB" b="1" dirty="0">
              <a:solidFill>
                <a:srgbClr val="FF0000"/>
              </a:solidFill>
            </a:endParaRPr>
          </a:p>
        </p:txBody>
      </p:sp>
    </p:spTree>
    <p:extLst>
      <p:ext uri="{BB962C8B-B14F-4D97-AF65-F5344CB8AC3E}">
        <p14:creationId xmlns:p14="http://schemas.microsoft.com/office/powerpoint/2010/main" val="61248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514350" y="1123950"/>
            <a:ext cx="7219950" cy="5476875"/>
          </a:xfrm>
        </p:spPr>
        <p:txBody>
          <a:bodyPr>
            <a:normAutofit/>
          </a:bodyPr>
          <a:lstStyle/>
          <a:p>
            <a:pPr marL="0" indent="0">
              <a:buNone/>
            </a:pPr>
            <a:r>
              <a:rPr lang="en-GB" b="1" dirty="0" smtClean="0">
                <a:solidFill>
                  <a:srgbClr val="FF0000"/>
                </a:solidFill>
              </a:rPr>
              <a:t>This </a:t>
            </a:r>
            <a:r>
              <a:rPr lang="en-GB" b="1" dirty="0">
                <a:solidFill>
                  <a:srgbClr val="FF0000"/>
                </a:solidFill>
              </a:rPr>
              <a:t>then challenges us to seek a deeper understanding of the communitarian, social </a:t>
            </a:r>
            <a:r>
              <a:rPr lang="en-GB" b="1" dirty="0" smtClean="0">
                <a:solidFill>
                  <a:srgbClr val="FF0000"/>
                </a:solidFill>
              </a:rPr>
              <a:t>and missionary </a:t>
            </a:r>
            <a:r>
              <a:rPr lang="en-GB" b="1" dirty="0">
                <a:solidFill>
                  <a:srgbClr val="FF0000"/>
                </a:solidFill>
              </a:rPr>
              <a:t>dimension of all authentic devotion to the heart of Christ. For even as Christ’s </a:t>
            </a:r>
            <a:r>
              <a:rPr lang="en-GB" b="1" dirty="0" smtClean="0">
                <a:solidFill>
                  <a:srgbClr val="FF0000"/>
                </a:solidFill>
              </a:rPr>
              <a:t>heart leads </a:t>
            </a:r>
            <a:r>
              <a:rPr lang="en-GB" b="1" dirty="0">
                <a:solidFill>
                  <a:srgbClr val="FF0000"/>
                </a:solidFill>
              </a:rPr>
              <a:t>us to the Father, it sends us forth to our brothers and sisters. In the fruits of </a:t>
            </a:r>
            <a:r>
              <a:rPr lang="en-GB" b="1" dirty="0" smtClean="0">
                <a:solidFill>
                  <a:srgbClr val="FF0000"/>
                </a:solidFill>
              </a:rPr>
              <a:t>service, fraternity </a:t>
            </a:r>
            <a:r>
              <a:rPr lang="en-GB" b="1" dirty="0">
                <a:solidFill>
                  <a:srgbClr val="FF0000"/>
                </a:solidFill>
              </a:rPr>
              <a:t>and mission that the heart of Christ inspires in our lives, the will of the Father is </a:t>
            </a:r>
            <a:r>
              <a:rPr lang="en-GB" b="1" dirty="0" smtClean="0">
                <a:solidFill>
                  <a:srgbClr val="FF0000"/>
                </a:solidFill>
              </a:rPr>
              <a:t>fulfilled. In </a:t>
            </a:r>
            <a:r>
              <a:rPr lang="en-GB" b="1" dirty="0">
                <a:solidFill>
                  <a:srgbClr val="FF0000"/>
                </a:solidFill>
              </a:rPr>
              <a:t>this way, we come full circle: “My Father is glorified by this, that you bear </a:t>
            </a:r>
            <a:r>
              <a:rPr lang="en-GB" b="1" dirty="0" smtClean="0">
                <a:solidFill>
                  <a:srgbClr val="FF0000"/>
                </a:solidFill>
              </a:rPr>
              <a:t>much </a:t>
            </a:r>
            <a:r>
              <a:rPr lang="en-GB" b="1" dirty="0">
                <a:solidFill>
                  <a:srgbClr val="FF0000"/>
                </a:solidFill>
              </a:rPr>
              <a:t>fruit” (</a:t>
            </a:r>
            <a:r>
              <a:rPr lang="en-GB" b="1" dirty="0" err="1">
                <a:solidFill>
                  <a:srgbClr val="FF0000"/>
                </a:solidFill>
              </a:rPr>
              <a:t>Jn</a:t>
            </a:r>
            <a:r>
              <a:rPr lang="en-GB" b="1" dirty="0">
                <a:solidFill>
                  <a:srgbClr val="FF0000"/>
                </a:solidFill>
              </a:rPr>
              <a:t> 15:8</a:t>
            </a:r>
            <a:r>
              <a:rPr lang="en-GB" b="1" dirty="0" smtClean="0">
                <a:solidFill>
                  <a:srgbClr val="FF0000"/>
                </a:solidFill>
              </a:rPr>
              <a:t>).</a:t>
            </a:r>
          </a:p>
          <a:p>
            <a:pPr marL="0" indent="0">
              <a:buNone/>
            </a:pPr>
            <a:r>
              <a:rPr lang="en-GB" b="1" i="1" dirty="0" err="1" smtClean="0">
                <a:solidFill>
                  <a:srgbClr val="002060"/>
                </a:solidFill>
              </a:rPr>
              <a:t>Dilexit</a:t>
            </a:r>
            <a:r>
              <a:rPr lang="en-GB" b="1" i="1" dirty="0" smtClean="0">
                <a:solidFill>
                  <a:srgbClr val="002060"/>
                </a:solidFill>
              </a:rPr>
              <a:t> </a:t>
            </a:r>
            <a:r>
              <a:rPr lang="en-GB" b="1" i="1" dirty="0" err="1" smtClean="0">
                <a:solidFill>
                  <a:srgbClr val="002060"/>
                </a:solidFill>
              </a:rPr>
              <a:t>nos</a:t>
            </a:r>
            <a:r>
              <a:rPr lang="en-GB" b="1" i="1" dirty="0" smtClean="0">
                <a:solidFill>
                  <a:srgbClr val="002060"/>
                </a:solidFill>
              </a:rPr>
              <a:t> </a:t>
            </a:r>
            <a:r>
              <a:rPr lang="en-GB" b="1" dirty="0" smtClean="0">
                <a:solidFill>
                  <a:srgbClr val="002060"/>
                </a:solidFill>
              </a:rPr>
              <a:t>163</a:t>
            </a:r>
            <a:endParaRPr lang="en-GB" b="1"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39175" y="1123950"/>
            <a:ext cx="2914650" cy="4154927"/>
          </a:xfrm>
        </p:spPr>
      </p:pic>
    </p:spTree>
    <p:extLst>
      <p:ext uri="{BB962C8B-B14F-4D97-AF65-F5344CB8AC3E}">
        <p14:creationId xmlns:p14="http://schemas.microsoft.com/office/powerpoint/2010/main" val="31001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285751" y="1123950"/>
            <a:ext cx="7610474" cy="5476875"/>
          </a:xfrm>
        </p:spPr>
        <p:txBody>
          <a:bodyPr/>
          <a:lstStyle/>
          <a:p>
            <a:pPr marL="0" indent="0">
              <a:buNone/>
            </a:pPr>
            <a:r>
              <a:rPr lang="en-GB" b="1" dirty="0">
                <a:solidFill>
                  <a:srgbClr val="002060"/>
                </a:solidFill>
              </a:rPr>
              <a:t>Mission, as a radiation of the love of the heart of Christ, requires missionaries who </a:t>
            </a:r>
            <a:r>
              <a:rPr lang="en-GB" b="1" dirty="0" smtClean="0">
                <a:solidFill>
                  <a:srgbClr val="002060"/>
                </a:solidFill>
              </a:rPr>
              <a:t>are themselves </a:t>
            </a:r>
            <a:r>
              <a:rPr lang="en-GB" b="1" dirty="0">
                <a:solidFill>
                  <a:srgbClr val="002060"/>
                </a:solidFill>
              </a:rPr>
              <a:t>in love and who, enthralled by Christ, feel bound to share this love that has </a:t>
            </a:r>
            <a:r>
              <a:rPr lang="en-GB" b="1" dirty="0" smtClean="0">
                <a:solidFill>
                  <a:srgbClr val="002060"/>
                </a:solidFill>
              </a:rPr>
              <a:t>changed their </a:t>
            </a:r>
            <a:r>
              <a:rPr lang="en-GB" b="1" dirty="0">
                <a:solidFill>
                  <a:srgbClr val="002060"/>
                </a:solidFill>
              </a:rPr>
              <a:t>lives. They are impatient when time is wasted discussing secondary questions </a:t>
            </a:r>
            <a:r>
              <a:rPr lang="en-GB" b="1" dirty="0" smtClean="0">
                <a:solidFill>
                  <a:srgbClr val="002060"/>
                </a:solidFill>
              </a:rPr>
              <a:t>or concentrating </a:t>
            </a:r>
            <a:r>
              <a:rPr lang="en-GB" b="1" dirty="0">
                <a:solidFill>
                  <a:srgbClr val="002060"/>
                </a:solidFill>
              </a:rPr>
              <a:t>on truths and rules, because their greatest concern is to share what they </a:t>
            </a:r>
            <a:r>
              <a:rPr lang="en-GB" b="1" dirty="0" smtClean="0">
                <a:solidFill>
                  <a:srgbClr val="002060"/>
                </a:solidFill>
              </a:rPr>
              <a:t>have experienced</a:t>
            </a:r>
            <a:r>
              <a:rPr lang="en-GB" b="1" dirty="0">
                <a:solidFill>
                  <a:srgbClr val="002060"/>
                </a:solidFill>
              </a:rPr>
              <a:t>. They want others to perceive the goodness and beauty of the Beloved through </a:t>
            </a:r>
            <a:r>
              <a:rPr lang="en-GB" b="1" dirty="0" smtClean="0">
                <a:solidFill>
                  <a:srgbClr val="002060"/>
                </a:solidFill>
              </a:rPr>
              <a:t>their efforts</a:t>
            </a:r>
            <a:r>
              <a:rPr lang="en-GB" b="1" dirty="0">
                <a:solidFill>
                  <a:srgbClr val="002060"/>
                </a:solidFill>
              </a:rPr>
              <a:t>, however inadequate they may be</a:t>
            </a:r>
            <a:r>
              <a:rPr lang="en-GB" b="1" dirty="0" smtClean="0">
                <a:solidFill>
                  <a:srgbClr val="002060"/>
                </a:solidFill>
              </a:rPr>
              <a:t>.</a:t>
            </a:r>
          </a:p>
          <a:p>
            <a:pPr marL="0" indent="0">
              <a:buNone/>
            </a:pPr>
            <a:r>
              <a:rPr lang="en-GB" b="1" i="1" dirty="0" err="1" smtClean="0">
                <a:solidFill>
                  <a:srgbClr val="FF0000"/>
                </a:solidFill>
              </a:rPr>
              <a:t>Dilexit</a:t>
            </a:r>
            <a:r>
              <a:rPr lang="en-GB" b="1" i="1" dirty="0" smtClean="0">
                <a:solidFill>
                  <a:srgbClr val="FF0000"/>
                </a:solidFill>
              </a:rPr>
              <a:t> </a:t>
            </a:r>
            <a:r>
              <a:rPr lang="en-GB" b="1" i="1" dirty="0" err="1" smtClean="0">
                <a:solidFill>
                  <a:srgbClr val="FF0000"/>
                </a:solidFill>
              </a:rPr>
              <a:t>nos</a:t>
            </a:r>
            <a:r>
              <a:rPr lang="en-GB" b="1" i="1" dirty="0" smtClean="0">
                <a:solidFill>
                  <a:srgbClr val="FF0000"/>
                </a:solidFill>
              </a:rPr>
              <a:t> </a:t>
            </a:r>
            <a:r>
              <a:rPr lang="en-GB" b="1" dirty="0" smtClean="0">
                <a:solidFill>
                  <a:srgbClr val="FF0000"/>
                </a:solidFill>
              </a:rPr>
              <a:t>209</a:t>
            </a:r>
            <a:endParaRPr lang="en-GB" b="1"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15300" y="2019301"/>
            <a:ext cx="3438524" cy="3438524"/>
          </a:xfrm>
        </p:spPr>
      </p:pic>
    </p:spTree>
    <p:extLst>
      <p:ext uri="{BB962C8B-B14F-4D97-AF65-F5344CB8AC3E}">
        <p14:creationId xmlns:p14="http://schemas.microsoft.com/office/powerpoint/2010/main" val="367967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15975"/>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838200" y="1190625"/>
            <a:ext cx="10515600" cy="5448300"/>
          </a:xfrm>
        </p:spPr>
        <p:txBody>
          <a:bodyPr>
            <a:normAutofit/>
          </a:bodyPr>
          <a:lstStyle/>
          <a:p>
            <a:pPr marL="0" indent="0">
              <a:buNone/>
            </a:pPr>
            <a:r>
              <a:rPr lang="en-GB" b="1" dirty="0">
                <a:solidFill>
                  <a:srgbClr val="002060"/>
                </a:solidFill>
              </a:rPr>
              <a:t>Jesus is calling you and sending you forth to spread goodness in our world. His call is one </a:t>
            </a:r>
            <a:r>
              <a:rPr lang="en-GB" b="1" dirty="0" smtClean="0">
                <a:solidFill>
                  <a:srgbClr val="002060"/>
                </a:solidFill>
              </a:rPr>
              <a:t>of service</a:t>
            </a:r>
            <a:r>
              <a:rPr lang="en-GB" b="1" dirty="0">
                <a:solidFill>
                  <a:srgbClr val="002060"/>
                </a:solidFill>
              </a:rPr>
              <a:t>, a summons to do good, perhaps as a physician, a mother, a teacher or a priest. </a:t>
            </a:r>
            <a:r>
              <a:rPr lang="en-GB" b="1" dirty="0" smtClean="0">
                <a:solidFill>
                  <a:srgbClr val="002060"/>
                </a:solidFill>
              </a:rPr>
              <a:t>Wherever you </a:t>
            </a:r>
            <a:r>
              <a:rPr lang="en-GB" b="1" dirty="0">
                <a:solidFill>
                  <a:srgbClr val="002060"/>
                </a:solidFill>
              </a:rPr>
              <a:t>may be, you can hear his call and realize that he is sending you forth to carry out that mission.</a:t>
            </a:r>
          </a:p>
          <a:p>
            <a:pPr marL="0" indent="0">
              <a:buNone/>
            </a:pPr>
            <a:r>
              <a:rPr lang="en-GB" b="1" dirty="0">
                <a:solidFill>
                  <a:srgbClr val="FF0000"/>
                </a:solidFill>
              </a:rPr>
              <a:t>He himself told us, “I am sending you out” (Lk 10:3). It is part of our being friends with him. For </a:t>
            </a:r>
            <a:r>
              <a:rPr lang="en-GB" b="1" dirty="0" smtClean="0">
                <a:solidFill>
                  <a:srgbClr val="FF0000"/>
                </a:solidFill>
              </a:rPr>
              <a:t>this friendship </a:t>
            </a:r>
            <a:r>
              <a:rPr lang="en-GB" b="1" dirty="0">
                <a:solidFill>
                  <a:srgbClr val="FF0000"/>
                </a:solidFill>
              </a:rPr>
              <a:t>to mature, however, it is up to you to let him send you forth on a mission in this </a:t>
            </a:r>
            <a:r>
              <a:rPr lang="en-GB" b="1" dirty="0" smtClean="0">
                <a:solidFill>
                  <a:srgbClr val="FF0000"/>
                </a:solidFill>
              </a:rPr>
              <a:t>world, and </a:t>
            </a:r>
            <a:r>
              <a:rPr lang="en-GB" b="1" dirty="0">
                <a:solidFill>
                  <a:srgbClr val="FF0000"/>
                </a:solidFill>
              </a:rPr>
              <a:t>to carry it out confidently, generously, freely and fearlessly. If you stay trapped in your </a:t>
            </a:r>
            <a:r>
              <a:rPr lang="en-GB" b="1" dirty="0" smtClean="0">
                <a:solidFill>
                  <a:srgbClr val="FF0000"/>
                </a:solidFill>
              </a:rPr>
              <a:t>own comfort </a:t>
            </a:r>
            <a:r>
              <a:rPr lang="en-GB" b="1" dirty="0">
                <a:solidFill>
                  <a:srgbClr val="FF0000"/>
                </a:solidFill>
              </a:rPr>
              <a:t>zone, you will never really find security; doubts and fears, sorrow and anxiety will </a:t>
            </a:r>
            <a:r>
              <a:rPr lang="en-GB" b="1" dirty="0" smtClean="0">
                <a:solidFill>
                  <a:srgbClr val="FF0000"/>
                </a:solidFill>
              </a:rPr>
              <a:t>always loom </a:t>
            </a:r>
            <a:r>
              <a:rPr lang="en-GB" b="1" dirty="0">
                <a:solidFill>
                  <a:srgbClr val="FF0000"/>
                </a:solidFill>
              </a:rPr>
              <a:t>on the horizon</a:t>
            </a:r>
            <a:r>
              <a:rPr lang="en-GB" b="1" dirty="0" smtClean="0">
                <a:solidFill>
                  <a:srgbClr val="FF0000"/>
                </a:solidFill>
              </a:rPr>
              <a:t>.</a:t>
            </a:r>
          </a:p>
          <a:p>
            <a:pPr marL="0" indent="0">
              <a:buNone/>
            </a:pPr>
            <a:r>
              <a:rPr lang="en-GB" b="1" i="1" dirty="0" err="1" smtClean="0">
                <a:solidFill>
                  <a:srgbClr val="002060"/>
                </a:solidFill>
              </a:rPr>
              <a:t>Dilexit</a:t>
            </a:r>
            <a:r>
              <a:rPr lang="en-GB" b="1" i="1" dirty="0" smtClean="0">
                <a:solidFill>
                  <a:srgbClr val="002060"/>
                </a:solidFill>
              </a:rPr>
              <a:t> </a:t>
            </a:r>
            <a:r>
              <a:rPr lang="en-GB" b="1" i="1" dirty="0" err="1" smtClean="0">
                <a:solidFill>
                  <a:srgbClr val="002060"/>
                </a:solidFill>
              </a:rPr>
              <a:t>nos</a:t>
            </a:r>
            <a:r>
              <a:rPr lang="en-GB" b="1" i="1" dirty="0" smtClean="0">
                <a:solidFill>
                  <a:srgbClr val="002060"/>
                </a:solidFill>
              </a:rPr>
              <a:t> </a:t>
            </a:r>
            <a:r>
              <a:rPr lang="en-GB" b="1" dirty="0" smtClean="0">
                <a:solidFill>
                  <a:srgbClr val="002060"/>
                </a:solidFill>
              </a:rPr>
              <a:t>215</a:t>
            </a:r>
            <a:endParaRPr lang="en-GB" b="1" dirty="0">
              <a:solidFill>
                <a:srgbClr val="002060"/>
              </a:solidFill>
            </a:endParaRPr>
          </a:p>
        </p:txBody>
      </p:sp>
    </p:spTree>
    <p:extLst>
      <p:ext uri="{BB962C8B-B14F-4D97-AF65-F5344CB8AC3E}">
        <p14:creationId xmlns:p14="http://schemas.microsoft.com/office/powerpoint/2010/main" val="213848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6" name="Content Placeholder 5"/>
          <p:cNvSpPr>
            <a:spLocks noGrp="1"/>
          </p:cNvSpPr>
          <p:nvPr>
            <p:ph idx="1"/>
          </p:nvPr>
        </p:nvSpPr>
        <p:spPr>
          <a:xfrm>
            <a:off x="514349" y="1276350"/>
            <a:ext cx="11191875" cy="5410200"/>
          </a:xfrm>
        </p:spPr>
        <p:txBody>
          <a:bodyPr>
            <a:normAutofit/>
          </a:bodyPr>
          <a:lstStyle/>
          <a:p>
            <a:pPr marL="0" indent="0">
              <a:buNone/>
            </a:pPr>
            <a:r>
              <a:rPr lang="en-GB" b="1" dirty="0" smtClean="0">
                <a:solidFill>
                  <a:srgbClr val="FF0000"/>
                </a:solidFill>
              </a:rPr>
              <a:t>In 2013, at its tenth world conference in South Korea, the World Council of Churches adopted a new text on mission, </a:t>
            </a:r>
            <a:r>
              <a:rPr lang="en-GB" b="1" i="1" dirty="0" smtClean="0">
                <a:solidFill>
                  <a:srgbClr val="FF0000"/>
                </a:solidFill>
              </a:rPr>
              <a:t>Together towards Life: </a:t>
            </a:r>
            <a:r>
              <a:rPr lang="en-GB" b="1" i="1" dirty="0">
                <a:solidFill>
                  <a:srgbClr val="FF0000"/>
                </a:solidFill>
              </a:rPr>
              <a:t>Mission and </a:t>
            </a:r>
            <a:r>
              <a:rPr lang="en-GB" b="1" i="1" dirty="0" smtClean="0">
                <a:solidFill>
                  <a:srgbClr val="FF0000"/>
                </a:solidFill>
              </a:rPr>
              <a:t>Evangelism in </a:t>
            </a:r>
            <a:r>
              <a:rPr lang="en-GB" b="1" i="1" dirty="0">
                <a:solidFill>
                  <a:srgbClr val="FF0000"/>
                </a:solidFill>
              </a:rPr>
              <a:t>Changing </a:t>
            </a:r>
            <a:r>
              <a:rPr lang="en-GB" b="1" i="1" dirty="0" smtClean="0">
                <a:solidFill>
                  <a:srgbClr val="FF0000"/>
                </a:solidFill>
              </a:rPr>
              <a:t>Landscapes</a:t>
            </a:r>
          </a:p>
          <a:p>
            <a:pPr marL="0" indent="0">
              <a:buNone/>
            </a:pPr>
            <a:r>
              <a:rPr lang="en-GB" b="1" dirty="0" smtClean="0">
                <a:solidFill>
                  <a:srgbClr val="002060"/>
                </a:solidFill>
              </a:rPr>
              <a:t>The work of the WCC’s Commission on World Mission and Evangelism, which took on responsibility for mission at the WCC after its merger with the International Missionary Council in 1961.</a:t>
            </a:r>
          </a:p>
          <a:p>
            <a:pPr marL="0" indent="0">
              <a:buNone/>
            </a:pPr>
            <a:r>
              <a:rPr lang="en-GB" b="1" dirty="0" smtClean="0">
                <a:solidFill>
                  <a:srgbClr val="FF0000"/>
                </a:solidFill>
              </a:rPr>
              <a:t>The World Council of Churches, which to some extent is a child of the missionary movement, started in 1948 and has a membership of 352 churches, from over 120 countries, representing some 580 million Christians.</a:t>
            </a:r>
          </a:p>
          <a:p>
            <a:pPr marL="0" indent="0">
              <a:buNone/>
            </a:pPr>
            <a:r>
              <a:rPr lang="en-GB" b="1" dirty="0" smtClean="0">
                <a:solidFill>
                  <a:srgbClr val="002060"/>
                </a:solidFill>
              </a:rPr>
              <a:t>The first document on mission was in 1982: </a:t>
            </a:r>
            <a:r>
              <a:rPr lang="en-GB" b="1" i="1" dirty="0">
                <a:solidFill>
                  <a:srgbClr val="002060"/>
                </a:solidFill>
              </a:rPr>
              <a:t>Mission and Evangelism: </a:t>
            </a:r>
            <a:r>
              <a:rPr lang="en-GB" b="1" i="1" dirty="0" smtClean="0">
                <a:solidFill>
                  <a:srgbClr val="002060"/>
                </a:solidFill>
              </a:rPr>
              <a:t>An Ecumenical </a:t>
            </a:r>
            <a:r>
              <a:rPr lang="en-GB" b="1" i="1" dirty="0">
                <a:solidFill>
                  <a:srgbClr val="002060"/>
                </a:solidFill>
              </a:rPr>
              <a:t>Affirmation</a:t>
            </a:r>
            <a:endParaRPr lang="en-GB" b="1" dirty="0">
              <a:solidFill>
                <a:srgbClr val="002060"/>
              </a:solidFill>
            </a:endParaRPr>
          </a:p>
        </p:txBody>
      </p:sp>
    </p:spTree>
    <p:extLst>
      <p:ext uri="{BB962C8B-B14F-4D97-AF65-F5344CB8AC3E}">
        <p14:creationId xmlns:p14="http://schemas.microsoft.com/office/powerpoint/2010/main" val="365712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7683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09575" y="1266825"/>
            <a:ext cx="11449050" cy="5353050"/>
          </a:xfrm>
        </p:spPr>
        <p:txBody>
          <a:bodyPr>
            <a:normAutofit/>
          </a:bodyPr>
          <a:lstStyle/>
          <a:p>
            <a:pPr marL="0" indent="0">
              <a:buNone/>
            </a:pPr>
            <a:r>
              <a:rPr lang="en-GB" b="1" dirty="0" smtClean="0">
                <a:solidFill>
                  <a:srgbClr val="FF0000"/>
                </a:solidFill>
              </a:rPr>
              <a:t>After an affirmation of belief in a triune God, the document states (2)</a:t>
            </a:r>
          </a:p>
          <a:p>
            <a:pPr marL="0" indent="0">
              <a:buNone/>
            </a:pPr>
            <a:r>
              <a:rPr lang="en-GB" b="1" dirty="0">
                <a:solidFill>
                  <a:srgbClr val="002060"/>
                </a:solidFill>
              </a:rPr>
              <a:t>Mission begins in the heart of the Triune God and the love </a:t>
            </a:r>
            <a:r>
              <a:rPr lang="en-GB" b="1" dirty="0" smtClean="0">
                <a:solidFill>
                  <a:srgbClr val="002060"/>
                </a:solidFill>
              </a:rPr>
              <a:t>which binds </a:t>
            </a:r>
            <a:r>
              <a:rPr lang="en-GB" b="1" dirty="0">
                <a:solidFill>
                  <a:srgbClr val="002060"/>
                </a:solidFill>
              </a:rPr>
              <a:t>together the Holy Trinity overflows to all humanity and </a:t>
            </a:r>
            <a:r>
              <a:rPr lang="en-GB" b="1" dirty="0" smtClean="0">
                <a:solidFill>
                  <a:srgbClr val="002060"/>
                </a:solidFill>
              </a:rPr>
              <a:t>creation. The </a:t>
            </a:r>
            <a:r>
              <a:rPr lang="en-GB" b="1" dirty="0">
                <a:solidFill>
                  <a:srgbClr val="002060"/>
                </a:solidFill>
              </a:rPr>
              <a:t>missionary God who sent the Son to the world calls </a:t>
            </a:r>
            <a:r>
              <a:rPr lang="en-GB" b="1" dirty="0" smtClean="0">
                <a:solidFill>
                  <a:srgbClr val="002060"/>
                </a:solidFill>
              </a:rPr>
              <a:t>all God’s </a:t>
            </a:r>
            <a:r>
              <a:rPr lang="en-GB" b="1" dirty="0">
                <a:solidFill>
                  <a:srgbClr val="002060"/>
                </a:solidFill>
              </a:rPr>
              <a:t>people (John 20:21), and empowers them to be a </a:t>
            </a:r>
            <a:r>
              <a:rPr lang="en-GB" b="1" dirty="0" smtClean="0">
                <a:solidFill>
                  <a:srgbClr val="002060"/>
                </a:solidFill>
              </a:rPr>
              <a:t>community of </a:t>
            </a:r>
            <a:r>
              <a:rPr lang="en-GB" b="1" dirty="0">
                <a:solidFill>
                  <a:srgbClr val="002060"/>
                </a:solidFill>
              </a:rPr>
              <a:t>hope. The church is commissioned to celebrate life, and to </a:t>
            </a:r>
            <a:r>
              <a:rPr lang="en-GB" b="1" dirty="0" smtClean="0">
                <a:solidFill>
                  <a:srgbClr val="002060"/>
                </a:solidFill>
              </a:rPr>
              <a:t>resist and </a:t>
            </a:r>
            <a:r>
              <a:rPr lang="en-GB" b="1" dirty="0">
                <a:solidFill>
                  <a:srgbClr val="002060"/>
                </a:solidFill>
              </a:rPr>
              <a:t>transform all life-destroying forces, in the power of the </a:t>
            </a:r>
            <a:r>
              <a:rPr lang="en-GB" b="1" dirty="0" smtClean="0">
                <a:solidFill>
                  <a:srgbClr val="002060"/>
                </a:solidFill>
              </a:rPr>
              <a:t>Holy Spirit</a:t>
            </a:r>
            <a:r>
              <a:rPr lang="en-GB" b="1" dirty="0">
                <a:solidFill>
                  <a:srgbClr val="002060"/>
                </a:solidFill>
              </a:rPr>
              <a:t>. How important it is to “receive the Holy Spirit” (John </a:t>
            </a:r>
            <a:r>
              <a:rPr lang="en-GB" b="1" dirty="0" smtClean="0">
                <a:solidFill>
                  <a:srgbClr val="002060"/>
                </a:solidFill>
              </a:rPr>
              <a:t>20:22) to </a:t>
            </a:r>
            <a:r>
              <a:rPr lang="en-GB" b="1" dirty="0">
                <a:solidFill>
                  <a:srgbClr val="002060"/>
                </a:solidFill>
              </a:rPr>
              <a:t>become living witnesses to the coming reign of God! From </a:t>
            </a:r>
            <a:r>
              <a:rPr lang="en-GB" b="1" dirty="0" smtClean="0">
                <a:solidFill>
                  <a:srgbClr val="002060"/>
                </a:solidFill>
              </a:rPr>
              <a:t>a renewed </a:t>
            </a:r>
            <a:r>
              <a:rPr lang="en-GB" b="1" dirty="0">
                <a:solidFill>
                  <a:srgbClr val="002060"/>
                </a:solidFill>
              </a:rPr>
              <a:t>appreciation of the mission of the Spirit, how do we </a:t>
            </a:r>
            <a:r>
              <a:rPr lang="en-GB" b="1" dirty="0" smtClean="0">
                <a:solidFill>
                  <a:srgbClr val="002060"/>
                </a:solidFill>
              </a:rPr>
              <a:t>re-envision God’s </a:t>
            </a:r>
            <a:r>
              <a:rPr lang="en-GB" b="1" dirty="0">
                <a:solidFill>
                  <a:srgbClr val="002060"/>
                </a:solidFill>
              </a:rPr>
              <a:t>mission in a changing and diverse world today?</a:t>
            </a:r>
          </a:p>
        </p:txBody>
      </p:sp>
    </p:spTree>
    <p:extLst>
      <p:ext uri="{BB962C8B-B14F-4D97-AF65-F5344CB8AC3E}">
        <p14:creationId xmlns:p14="http://schemas.microsoft.com/office/powerpoint/2010/main" val="337388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7683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09575" y="1266825"/>
            <a:ext cx="11449050" cy="5353050"/>
          </a:xfrm>
        </p:spPr>
        <p:txBody>
          <a:bodyPr>
            <a:normAutofit fontScale="92500" lnSpcReduction="10000"/>
          </a:bodyPr>
          <a:lstStyle/>
          <a:p>
            <a:pPr marL="0" indent="0">
              <a:buNone/>
            </a:pPr>
            <a:r>
              <a:rPr lang="en-GB" b="1" dirty="0" smtClean="0">
                <a:solidFill>
                  <a:srgbClr val="FF0000"/>
                </a:solidFill>
              </a:rPr>
              <a:t>Remembering the five marks of mission of the Anglican Communion, the document points also to the need to respect creation.</a:t>
            </a:r>
          </a:p>
          <a:p>
            <a:pPr marL="0" indent="0">
              <a:buNone/>
            </a:pPr>
            <a:r>
              <a:rPr lang="en-GB" b="1" dirty="0" smtClean="0">
                <a:solidFill>
                  <a:srgbClr val="002060"/>
                </a:solidFill>
              </a:rPr>
              <a:t>It also, as the frequent references to the Holy Spirit in the first paragraphs indicate, draws heavily on Pentecostal experiences.</a:t>
            </a:r>
          </a:p>
          <a:p>
            <a:pPr marL="0" indent="0">
              <a:buNone/>
            </a:pPr>
            <a:r>
              <a:rPr lang="en-GB" b="1" dirty="0" smtClean="0">
                <a:solidFill>
                  <a:srgbClr val="FF0000"/>
                </a:solidFill>
              </a:rPr>
              <a:t>Mission </a:t>
            </a:r>
            <a:r>
              <a:rPr lang="en-GB" b="1" dirty="0">
                <a:solidFill>
                  <a:srgbClr val="FF0000"/>
                </a:solidFill>
              </a:rPr>
              <a:t>has been understood as a movement taking place from </a:t>
            </a:r>
            <a:r>
              <a:rPr lang="en-GB" b="1" dirty="0" smtClean="0">
                <a:solidFill>
                  <a:srgbClr val="FF0000"/>
                </a:solidFill>
              </a:rPr>
              <a:t>the centre </a:t>
            </a:r>
            <a:r>
              <a:rPr lang="en-GB" b="1" dirty="0">
                <a:solidFill>
                  <a:srgbClr val="FF0000"/>
                </a:solidFill>
              </a:rPr>
              <a:t>to the periphery, and from the privileged to the </a:t>
            </a:r>
            <a:r>
              <a:rPr lang="en-GB" b="1" dirty="0" smtClean="0">
                <a:solidFill>
                  <a:srgbClr val="FF0000"/>
                </a:solidFill>
              </a:rPr>
              <a:t>marginalized of </a:t>
            </a:r>
            <a:r>
              <a:rPr lang="en-GB" b="1" dirty="0">
                <a:solidFill>
                  <a:srgbClr val="FF0000"/>
                </a:solidFill>
              </a:rPr>
              <a:t>society. Now people at the margins are claiming their key </a:t>
            </a:r>
            <a:r>
              <a:rPr lang="en-GB" b="1" dirty="0" smtClean="0">
                <a:solidFill>
                  <a:srgbClr val="FF0000"/>
                </a:solidFill>
              </a:rPr>
              <a:t>role as </a:t>
            </a:r>
            <a:r>
              <a:rPr lang="en-GB" b="1" dirty="0">
                <a:solidFill>
                  <a:srgbClr val="FF0000"/>
                </a:solidFill>
              </a:rPr>
              <a:t>agents of mission and affirming mission as transformation. </a:t>
            </a:r>
            <a:r>
              <a:rPr lang="en-GB" b="1" dirty="0" smtClean="0">
                <a:solidFill>
                  <a:srgbClr val="FF0000"/>
                </a:solidFill>
              </a:rPr>
              <a:t>This reversal </a:t>
            </a:r>
            <a:r>
              <a:rPr lang="en-GB" b="1" dirty="0">
                <a:solidFill>
                  <a:srgbClr val="FF0000"/>
                </a:solidFill>
              </a:rPr>
              <a:t>of roles in the envisioning of mission has strong </a:t>
            </a:r>
            <a:r>
              <a:rPr lang="en-GB" b="1" dirty="0" smtClean="0">
                <a:solidFill>
                  <a:srgbClr val="FF0000"/>
                </a:solidFill>
              </a:rPr>
              <a:t>biblical foundations </a:t>
            </a:r>
            <a:r>
              <a:rPr lang="en-GB" b="1" dirty="0">
                <a:solidFill>
                  <a:srgbClr val="FF0000"/>
                </a:solidFill>
              </a:rPr>
              <a:t>because God chose the poor, the foolish, and the </a:t>
            </a:r>
            <a:r>
              <a:rPr lang="en-GB" b="1" dirty="0" smtClean="0">
                <a:solidFill>
                  <a:srgbClr val="FF0000"/>
                </a:solidFill>
              </a:rPr>
              <a:t>powerless (1 </a:t>
            </a:r>
            <a:r>
              <a:rPr lang="en-GB" b="1" dirty="0">
                <a:solidFill>
                  <a:srgbClr val="FF0000"/>
                </a:solidFill>
              </a:rPr>
              <a:t>Cor. 1:18-31) to further God’s mission of justice and </a:t>
            </a:r>
            <a:r>
              <a:rPr lang="en-GB" b="1" dirty="0" smtClean="0">
                <a:solidFill>
                  <a:srgbClr val="FF0000"/>
                </a:solidFill>
              </a:rPr>
              <a:t>peace so </a:t>
            </a:r>
            <a:r>
              <a:rPr lang="en-GB" b="1" dirty="0">
                <a:solidFill>
                  <a:srgbClr val="FF0000"/>
                </a:solidFill>
              </a:rPr>
              <a:t>that life may flourish. If there is a shift of the mission </a:t>
            </a:r>
            <a:r>
              <a:rPr lang="en-GB" b="1" dirty="0" smtClean="0">
                <a:solidFill>
                  <a:srgbClr val="FF0000"/>
                </a:solidFill>
              </a:rPr>
              <a:t>concept from </a:t>
            </a:r>
            <a:r>
              <a:rPr lang="en-GB" b="1" dirty="0">
                <a:solidFill>
                  <a:srgbClr val="FF0000"/>
                </a:solidFill>
              </a:rPr>
              <a:t>“mission </a:t>
            </a:r>
            <a:r>
              <a:rPr lang="en-GB" b="1" i="1" dirty="0">
                <a:solidFill>
                  <a:srgbClr val="FF0000"/>
                </a:solidFill>
              </a:rPr>
              <a:t>to </a:t>
            </a:r>
            <a:r>
              <a:rPr lang="en-GB" b="1" dirty="0">
                <a:solidFill>
                  <a:srgbClr val="FF0000"/>
                </a:solidFill>
              </a:rPr>
              <a:t>the margins” to “mission </a:t>
            </a:r>
            <a:r>
              <a:rPr lang="en-GB" b="1" i="1" dirty="0">
                <a:solidFill>
                  <a:srgbClr val="FF0000"/>
                </a:solidFill>
              </a:rPr>
              <a:t>from </a:t>
            </a:r>
            <a:r>
              <a:rPr lang="en-GB" b="1" dirty="0">
                <a:solidFill>
                  <a:srgbClr val="FF0000"/>
                </a:solidFill>
              </a:rPr>
              <a:t>the margins,” </a:t>
            </a:r>
            <a:r>
              <a:rPr lang="en-GB" b="1" dirty="0" smtClean="0">
                <a:solidFill>
                  <a:srgbClr val="FF0000"/>
                </a:solidFill>
              </a:rPr>
              <a:t>what then </a:t>
            </a:r>
            <a:r>
              <a:rPr lang="en-GB" b="1" dirty="0">
                <a:solidFill>
                  <a:srgbClr val="FF0000"/>
                </a:solidFill>
              </a:rPr>
              <a:t>is the distinctive contribution of the people from the margins</a:t>
            </a:r>
            <a:r>
              <a:rPr lang="en-GB" b="1" dirty="0" smtClean="0">
                <a:solidFill>
                  <a:srgbClr val="FF0000"/>
                </a:solidFill>
              </a:rPr>
              <a:t>?</a:t>
            </a:r>
          </a:p>
          <a:p>
            <a:pPr marL="0" indent="0">
              <a:buNone/>
            </a:pPr>
            <a:r>
              <a:rPr lang="en-GB" b="1" i="1" dirty="0" smtClean="0">
                <a:solidFill>
                  <a:srgbClr val="002060"/>
                </a:solidFill>
              </a:rPr>
              <a:t>Together Towards Life </a:t>
            </a:r>
            <a:r>
              <a:rPr lang="en-GB" b="1" dirty="0" smtClean="0">
                <a:solidFill>
                  <a:srgbClr val="002060"/>
                </a:solidFill>
              </a:rPr>
              <a:t>6</a:t>
            </a:r>
            <a:endParaRPr lang="en-GB" b="1" dirty="0">
              <a:solidFill>
                <a:srgbClr val="002060"/>
              </a:solidFill>
            </a:endParaRPr>
          </a:p>
        </p:txBody>
      </p:sp>
    </p:spTree>
    <p:extLst>
      <p:ext uri="{BB962C8B-B14F-4D97-AF65-F5344CB8AC3E}">
        <p14:creationId xmlns:p14="http://schemas.microsoft.com/office/powerpoint/2010/main" val="3681205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7683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09575" y="1266825"/>
            <a:ext cx="11449050" cy="5353050"/>
          </a:xfrm>
        </p:spPr>
        <p:txBody>
          <a:bodyPr>
            <a:normAutofit/>
          </a:bodyPr>
          <a:lstStyle/>
          <a:p>
            <a:pPr marL="0" indent="0">
              <a:buNone/>
            </a:pPr>
            <a:r>
              <a:rPr lang="en-GB" b="1" dirty="0" smtClean="0">
                <a:solidFill>
                  <a:srgbClr val="002060"/>
                </a:solidFill>
              </a:rPr>
              <a:t>8. Evangelism </a:t>
            </a:r>
            <a:r>
              <a:rPr lang="en-GB" b="1" dirty="0">
                <a:solidFill>
                  <a:srgbClr val="002060"/>
                </a:solidFill>
              </a:rPr>
              <a:t>is a confident but humble sharing of our </a:t>
            </a:r>
            <a:r>
              <a:rPr lang="en-GB" b="1" dirty="0" smtClean="0">
                <a:solidFill>
                  <a:srgbClr val="002060"/>
                </a:solidFill>
              </a:rPr>
              <a:t>faith and </a:t>
            </a:r>
            <a:r>
              <a:rPr lang="en-GB" b="1" dirty="0">
                <a:solidFill>
                  <a:srgbClr val="002060"/>
                </a:solidFill>
              </a:rPr>
              <a:t>conviction with other people. Such sharing is a gift to </a:t>
            </a:r>
            <a:r>
              <a:rPr lang="en-GB" b="1" dirty="0" smtClean="0">
                <a:solidFill>
                  <a:srgbClr val="002060"/>
                </a:solidFill>
              </a:rPr>
              <a:t>others which </a:t>
            </a:r>
            <a:r>
              <a:rPr lang="en-GB" b="1" dirty="0">
                <a:solidFill>
                  <a:srgbClr val="002060"/>
                </a:solidFill>
              </a:rPr>
              <a:t>announces the love, grace, and mercy of God in Christ. </a:t>
            </a:r>
            <a:r>
              <a:rPr lang="en-GB" b="1" dirty="0" smtClean="0">
                <a:solidFill>
                  <a:srgbClr val="002060"/>
                </a:solidFill>
              </a:rPr>
              <a:t>It is </a:t>
            </a:r>
            <a:r>
              <a:rPr lang="en-GB" b="1" dirty="0">
                <a:solidFill>
                  <a:srgbClr val="002060"/>
                </a:solidFill>
              </a:rPr>
              <a:t>the inevitable fruit of genuine faith. Therefore, in each </a:t>
            </a:r>
            <a:r>
              <a:rPr lang="en-GB" b="1" dirty="0" smtClean="0">
                <a:solidFill>
                  <a:srgbClr val="002060"/>
                </a:solidFill>
              </a:rPr>
              <a:t>generation, the </a:t>
            </a:r>
            <a:r>
              <a:rPr lang="en-GB" b="1" dirty="0">
                <a:solidFill>
                  <a:srgbClr val="002060"/>
                </a:solidFill>
              </a:rPr>
              <a:t>church must renew its commitment to evangelism as </a:t>
            </a:r>
            <a:r>
              <a:rPr lang="en-GB" b="1" dirty="0" smtClean="0">
                <a:solidFill>
                  <a:srgbClr val="002060"/>
                </a:solidFill>
              </a:rPr>
              <a:t>an essential </a:t>
            </a:r>
            <a:r>
              <a:rPr lang="en-GB" b="1" dirty="0">
                <a:solidFill>
                  <a:srgbClr val="002060"/>
                </a:solidFill>
              </a:rPr>
              <a:t>part of the way we convey God’s love to the world. </a:t>
            </a:r>
            <a:r>
              <a:rPr lang="en-GB" b="1" dirty="0" smtClean="0">
                <a:solidFill>
                  <a:srgbClr val="002060"/>
                </a:solidFill>
              </a:rPr>
              <a:t>How can </a:t>
            </a:r>
            <a:r>
              <a:rPr lang="en-GB" b="1" dirty="0">
                <a:solidFill>
                  <a:srgbClr val="002060"/>
                </a:solidFill>
              </a:rPr>
              <a:t>we proclaim God’s love and justice to a generation living in </a:t>
            </a:r>
            <a:r>
              <a:rPr lang="en-GB" b="1" dirty="0" smtClean="0">
                <a:solidFill>
                  <a:srgbClr val="002060"/>
                </a:solidFill>
              </a:rPr>
              <a:t>an individualized</a:t>
            </a:r>
            <a:r>
              <a:rPr lang="en-GB" b="1" dirty="0">
                <a:solidFill>
                  <a:srgbClr val="002060"/>
                </a:solidFill>
              </a:rPr>
              <a:t>, secularized, and materialized world</a:t>
            </a:r>
            <a:r>
              <a:rPr lang="en-GB" b="1" dirty="0" smtClean="0">
                <a:solidFill>
                  <a:srgbClr val="002060"/>
                </a:solidFill>
              </a:rPr>
              <a:t>?</a:t>
            </a:r>
          </a:p>
          <a:p>
            <a:pPr marL="0" indent="0">
              <a:buNone/>
            </a:pPr>
            <a:r>
              <a:rPr lang="en-GB" b="1" dirty="0" smtClean="0">
                <a:solidFill>
                  <a:srgbClr val="FF0000"/>
                </a:solidFill>
              </a:rPr>
              <a:t>9. </a:t>
            </a:r>
            <a:r>
              <a:rPr lang="en-GB" b="1" dirty="0">
                <a:solidFill>
                  <a:srgbClr val="FF0000"/>
                </a:solidFill>
              </a:rPr>
              <a:t>Locally and globally, Christians are engaged with people </a:t>
            </a:r>
            <a:r>
              <a:rPr lang="en-GB" b="1" dirty="0" smtClean="0">
                <a:solidFill>
                  <a:srgbClr val="FF0000"/>
                </a:solidFill>
              </a:rPr>
              <a:t>of other </a:t>
            </a:r>
            <a:r>
              <a:rPr lang="en-GB" b="1" dirty="0">
                <a:solidFill>
                  <a:srgbClr val="FF0000"/>
                </a:solidFill>
              </a:rPr>
              <a:t>religions and cultures in building societies of love, peace, </a:t>
            </a:r>
            <a:r>
              <a:rPr lang="en-GB" b="1" dirty="0" smtClean="0">
                <a:solidFill>
                  <a:srgbClr val="FF0000"/>
                </a:solidFill>
              </a:rPr>
              <a:t>and justice</a:t>
            </a:r>
            <a:r>
              <a:rPr lang="en-GB" b="1" dirty="0">
                <a:solidFill>
                  <a:srgbClr val="FF0000"/>
                </a:solidFill>
              </a:rPr>
              <a:t>. Plurality is a challenge to the churches and serious </a:t>
            </a:r>
            <a:r>
              <a:rPr lang="en-GB" b="1" dirty="0" smtClean="0">
                <a:solidFill>
                  <a:srgbClr val="FF0000"/>
                </a:solidFill>
              </a:rPr>
              <a:t>commitment to </a:t>
            </a:r>
            <a:r>
              <a:rPr lang="en-GB" b="1" dirty="0">
                <a:solidFill>
                  <a:srgbClr val="FF0000"/>
                </a:solidFill>
              </a:rPr>
              <a:t>interfaith dialogue and cross-cultural </a:t>
            </a:r>
            <a:r>
              <a:rPr lang="en-GB" b="1" dirty="0" smtClean="0">
                <a:solidFill>
                  <a:srgbClr val="FF0000"/>
                </a:solidFill>
              </a:rPr>
              <a:t>communication is </a:t>
            </a:r>
            <a:r>
              <a:rPr lang="en-GB" b="1" dirty="0">
                <a:solidFill>
                  <a:srgbClr val="FF0000"/>
                </a:solidFill>
              </a:rPr>
              <a:t>therefore indispensable. What are the ecumenical </a:t>
            </a:r>
            <a:r>
              <a:rPr lang="en-GB" b="1" dirty="0" smtClean="0">
                <a:solidFill>
                  <a:srgbClr val="FF0000"/>
                </a:solidFill>
              </a:rPr>
              <a:t>convictions regarding </a:t>
            </a:r>
            <a:r>
              <a:rPr lang="en-GB" b="1" dirty="0">
                <a:solidFill>
                  <a:srgbClr val="FF0000"/>
                </a:solidFill>
              </a:rPr>
              <a:t>common witnessing and practicing life-giving mission </a:t>
            </a:r>
            <a:r>
              <a:rPr lang="en-GB" b="1" dirty="0" smtClean="0">
                <a:solidFill>
                  <a:srgbClr val="FF0000"/>
                </a:solidFill>
              </a:rPr>
              <a:t>in a </a:t>
            </a:r>
            <a:r>
              <a:rPr lang="en-GB" b="1" dirty="0">
                <a:solidFill>
                  <a:srgbClr val="FF0000"/>
                </a:solidFill>
              </a:rPr>
              <a:t>world of many religions and cultures?</a:t>
            </a:r>
          </a:p>
        </p:txBody>
      </p:sp>
    </p:spTree>
    <p:extLst>
      <p:ext uri="{BB962C8B-B14F-4D97-AF65-F5344CB8AC3E}">
        <p14:creationId xmlns:p14="http://schemas.microsoft.com/office/powerpoint/2010/main" val="93696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7683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1219200" y="1266825"/>
            <a:ext cx="9944099" cy="5010150"/>
          </a:xfrm>
        </p:spPr>
        <p:txBody>
          <a:bodyPr>
            <a:normAutofit/>
          </a:bodyPr>
          <a:lstStyle/>
          <a:p>
            <a:pPr marL="0" indent="0">
              <a:buNone/>
            </a:pPr>
            <a:r>
              <a:rPr lang="en-GB" sz="3200" b="1" dirty="0" smtClean="0">
                <a:solidFill>
                  <a:srgbClr val="002060"/>
                </a:solidFill>
              </a:rPr>
              <a:t>10. </a:t>
            </a:r>
            <a:r>
              <a:rPr lang="en-GB" sz="3200" b="1" dirty="0">
                <a:solidFill>
                  <a:srgbClr val="002060"/>
                </a:solidFill>
              </a:rPr>
              <a:t>This statement highlights some key developments in </a:t>
            </a:r>
            <a:r>
              <a:rPr lang="en-GB" sz="3200" b="1" dirty="0" smtClean="0">
                <a:solidFill>
                  <a:srgbClr val="002060"/>
                </a:solidFill>
              </a:rPr>
              <a:t>understanding the </a:t>
            </a:r>
            <a:r>
              <a:rPr lang="en-GB" sz="3200" b="1" dirty="0">
                <a:solidFill>
                  <a:srgbClr val="002060"/>
                </a:solidFill>
              </a:rPr>
              <a:t>mission of the Holy Spirit within the mission of the Triune </a:t>
            </a:r>
            <a:r>
              <a:rPr lang="en-GB" sz="3200" b="1" dirty="0" smtClean="0">
                <a:solidFill>
                  <a:srgbClr val="002060"/>
                </a:solidFill>
              </a:rPr>
              <a:t>God (</a:t>
            </a:r>
            <a:r>
              <a:rPr lang="en-GB" sz="3200" b="1" i="1" dirty="0" smtClean="0">
                <a:solidFill>
                  <a:srgbClr val="002060"/>
                </a:solidFill>
              </a:rPr>
              <a:t>missio </a:t>
            </a:r>
            <a:r>
              <a:rPr lang="en-GB" sz="3200" b="1" i="1" dirty="0">
                <a:solidFill>
                  <a:srgbClr val="002060"/>
                </a:solidFill>
              </a:rPr>
              <a:t>Dei</a:t>
            </a:r>
            <a:r>
              <a:rPr lang="en-GB" sz="3200" b="1" dirty="0">
                <a:solidFill>
                  <a:srgbClr val="002060"/>
                </a:solidFill>
              </a:rPr>
              <a:t>) which have emerged through the work of CWME. </a:t>
            </a:r>
            <a:r>
              <a:rPr lang="en-GB" sz="3200" b="1" dirty="0" smtClean="0">
                <a:solidFill>
                  <a:srgbClr val="002060"/>
                </a:solidFill>
              </a:rPr>
              <a:t>It does </a:t>
            </a:r>
            <a:r>
              <a:rPr lang="en-GB" sz="3200" b="1" dirty="0">
                <a:solidFill>
                  <a:srgbClr val="002060"/>
                </a:solidFill>
              </a:rPr>
              <a:t>so under four main headings:</a:t>
            </a:r>
          </a:p>
          <a:p>
            <a:r>
              <a:rPr lang="en-GB" sz="3200" b="1" dirty="0">
                <a:solidFill>
                  <a:srgbClr val="FF0000"/>
                </a:solidFill>
              </a:rPr>
              <a:t>Spirit of Mission: Breath of Life</a:t>
            </a:r>
          </a:p>
          <a:p>
            <a:r>
              <a:rPr lang="en-GB" sz="3200" b="1" dirty="0">
                <a:solidFill>
                  <a:srgbClr val="002060"/>
                </a:solidFill>
              </a:rPr>
              <a:t>Spirit of Liberation: Mission from the Margins</a:t>
            </a:r>
          </a:p>
          <a:p>
            <a:r>
              <a:rPr lang="en-GB" sz="3200" b="1" dirty="0">
                <a:solidFill>
                  <a:srgbClr val="FF0000"/>
                </a:solidFill>
              </a:rPr>
              <a:t>Spirit of Community: Church on the Move</a:t>
            </a:r>
          </a:p>
          <a:p>
            <a:r>
              <a:rPr lang="en-GB" sz="3200" b="1" dirty="0">
                <a:solidFill>
                  <a:srgbClr val="002060"/>
                </a:solidFill>
              </a:rPr>
              <a:t>Spirit of Pentecost: Good News for All</a:t>
            </a:r>
          </a:p>
        </p:txBody>
      </p:sp>
    </p:spTree>
    <p:extLst>
      <p:ext uri="{BB962C8B-B14F-4D97-AF65-F5344CB8AC3E}">
        <p14:creationId xmlns:p14="http://schemas.microsoft.com/office/powerpoint/2010/main" val="233507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465" y="1762125"/>
            <a:ext cx="5511263" cy="3115061"/>
          </a:xfrm>
        </p:spPr>
      </p:pic>
      <p:sp>
        <p:nvSpPr>
          <p:cNvPr id="4" name="Content Placeholder 3"/>
          <p:cNvSpPr>
            <a:spLocks noGrp="1"/>
          </p:cNvSpPr>
          <p:nvPr>
            <p:ph sz="half" idx="2"/>
          </p:nvPr>
        </p:nvSpPr>
        <p:spPr>
          <a:xfrm>
            <a:off x="6172199" y="1123950"/>
            <a:ext cx="5762625" cy="5476875"/>
          </a:xfrm>
        </p:spPr>
        <p:txBody>
          <a:bodyPr/>
          <a:lstStyle/>
          <a:p>
            <a:pPr marL="0" indent="0">
              <a:buNone/>
            </a:pPr>
            <a:r>
              <a:rPr lang="en-GB" b="1" dirty="0" smtClean="0">
                <a:solidFill>
                  <a:srgbClr val="002060"/>
                </a:solidFill>
              </a:rPr>
              <a:t>There is a relatively long history of mission documents in the Roman Catholic Church.</a:t>
            </a:r>
          </a:p>
          <a:p>
            <a:pPr marL="0" indent="0">
              <a:buNone/>
            </a:pPr>
            <a:r>
              <a:rPr lang="en-GB" b="1" dirty="0" smtClean="0">
                <a:solidFill>
                  <a:srgbClr val="FF0000"/>
                </a:solidFill>
              </a:rPr>
              <a:t>Of particular significance is the decree Ad </a:t>
            </a:r>
            <a:r>
              <a:rPr lang="en-GB" b="1" dirty="0" err="1" smtClean="0">
                <a:solidFill>
                  <a:srgbClr val="FF0000"/>
                </a:solidFill>
              </a:rPr>
              <a:t>Gentes</a:t>
            </a:r>
            <a:r>
              <a:rPr lang="en-GB" b="1" dirty="0" smtClean="0">
                <a:solidFill>
                  <a:srgbClr val="FF0000"/>
                </a:solidFill>
              </a:rPr>
              <a:t> (“On the Mission Activity of the Church”).</a:t>
            </a:r>
          </a:p>
          <a:p>
            <a:pPr marL="0" indent="0">
              <a:buNone/>
            </a:pPr>
            <a:r>
              <a:rPr lang="en-GB" b="1" dirty="0" smtClean="0">
                <a:solidFill>
                  <a:srgbClr val="002060"/>
                </a:solidFill>
              </a:rPr>
              <a:t>The first draft was rejected, the second (here is the drafting committee) was the last Council document to be approved, receiving a record number of positive votes (2,394,only </a:t>
            </a:r>
            <a:r>
              <a:rPr lang="en-GB" b="1" dirty="0">
                <a:solidFill>
                  <a:srgbClr val="002060"/>
                </a:solidFill>
              </a:rPr>
              <a:t>5 </a:t>
            </a:r>
            <a:r>
              <a:rPr lang="en-GB" b="1" dirty="0" smtClean="0">
                <a:solidFill>
                  <a:srgbClr val="002060"/>
                </a:solidFill>
              </a:rPr>
              <a:t>against)</a:t>
            </a:r>
            <a:endParaRPr lang="en-GB" b="1" dirty="0">
              <a:solidFill>
                <a:srgbClr val="002060"/>
              </a:solidFill>
            </a:endParaRPr>
          </a:p>
        </p:txBody>
      </p:sp>
    </p:spTree>
    <p:extLst>
      <p:ext uri="{BB962C8B-B14F-4D97-AF65-F5344CB8AC3E}">
        <p14:creationId xmlns:p14="http://schemas.microsoft.com/office/powerpoint/2010/main" val="1234011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7683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723900" y="1266825"/>
            <a:ext cx="10925176" cy="5353050"/>
          </a:xfrm>
        </p:spPr>
        <p:txBody>
          <a:bodyPr/>
          <a:lstStyle/>
          <a:p>
            <a:pPr marL="0" indent="0">
              <a:buNone/>
            </a:pPr>
            <a:r>
              <a:rPr lang="en-GB" b="1" dirty="0" smtClean="0">
                <a:solidFill>
                  <a:srgbClr val="FF0000"/>
                </a:solidFill>
              </a:rPr>
              <a:t>The first section on Spirit of Mission: Breath of Life contains a reflection on the role of the Spirit in mission, the need for mission to include both action for and reflection on creation, the nature of spiritual gifts and the role of the Spirit in discernment, and the need for a transformative spirituality. </a:t>
            </a:r>
          </a:p>
          <a:p>
            <a:pPr marL="0" indent="0">
              <a:buNone/>
            </a:pPr>
            <a:r>
              <a:rPr lang="en-GB" b="1" dirty="0" smtClean="0">
                <a:solidFill>
                  <a:srgbClr val="002060"/>
                </a:solidFill>
              </a:rPr>
              <a:t>34. Mission provokes </a:t>
            </a:r>
            <a:r>
              <a:rPr lang="en-GB" b="1" dirty="0">
                <a:solidFill>
                  <a:srgbClr val="002060"/>
                </a:solidFill>
              </a:rPr>
              <a:t>in us a renewed awareness that the Holy Spirit meets </a:t>
            </a:r>
            <a:r>
              <a:rPr lang="en-GB" b="1" dirty="0" smtClean="0">
                <a:solidFill>
                  <a:srgbClr val="002060"/>
                </a:solidFill>
              </a:rPr>
              <a:t>us and </a:t>
            </a:r>
            <a:r>
              <a:rPr lang="en-GB" b="1" dirty="0">
                <a:solidFill>
                  <a:srgbClr val="002060"/>
                </a:solidFill>
              </a:rPr>
              <a:t>challenges us at all levels of life and brings newness and </a:t>
            </a:r>
            <a:r>
              <a:rPr lang="en-GB" b="1" dirty="0" smtClean="0">
                <a:solidFill>
                  <a:srgbClr val="002060"/>
                </a:solidFill>
              </a:rPr>
              <a:t>change to </a:t>
            </a:r>
            <a:r>
              <a:rPr lang="en-GB" b="1" dirty="0">
                <a:solidFill>
                  <a:srgbClr val="002060"/>
                </a:solidFill>
              </a:rPr>
              <a:t>the places and times of our personal and collective journeys</a:t>
            </a:r>
            <a:r>
              <a:rPr lang="en-GB" b="1" dirty="0" smtClean="0">
                <a:solidFill>
                  <a:srgbClr val="002060"/>
                </a:solidFill>
              </a:rPr>
              <a:t>.</a:t>
            </a:r>
          </a:p>
          <a:p>
            <a:pPr marL="0" indent="0">
              <a:buNone/>
            </a:pPr>
            <a:r>
              <a:rPr lang="en-GB" b="1" dirty="0" smtClean="0">
                <a:solidFill>
                  <a:srgbClr val="FF0000"/>
                </a:solidFill>
              </a:rPr>
              <a:t>The emphasis on the Spirit is perhaps the key contribution of this document, since mission theology has tended to be principally Christological (this is the case, for example, with </a:t>
            </a:r>
            <a:r>
              <a:rPr lang="en-GB" b="1" i="1" dirty="0" smtClean="0">
                <a:solidFill>
                  <a:srgbClr val="FF0000"/>
                </a:solidFill>
              </a:rPr>
              <a:t>Ad </a:t>
            </a:r>
            <a:r>
              <a:rPr lang="en-GB" b="1" i="1" dirty="0" err="1" smtClean="0">
                <a:solidFill>
                  <a:srgbClr val="FF0000"/>
                </a:solidFill>
              </a:rPr>
              <a:t>Gentes</a:t>
            </a:r>
            <a:r>
              <a:rPr lang="en-GB" b="1" dirty="0" smtClean="0">
                <a:solidFill>
                  <a:srgbClr val="FF0000"/>
                </a:solidFill>
              </a:rPr>
              <a:t> and much of the other Roman Catholic writings on mission).</a:t>
            </a:r>
            <a:endParaRPr lang="en-GB" b="1" dirty="0">
              <a:solidFill>
                <a:srgbClr val="FF0000"/>
              </a:solidFill>
            </a:endParaRPr>
          </a:p>
        </p:txBody>
      </p:sp>
    </p:spTree>
    <p:extLst>
      <p:ext uri="{BB962C8B-B14F-4D97-AF65-F5344CB8AC3E}">
        <p14:creationId xmlns:p14="http://schemas.microsoft.com/office/powerpoint/2010/main" val="402680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7683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09575" y="1266825"/>
            <a:ext cx="11449050" cy="5353050"/>
          </a:xfrm>
        </p:spPr>
        <p:txBody>
          <a:bodyPr>
            <a:normAutofit/>
          </a:bodyPr>
          <a:lstStyle/>
          <a:p>
            <a:pPr marL="0" indent="0">
              <a:buNone/>
            </a:pPr>
            <a:r>
              <a:rPr lang="en-GB" b="1" dirty="0" smtClean="0">
                <a:solidFill>
                  <a:srgbClr val="002060"/>
                </a:solidFill>
              </a:rPr>
              <a:t>The second major subdivision looks at the </a:t>
            </a:r>
            <a:r>
              <a:rPr lang="en-GB" dirty="0" smtClean="0">
                <a:solidFill>
                  <a:srgbClr val="002060"/>
                </a:solidFill>
              </a:rPr>
              <a:t>“</a:t>
            </a:r>
            <a:r>
              <a:rPr lang="en-GB" b="1" dirty="0" smtClean="0">
                <a:solidFill>
                  <a:srgbClr val="002060"/>
                </a:solidFill>
              </a:rPr>
              <a:t>Spirit </a:t>
            </a:r>
            <a:r>
              <a:rPr lang="en-GB" b="1" dirty="0">
                <a:solidFill>
                  <a:srgbClr val="002060"/>
                </a:solidFill>
              </a:rPr>
              <a:t>of Liberation: Mission from the </a:t>
            </a:r>
            <a:r>
              <a:rPr lang="en-GB" b="1" dirty="0" smtClean="0">
                <a:solidFill>
                  <a:srgbClr val="002060"/>
                </a:solidFill>
              </a:rPr>
              <a:t>Margins”.</a:t>
            </a:r>
          </a:p>
          <a:p>
            <a:pPr marL="0" indent="0">
              <a:buNone/>
            </a:pPr>
            <a:r>
              <a:rPr lang="en-GB" b="1" dirty="0" smtClean="0">
                <a:solidFill>
                  <a:srgbClr val="FF0000"/>
                </a:solidFill>
              </a:rPr>
              <a:t>The WCC has tended since the late 1960s to support a broadly “liberationist” approach, so it is not surprising to find this here.</a:t>
            </a:r>
          </a:p>
          <a:p>
            <a:pPr marL="0" indent="0">
              <a:buNone/>
            </a:pPr>
            <a:r>
              <a:rPr lang="en-GB" b="1" dirty="0" smtClean="0">
                <a:solidFill>
                  <a:srgbClr val="002060"/>
                </a:solidFill>
              </a:rPr>
              <a:t>37. … </a:t>
            </a:r>
            <a:r>
              <a:rPr lang="en-GB" b="1" dirty="0">
                <a:solidFill>
                  <a:srgbClr val="002060"/>
                </a:solidFill>
              </a:rPr>
              <a:t>Mission from the </a:t>
            </a:r>
            <a:r>
              <a:rPr lang="en-GB" b="1" dirty="0" smtClean="0">
                <a:solidFill>
                  <a:srgbClr val="002060"/>
                </a:solidFill>
              </a:rPr>
              <a:t>margins calls </a:t>
            </a:r>
            <a:r>
              <a:rPr lang="en-GB" b="1" dirty="0">
                <a:solidFill>
                  <a:srgbClr val="002060"/>
                </a:solidFill>
              </a:rPr>
              <a:t>for an understanding of the complexities of power </a:t>
            </a:r>
            <a:r>
              <a:rPr lang="en-GB" b="1" dirty="0" smtClean="0">
                <a:solidFill>
                  <a:srgbClr val="002060"/>
                </a:solidFill>
              </a:rPr>
              <a:t>dynamics, global </a:t>
            </a:r>
            <a:r>
              <a:rPr lang="en-GB" b="1" dirty="0">
                <a:solidFill>
                  <a:srgbClr val="002060"/>
                </a:solidFill>
              </a:rPr>
              <a:t>systems and structures, and local contextual realities. </a:t>
            </a:r>
            <a:r>
              <a:rPr lang="en-GB" b="1" dirty="0" smtClean="0">
                <a:solidFill>
                  <a:srgbClr val="002060"/>
                </a:solidFill>
              </a:rPr>
              <a:t>Christian mission </a:t>
            </a:r>
            <a:r>
              <a:rPr lang="en-GB" b="1" dirty="0">
                <a:solidFill>
                  <a:srgbClr val="002060"/>
                </a:solidFill>
              </a:rPr>
              <a:t>has at times been understood and practiced in </a:t>
            </a:r>
            <a:r>
              <a:rPr lang="en-GB" b="1" dirty="0" smtClean="0">
                <a:solidFill>
                  <a:srgbClr val="002060"/>
                </a:solidFill>
              </a:rPr>
              <a:t>ways which </a:t>
            </a:r>
            <a:r>
              <a:rPr lang="en-GB" b="1" dirty="0">
                <a:solidFill>
                  <a:srgbClr val="002060"/>
                </a:solidFill>
              </a:rPr>
              <a:t>failed to recognize God’s alignment with those </a:t>
            </a:r>
            <a:r>
              <a:rPr lang="en-GB" b="1" dirty="0" smtClean="0">
                <a:solidFill>
                  <a:srgbClr val="002060"/>
                </a:solidFill>
              </a:rPr>
              <a:t>consistently pushed </a:t>
            </a:r>
            <a:r>
              <a:rPr lang="en-GB" b="1" dirty="0">
                <a:solidFill>
                  <a:srgbClr val="002060"/>
                </a:solidFill>
              </a:rPr>
              <a:t>to the margins. Therefore, mission from the margins </a:t>
            </a:r>
            <a:r>
              <a:rPr lang="en-GB" b="1" dirty="0" smtClean="0">
                <a:solidFill>
                  <a:srgbClr val="002060"/>
                </a:solidFill>
              </a:rPr>
              <a:t>invites the </a:t>
            </a:r>
            <a:r>
              <a:rPr lang="en-GB" b="1" dirty="0">
                <a:solidFill>
                  <a:srgbClr val="002060"/>
                </a:solidFill>
              </a:rPr>
              <a:t>church to re-imagine mission as a vocation from God’s </a:t>
            </a:r>
            <a:r>
              <a:rPr lang="en-GB" b="1" dirty="0" smtClean="0">
                <a:solidFill>
                  <a:srgbClr val="002060"/>
                </a:solidFill>
              </a:rPr>
              <a:t>Spirit who </a:t>
            </a:r>
            <a:r>
              <a:rPr lang="en-GB" b="1" dirty="0">
                <a:solidFill>
                  <a:srgbClr val="002060"/>
                </a:solidFill>
              </a:rPr>
              <a:t>works for a world where the fullness of life is available for all.</a:t>
            </a:r>
          </a:p>
        </p:txBody>
      </p:sp>
    </p:spTree>
    <p:extLst>
      <p:ext uri="{BB962C8B-B14F-4D97-AF65-F5344CB8AC3E}">
        <p14:creationId xmlns:p14="http://schemas.microsoft.com/office/powerpoint/2010/main" val="385591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552449" y="1095374"/>
            <a:ext cx="11287125" cy="5553075"/>
          </a:xfrm>
        </p:spPr>
        <p:txBody>
          <a:bodyPr>
            <a:normAutofit fontScale="92500" lnSpcReduction="10000"/>
          </a:bodyPr>
          <a:lstStyle/>
          <a:p>
            <a:pPr marL="0" indent="0">
              <a:buNone/>
            </a:pPr>
            <a:r>
              <a:rPr lang="en-GB" b="1" dirty="0" smtClean="0">
                <a:solidFill>
                  <a:srgbClr val="FF0000"/>
                </a:solidFill>
              </a:rPr>
              <a:t>40. </a:t>
            </a:r>
            <a:r>
              <a:rPr lang="en-GB" b="1" dirty="0">
                <a:solidFill>
                  <a:srgbClr val="FF0000"/>
                </a:solidFill>
              </a:rPr>
              <a:t>Because the context of missional activity influences its scope </a:t>
            </a:r>
            <a:r>
              <a:rPr lang="en-GB" b="1" dirty="0" smtClean="0">
                <a:solidFill>
                  <a:srgbClr val="FF0000"/>
                </a:solidFill>
              </a:rPr>
              <a:t>and character</a:t>
            </a:r>
            <a:r>
              <a:rPr lang="en-GB" b="1" dirty="0">
                <a:solidFill>
                  <a:srgbClr val="FF0000"/>
                </a:solidFill>
              </a:rPr>
              <a:t>, the social location of all engaged in mission work </a:t>
            </a:r>
            <a:r>
              <a:rPr lang="en-GB" b="1" dirty="0" smtClean="0">
                <a:solidFill>
                  <a:srgbClr val="FF0000"/>
                </a:solidFill>
              </a:rPr>
              <a:t>must be </a:t>
            </a:r>
            <a:r>
              <a:rPr lang="en-GB" b="1" dirty="0">
                <a:solidFill>
                  <a:srgbClr val="FF0000"/>
                </a:solidFill>
              </a:rPr>
              <a:t>taken into account. Missiological reflections need to </a:t>
            </a:r>
            <a:r>
              <a:rPr lang="en-GB" b="1" dirty="0" smtClean="0">
                <a:solidFill>
                  <a:srgbClr val="FF0000"/>
                </a:solidFill>
              </a:rPr>
              <a:t>recognize the </a:t>
            </a:r>
            <a:r>
              <a:rPr lang="en-GB" b="1" dirty="0">
                <a:solidFill>
                  <a:srgbClr val="FF0000"/>
                </a:solidFill>
              </a:rPr>
              <a:t>different value orientations that shape missional </a:t>
            </a:r>
            <a:r>
              <a:rPr lang="en-GB" b="1" dirty="0" smtClean="0">
                <a:solidFill>
                  <a:srgbClr val="FF0000"/>
                </a:solidFill>
              </a:rPr>
              <a:t>perspectives. The </a:t>
            </a:r>
            <a:r>
              <a:rPr lang="en-GB" b="1" dirty="0">
                <a:solidFill>
                  <a:srgbClr val="FF0000"/>
                </a:solidFill>
              </a:rPr>
              <a:t>aim of mission is not simply to move people from the </a:t>
            </a:r>
            <a:r>
              <a:rPr lang="en-GB" b="1" dirty="0" smtClean="0">
                <a:solidFill>
                  <a:srgbClr val="FF0000"/>
                </a:solidFill>
              </a:rPr>
              <a:t>margins to </a:t>
            </a:r>
            <a:r>
              <a:rPr lang="en-GB" b="1" dirty="0">
                <a:solidFill>
                  <a:srgbClr val="FF0000"/>
                </a:solidFill>
              </a:rPr>
              <a:t>centres of power but to confront those who remain the </a:t>
            </a:r>
            <a:r>
              <a:rPr lang="en-GB" b="1" dirty="0" smtClean="0">
                <a:solidFill>
                  <a:srgbClr val="FF0000"/>
                </a:solidFill>
              </a:rPr>
              <a:t>centre by </a:t>
            </a:r>
            <a:r>
              <a:rPr lang="en-GB" b="1" dirty="0">
                <a:solidFill>
                  <a:srgbClr val="FF0000"/>
                </a:solidFill>
              </a:rPr>
              <a:t>keeping people on the margins. Instead, </a:t>
            </a:r>
            <a:r>
              <a:rPr lang="en-GB" b="1" dirty="0" smtClean="0">
                <a:solidFill>
                  <a:srgbClr val="FF0000"/>
                </a:solidFill>
              </a:rPr>
              <a:t>churches </a:t>
            </a:r>
            <a:r>
              <a:rPr lang="en-GB" b="1" dirty="0">
                <a:solidFill>
                  <a:srgbClr val="FF0000"/>
                </a:solidFill>
              </a:rPr>
              <a:t>are called </a:t>
            </a:r>
            <a:r>
              <a:rPr lang="en-GB" b="1" dirty="0" smtClean="0">
                <a:solidFill>
                  <a:srgbClr val="FF0000"/>
                </a:solidFill>
              </a:rPr>
              <a:t>to </a:t>
            </a:r>
            <a:r>
              <a:rPr lang="en-GB" b="1" i="1" dirty="0" smtClean="0">
                <a:solidFill>
                  <a:srgbClr val="FF0000"/>
                </a:solidFill>
              </a:rPr>
              <a:t>transform </a:t>
            </a:r>
            <a:r>
              <a:rPr lang="en-GB" b="1" dirty="0">
                <a:solidFill>
                  <a:srgbClr val="FF0000"/>
                </a:solidFill>
              </a:rPr>
              <a:t>power structures</a:t>
            </a:r>
            <a:r>
              <a:rPr lang="en-GB" b="1" dirty="0" smtClean="0">
                <a:solidFill>
                  <a:srgbClr val="FF0000"/>
                </a:solidFill>
              </a:rPr>
              <a:t>.</a:t>
            </a:r>
          </a:p>
          <a:p>
            <a:pPr marL="0" indent="0">
              <a:buNone/>
            </a:pPr>
            <a:r>
              <a:rPr lang="en-GB" b="1" dirty="0" smtClean="0">
                <a:solidFill>
                  <a:srgbClr val="002060"/>
                </a:solidFill>
              </a:rPr>
              <a:t>43. </a:t>
            </a:r>
            <a:r>
              <a:rPr lang="en-GB" b="1" dirty="0">
                <a:solidFill>
                  <a:srgbClr val="002060"/>
                </a:solidFill>
              </a:rPr>
              <a:t>The affirmation of God’s mission (</a:t>
            </a:r>
            <a:r>
              <a:rPr lang="en-GB" b="1" i="1" dirty="0">
                <a:solidFill>
                  <a:srgbClr val="002060"/>
                </a:solidFill>
              </a:rPr>
              <a:t>missio Dei</a:t>
            </a:r>
            <a:r>
              <a:rPr lang="en-GB" b="1" dirty="0">
                <a:solidFill>
                  <a:srgbClr val="002060"/>
                </a:solidFill>
              </a:rPr>
              <a:t>) points to the belief </a:t>
            </a:r>
            <a:r>
              <a:rPr lang="en-GB" b="1" dirty="0" smtClean="0">
                <a:solidFill>
                  <a:srgbClr val="002060"/>
                </a:solidFill>
              </a:rPr>
              <a:t>in God </a:t>
            </a:r>
            <a:r>
              <a:rPr lang="en-GB" b="1" dirty="0">
                <a:solidFill>
                  <a:srgbClr val="002060"/>
                </a:solidFill>
              </a:rPr>
              <a:t>as One who acts in history and in creation, in concrete </a:t>
            </a:r>
            <a:r>
              <a:rPr lang="en-GB" b="1" dirty="0" smtClean="0">
                <a:solidFill>
                  <a:srgbClr val="002060"/>
                </a:solidFill>
              </a:rPr>
              <a:t>realities of </a:t>
            </a:r>
            <a:r>
              <a:rPr lang="en-GB" b="1" dirty="0">
                <a:solidFill>
                  <a:srgbClr val="002060"/>
                </a:solidFill>
              </a:rPr>
              <a:t>time and contexts, who seeks the fullness of life for the </a:t>
            </a:r>
            <a:r>
              <a:rPr lang="en-GB" b="1" dirty="0" smtClean="0">
                <a:solidFill>
                  <a:srgbClr val="002060"/>
                </a:solidFill>
              </a:rPr>
              <a:t>whole earth </a:t>
            </a:r>
            <a:r>
              <a:rPr lang="en-GB" b="1" dirty="0">
                <a:solidFill>
                  <a:srgbClr val="002060"/>
                </a:solidFill>
              </a:rPr>
              <a:t>through justice, peace, and reconciliation. Participation </a:t>
            </a:r>
            <a:r>
              <a:rPr lang="en-GB" b="1" dirty="0" smtClean="0">
                <a:solidFill>
                  <a:srgbClr val="002060"/>
                </a:solidFill>
              </a:rPr>
              <a:t>in God’s </a:t>
            </a:r>
            <a:r>
              <a:rPr lang="en-GB" b="1" dirty="0">
                <a:solidFill>
                  <a:srgbClr val="002060"/>
                </a:solidFill>
              </a:rPr>
              <a:t>ongoing work of liberation and reconciliation by the </a:t>
            </a:r>
            <a:r>
              <a:rPr lang="en-GB" b="1" dirty="0" smtClean="0">
                <a:solidFill>
                  <a:srgbClr val="002060"/>
                </a:solidFill>
              </a:rPr>
              <a:t>Holy Spirit</a:t>
            </a:r>
            <a:r>
              <a:rPr lang="en-GB" b="1" dirty="0">
                <a:solidFill>
                  <a:srgbClr val="002060"/>
                </a:solidFill>
              </a:rPr>
              <a:t>, therefore, includes discerning and unmasking the </a:t>
            </a:r>
            <a:r>
              <a:rPr lang="en-GB" b="1" dirty="0" smtClean="0">
                <a:solidFill>
                  <a:srgbClr val="002060"/>
                </a:solidFill>
              </a:rPr>
              <a:t>demons that </a:t>
            </a:r>
            <a:r>
              <a:rPr lang="en-GB" b="1" dirty="0">
                <a:solidFill>
                  <a:srgbClr val="002060"/>
                </a:solidFill>
              </a:rPr>
              <a:t>exploit and enslave. For example, this involves </a:t>
            </a:r>
            <a:r>
              <a:rPr lang="en-GB" b="1" dirty="0" smtClean="0">
                <a:solidFill>
                  <a:srgbClr val="002060"/>
                </a:solidFill>
              </a:rPr>
              <a:t>deconstructing patriarchal </a:t>
            </a:r>
            <a:r>
              <a:rPr lang="en-GB" b="1" dirty="0">
                <a:solidFill>
                  <a:srgbClr val="002060"/>
                </a:solidFill>
              </a:rPr>
              <a:t>ideologies, upholding the right to self-determination </a:t>
            </a:r>
            <a:r>
              <a:rPr lang="en-GB" b="1" dirty="0" smtClean="0">
                <a:solidFill>
                  <a:srgbClr val="002060"/>
                </a:solidFill>
              </a:rPr>
              <a:t>for Indigenous </a:t>
            </a:r>
            <a:r>
              <a:rPr lang="en-GB" b="1" dirty="0">
                <a:solidFill>
                  <a:srgbClr val="002060"/>
                </a:solidFill>
              </a:rPr>
              <a:t>peoples, and challenging the social embeddedness </a:t>
            </a:r>
            <a:r>
              <a:rPr lang="en-GB" b="1" dirty="0" smtClean="0">
                <a:solidFill>
                  <a:srgbClr val="002060"/>
                </a:solidFill>
              </a:rPr>
              <a:t>of racism </a:t>
            </a:r>
            <a:r>
              <a:rPr lang="en-GB" b="1" dirty="0">
                <a:solidFill>
                  <a:srgbClr val="002060"/>
                </a:solidFill>
              </a:rPr>
              <a:t>and </a:t>
            </a:r>
            <a:r>
              <a:rPr lang="en-GB" b="1" dirty="0" err="1">
                <a:solidFill>
                  <a:srgbClr val="002060"/>
                </a:solidFill>
              </a:rPr>
              <a:t>casteism</a:t>
            </a:r>
            <a:r>
              <a:rPr lang="en-GB" b="1" dirty="0">
                <a:solidFill>
                  <a:srgbClr val="002060"/>
                </a:solidFill>
              </a:rPr>
              <a:t>.</a:t>
            </a:r>
          </a:p>
        </p:txBody>
      </p:sp>
    </p:spTree>
    <p:extLst>
      <p:ext uri="{BB962C8B-B14F-4D97-AF65-F5344CB8AC3E}">
        <p14:creationId xmlns:p14="http://schemas.microsoft.com/office/powerpoint/2010/main" val="256137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1295400" y="1114424"/>
            <a:ext cx="9944100" cy="5553075"/>
          </a:xfrm>
        </p:spPr>
        <p:txBody>
          <a:bodyPr>
            <a:normAutofit/>
          </a:bodyPr>
          <a:lstStyle/>
          <a:p>
            <a:pPr marL="0" indent="0">
              <a:buNone/>
            </a:pPr>
            <a:r>
              <a:rPr lang="en-GB" sz="3000" b="1" dirty="0" smtClean="0">
                <a:solidFill>
                  <a:srgbClr val="FF0000"/>
                </a:solidFill>
              </a:rPr>
              <a:t>Mission from the margins is a mission that also seeks justice and inclusivity and to bring healing and wholeness.</a:t>
            </a:r>
          </a:p>
          <a:p>
            <a:pPr marL="0" indent="0">
              <a:buNone/>
            </a:pPr>
            <a:r>
              <a:rPr lang="en-GB" sz="3000" b="1" dirty="0" smtClean="0">
                <a:solidFill>
                  <a:srgbClr val="002060"/>
                </a:solidFill>
              </a:rPr>
              <a:t>Integral mission (</a:t>
            </a:r>
            <a:r>
              <a:rPr lang="en-GB" sz="3000" b="1" i="1" dirty="0" err="1" smtClean="0">
                <a:solidFill>
                  <a:srgbClr val="002060"/>
                </a:solidFill>
              </a:rPr>
              <a:t>misi</a:t>
            </a:r>
            <a:r>
              <a:rPr lang="pt-BR" sz="3000" b="1" i="1" dirty="0" smtClean="0">
                <a:solidFill>
                  <a:srgbClr val="002060"/>
                </a:solidFill>
              </a:rPr>
              <a:t>ón integral</a:t>
            </a:r>
            <a:r>
              <a:rPr lang="pt-BR" sz="3000" b="1" dirty="0" smtClean="0">
                <a:solidFill>
                  <a:srgbClr val="002060"/>
                </a:solidFill>
              </a:rPr>
              <a:t>)</a:t>
            </a:r>
          </a:p>
          <a:p>
            <a:pPr marL="0" indent="0">
              <a:buNone/>
            </a:pPr>
            <a:r>
              <a:rPr lang="pt-BR" sz="3000" b="1" dirty="0" smtClean="0">
                <a:solidFill>
                  <a:srgbClr val="FF0000"/>
                </a:solidFill>
              </a:rPr>
              <a:t>54. </a:t>
            </a:r>
            <a:r>
              <a:rPr lang="en-GB" sz="3000" b="1" dirty="0">
                <a:solidFill>
                  <a:srgbClr val="FF0000"/>
                </a:solidFill>
              </a:rPr>
              <a:t>As a community of imperfect people, and as part of a creation </a:t>
            </a:r>
            <a:r>
              <a:rPr lang="en-GB" sz="3000" b="1" dirty="0" smtClean="0">
                <a:solidFill>
                  <a:srgbClr val="FF0000"/>
                </a:solidFill>
              </a:rPr>
              <a:t>groaning in </a:t>
            </a:r>
            <a:r>
              <a:rPr lang="en-GB" sz="3000" b="1" dirty="0">
                <a:solidFill>
                  <a:srgbClr val="FF0000"/>
                </a:solidFill>
              </a:rPr>
              <a:t>pain and longing for its liberation, the Christian </a:t>
            </a:r>
            <a:r>
              <a:rPr lang="en-GB" sz="3000" b="1" dirty="0" smtClean="0">
                <a:solidFill>
                  <a:srgbClr val="FF0000"/>
                </a:solidFill>
              </a:rPr>
              <a:t>community can </a:t>
            </a:r>
            <a:r>
              <a:rPr lang="en-GB" sz="3000" b="1" dirty="0">
                <a:solidFill>
                  <a:srgbClr val="FF0000"/>
                </a:solidFill>
              </a:rPr>
              <a:t>be a sign of hope and an expression of the kingdom of </a:t>
            </a:r>
            <a:r>
              <a:rPr lang="en-GB" sz="3000" b="1" dirty="0" smtClean="0">
                <a:solidFill>
                  <a:srgbClr val="FF0000"/>
                </a:solidFill>
              </a:rPr>
              <a:t>God here </a:t>
            </a:r>
            <a:r>
              <a:rPr lang="en-GB" sz="3000" b="1" dirty="0">
                <a:solidFill>
                  <a:srgbClr val="FF0000"/>
                </a:solidFill>
              </a:rPr>
              <a:t>on earth (Rom. 8:22-24). The Holy Spirit works for justice </a:t>
            </a:r>
            <a:r>
              <a:rPr lang="en-GB" sz="3000" b="1" dirty="0" smtClean="0">
                <a:solidFill>
                  <a:srgbClr val="FF0000"/>
                </a:solidFill>
              </a:rPr>
              <a:t>and healing </a:t>
            </a:r>
            <a:r>
              <a:rPr lang="en-GB" sz="3000" b="1" dirty="0">
                <a:solidFill>
                  <a:srgbClr val="FF0000"/>
                </a:solidFill>
              </a:rPr>
              <a:t>in many ways and is pleased to indwell the particular </a:t>
            </a:r>
            <a:r>
              <a:rPr lang="en-GB" sz="3000" b="1" dirty="0" smtClean="0">
                <a:solidFill>
                  <a:srgbClr val="FF0000"/>
                </a:solidFill>
              </a:rPr>
              <a:t>community which </a:t>
            </a:r>
            <a:r>
              <a:rPr lang="en-GB" sz="3000" b="1" dirty="0">
                <a:solidFill>
                  <a:srgbClr val="FF0000"/>
                </a:solidFill>
              </a:rPr>
              <a:t>is called to embody Christ’s mission.</a:t>
            </a:r>
          </a:p>
        </p:txBody>
      </p:sp>
    </p:spTree>
    <p:extLst>
      <p:ext uri="{BB962C8B-B14F-4D97-AF65-F5344CB8AC3E}">
        <p14:creationId xmlns:p14="http://schemas.microsoft.com/office/powerpoint/2010/main" val="412003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57199" y="1114424"/>
            <a:ext cx="11287125" cy="5553075"/>
          </a:xfrm>
        </p:spPr>
        <p:txBody>
          <a:bodyPr>
            <a:normAutofit fontScale="92500" lnSpcReduction="20000"/>
          </a:bodyPr>
          <a:lstStyle/>
          <a:p>
            <a:pPr marL="0" indent="0">
              <a:buNone/>
            </a:pPr>
            <a:r>
              <a:rPr lang="en-GB" b="1" dirty="0" smtClean="0">
                <a:solidFill>
                  <a:srgbClr val="FF0000"/>
                </a:solidFill>
              </a:rPr>
              <a:t>The next section looks at the “Spirit </a:t>
            </a:r>
            <a:r>
              <a:rPr lang="en-GB" b="1" dirty="0">
                <a:solidFill>
                  <a:srgbClr val="FF0000"/>
                </a:solidFill>
              </a:rPr>
              <a:t>of Community: Church on the </a:t>
            </a:r>
            <a:r>
              <a:rPr lang="en-GB" b="1" dirty="0" smtClean="0">
                <a:solidFill>
                  <a:srgbClr val="FF0000"/>
                </a:solidFill>
              </a:rPr>
              <a:t>Move”, starting with “God’s </a:t>
            </a:r>
            <a:r>
              <a:rPr lang="en-GB" b="1" dirty="0">
                <a:solidFill>
                  <a:srgbClr val="FF0000"/>
                </a:solidFill>
              </a:rPr>
              <a:t>Mission and the Life of the </a:t>
            </a:r>
            <a:r>
              <a:rPr lang="en-GB" b="1" dirty="0" smtClean="0">
                <a:solidFill>
                  <a:srgbClr val="FF0000"/>
                </a:solidFill>
              </a:rPr>
              <a:t>Church”</a:t>
            </a:r>
          </a:p>
          <a:p>
            <a:pPr marL="0" indent="0">
              <a:buNone/>
            </a:pPr>
            <a:r>
              <a:rPr lang="en-GB" b="1" dirty="0" smtClean="0">
                <a:solidFill>
                  <a:srgbClr val="002060"/>
                </a:solidFill>
              </a:rPr>
              <a:t>57. </a:t>
            </a:r>
            <a:r>
              <a:rPr lang="en-GB" b="1" dirty="0">
                <a:solidFill>
                  <a:srgbClr val="002060"/>
                </a:solidFill>
              </a:rPr>
              <a:t>It is </a:t>
            </a:r>
            <a:r>
              <a:rPr lang="en-GB" b="1" dirty="0" smtClean="0">
                <a:solidFill>
                  <a:srgbClr val="002060"/>
                </a:solidFill>
              </a:rPr>
              <a:t>not possible </a:t>
            </a:r>
            <a:r>
              <a:rPr lang="en-GB" b="1" dirty="0">
                <a:solidFill>
                  <a:srgbClr val="002060"/>
                </a:solidFill>
              </a:rPr>
              <a:t>to separate church and mission in terms of their origin </a:t>
            </a:r>
            <a:r>
              <a:rPr lang="en-GB" b="1" dirty="0" smtClean="0">
                <a:solidFill>
                  <a:srgbClr val="002060"/>
                </a:solidFill>
              </a:rPr>
              <a:t>or purpose</a:t>
            </a:r>
            <a:r>
              <a:rPr lang="en-GB" b="1" dirty="0">
                <a:solidFill>
                  <a:srgbClr val="002060"/>
                </a:solidFill>
              </a:rPr>
              <a:t>. To </a:t>
            </a:r>
            <a:r>
              <a:rPr lang="en-GB" b="1" dirty="0" smtClean="0">
                <a:solidFill>
                  <a:srgbClr val="002060"/>
                </a:solidFill>
              </a:rPr>
              <a:t>fulfil </a:t>
            </a:r>
            <a:r>
              <a:rPr lang="en-GB" b="1" dirty="0">
                <a:solidFill>
                  <a:srgbClr val="002060"/>
                </a:solidFill>
              </a:rPr>
              <a:t>God’s missionary purpose is the church’s aim</a:t>
            </a:r>
            <a:r>
              <a:rPr lang="en-GB" b="1" dirty="0" smtClean="0">
                <a:solidFill>
                  <a:srgbClr val="002060"/>
                </a:solidFill>
              </a:rPr>
              <a:t>.</a:t>
            </a:r>
          </a:p>
          <a:p>
            <a:pPr marL="0" indent="0">
              <a:buNone/>
            </a:pPr>
            <a:r>
              <a:rPr lang="en-GB" b="1" dirty="0" smtClean="0">
                <a:solidFill>
                  <a:srgbClr val="FF0000"/>
                </a:solidFill>
              </a:rPr>
              <a:t>The purpose of the church is also unity.</a:t>
            </a:r>
          </a:p>
          <a:p>
            <a:pPr marL="0" indent="0">
              <a:buNone/>
            </a:pPr>
            <a:r>
              <a:rPr lang="en-GB" b="1" dirty="0" smtClean="0">
                <a:solidFill>
                  <a:srgbClr val="002060"/>
                </a:solidFill>
              </a:rPr>
              <a:t>61. </a:t>
            </a:r>
            <a:r>
              <a:rPr lang="en-GB" b="1" dirty="0">
                <a:solidFill>
                  <a:srgbClr val="002060"/>
                </a:solidFill>
              </a:rPr>
              <a:t>The lack of </a:t>
            </a:r>
            <a:r>
              <a:rPr lang="en-GB" b="1" dirty="0" smtClean="0">
                <a:solidFill>
                  <a:srgbClr val="002060"/>
                </a:solidFill>
              </a:rPr>
              <a:t>full and </a:t>
            </a:r>
            <a:r>
              <a:rPr lang="en-GB" b="1" dirty="0">
                <a:solidFill>
                  <a:srgbClr val="002060"/>
                </a:solidFill>
              </a:rPr>
              <a:t>real unity in mission still harms the authenticity and </a:t>
            </a:r>
            <a:r>
              <a:rPr lang="en-GB" b="1" dirty="0" smtClean="0">
                <a:solidFill>
                  <a:srgbClr val="002060"/>
                </a:solidFill>
              </a:rPr>
              <a:t>credibility of </a:t>
            </a:r>
            <a:r>
              <a:rPr lang="en-GB" b="1" dirty="0">
                <a:solidFill>
                  <a:srgbClr val="002060"/>
                </a:solidFill>
              </a:rPr>
              <a:t>the </a:t>
            </a:r>
            <a:r>
              <a:rPr lang="en-GB" b="1" dirty="0" smtClean="0">
                <a:solidFill>
                  <a:srgbClr val="002060"/>
                </a:solidFill>
              </a:rPr>
              <a:t>fulfilment </a:t>
            </a:r>
            <a:r>
              <a:rPr lang="en-GB" b="1" dirty="0">
                <a:solidFill>
                  <a:srgbClr val="002060"/>
                </a:solidFill>
              </a:rPr>
              <a:t>of God’s mission in this world</a:t>
            </a:r>
            <a:r>
              <a:rPr lang="en-GB" b="1" dirty="0" smtClean="0">
                <a:solidFill>
                  <a:srgbClr val="002060"/>
                </a:solidFill>
              </a:rPr>
              <a:t>.</a:t>
            </a:r>
          </a:p>
          <a:p>
            <a:pPr marL="0" indent="0">
              <a:buNone/>
            </a:pPr>
            <a:r>
              <a:rPr lang="en-GB" b="1" dirty="0" smtClean="0">
                <a:solidFill>
                  <a:srgbClr val="FF0000"/>
                </a:solidFill>
              </a:rPr>
              <a:t>The document also realises that “God empowers the church in mission”</a:t>
            </a:r>
          </a:p>
          <a:p>
            <a:pPr marL="0" indent="0">
              <a:buNone/>
            </a:pPr>
            <a:r>
              <a:rPr lang="en-GB" b="1" dirty="0" smtClean="0">
                <a:solidFill>
                  <a:srgbClr val="002060"/>
                </a:solidFill>
              </a:rPr>
              <a:t>69. </a:t>
            </a:r>
            <a:r>
              <a:rPr lang="en-GB" b="1" dirty="0">
                <a:solidFill>
                  <a:srgbClr val="002060"/>
                </a:solidFill>
              </a:rPr>
              <a:t>From a mission perspective, it is </a:t>
            </a:r>
            <a:r>
              <a:rPr lang="en-GB" b="1" dirty="0" smtClean="0">
                <a:solidFill>
                  <a:srgbClr val="002060"/>
                </a:solidFill>
              </a:rPr>
              <a:t>important to </a:t>
            </a:r>
            <a:r>
              <a:rPr lang="en-GB" b="1" dirty="0">
                <a:solidFill>
                  <a:srgbClr val="002060"/>
                </a:solidFill>
              </a:rPr>
              <a:t>discern what helps the cause of God’s mission. In other </a:t>
            </a:r>
            <a:r>
              <a:rPr lang="en-GB" b="1" dirty="0" smtClean="0">
                <a:solidFill>
                  <a:srgbClr val="002060"/>
                </a:solidFill>
              </a:rPr>
              <a:t>words, unity </a:t>
            </a:r>
            <a:r>
              <a:rPr lang="en-GB" b="1" dirty="0">
                <a:solidFill>
                  <a:srgbClr val="002060"/>
                </a:solidFill>
              </a:rPr>
              <a:t>in mission is the basis for the visible unity of the </a:t>
            </a:r>
            <a:r>
              <a:rPr lang="en-GB" b="1" dirty="0" smtClean="0">
                <a:solidFill>
                  <a:srgbClr val="002060"/>
                </a:solidFill>
              </a:rPr>
              <a:t>churches; this </a:t>
            </a:r>
            <a:r>
              <a:rPr lang="en-GB" b="1" dirty="0">
                <a:solidFill>
                  <a:srgbClr val="002060"/>
                </a:solidFill>
              </a:rPr>
              <a:t>also has implications for the order of the church. Attempts </a:t>
            </a:r>
            <a:r>
              <a:rPr lang="en-GB" b="1" dirty="0" smtClean="0">
                <a:solidFill>
                  <a:srgbClr val="002060"/>
                </a:solidFill>
              </a:rPr>
              <a:t>to achieve </a:t>
            </a:r>
            <a:r>
              <a:rPr lang="en-GB" b="1" dirty="0">
                <a:solidFill>
                  <a:srgbClr val="002060"/>
                </a:solidFill>
              </a:rPr>
              <a:t>unity must be in concert with the biblical call to seek </a:t>
            </a:r>
            <a:r>
              <a:rPr lang="en-GB" b="1" dirty="0" smtClean="0">
                <a:solidFill>
                  <a:srgbClr val="002060"/>
                </a:solidFill>
              </a:rPr>
              <a:t>justice. Our </a:t>
            </a:r>
            <a:r>
              <a:rPr lang="en-GB" b="1" dirty="0">
                <a:solidFill>
                  <a:srgbClr val="002060"/>
                </a:solidFill>
              </a:rPr>
              <a:t>call to do justice may sometimes involve breaking false </a:t>
            </a:r>
            <a:r>
              <a:rPr lang="en-GB" b="1" dirty="0" smtClean="0">
                <a:solidFill>
                  <a:srgbClr val="002060"/>
                </a:solidFill>
              </a:rPr>
              <a:t>unities that </a:t>
            </a:r>
            <a:r>
              <a:rPr lang="en-GB" b="1" dirty="0">
                <a:solidFill>
                  <a:srgbClr val="002060"/>
                </a:solidFill>
              </a:rPr>
              <a:t>silence and oppress. Genuine unity always entails </a:t>
            </a:r>
            <a:r>
              <a:rPr lang="en-GB" b="1" dirty="0" smtClean="0">
                <a:solidFill>
                  <a:srgbClr val="002060"/>
                </a:solidFill>
              </a:rPr>
              <a:t>inclusivity and </a:t>
            </a:r>
            <a:r>
              <a:rPr lang="en-GB" b="1" dirty="0">
                <a:solidFill>
                  <a:srgbClr val="002060"/>
                </a:solidFill>
              </a:rPr>
              <a:t>respect for others</a:t>
            </a:r>
            <a:r>
              <a:rPr lang="en-GB" b="1" dirty="0" smtClean="0">
                <a:solidFill>
                  <a:srgbClr val="002060"/>
                </a:solidFill>
              </a:rPr>
              <a:t>.</a:t>
            </a:r>
          </a:p>
          <a:p>
            <a:pPr marL="0" indent="0">
              <a:buNone/>
            </a:pPr>
            <a:r>
              <a:rPr lang="en-GB" b="1" dirty="0" smtClean="0">
                <a:solidFill>
                  <a:srgbClr val="FF0000"/>
                </a:solidFill>
              </a:rPr>
              <a:t>The role of local congregations</a:t>
            </a:r>
            <a:endParaRPr lang="en-GB" b="1" dirty="0">
              <a:solidFill>
                <a:srgbClr val="FF0000"/>
              </a:solidFill>
            </a:endParaRPr>
          </a:p>
        </p:txBody>
      </p:sp>
    </p:spTree>
    <p:extLst>
      <p:ext uri="{BB962C8B-B14F-4D97-AF65-F5344CB8AC3E}">
        <p14:creationId xmlns:p14="http://schemas.microsoft.com/office/powerpoint/2010/main" val="321232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57199" y="1114424"/>
            <a:ext cx="11287125" cy="5553075"/>
          </a:xfrm>
        </p:spPr>
        <p:txBody>
          <a:bodyPr/>
          <a:lstStyle/>
          <a:p>
            <a:pPr marL="0" indent="0">
              <a:buNone/>
            </a:pPr>
            <a:r>
              <a:rPr lang="en-GB" b="1" dirty="0">
                <a:solidFill>
                  <a:srgbClr val="FF0000"/>
                </a:solidFill>
              </a:rPr>
              <a:t>Spirit of Pentecost: Good News for </a:t>
            </a:r>
            <a:r>
              <a:rPr lang="en-GB" b="1" dirty="0" smtClean="0">
                <a:solidFill>
                  <a:srgbClr val="FF0000"/>
                </a:solidFill>
              </a:rPr>
              <a:t>All</a:t>
            </a:r>
          </a:p>
          <a:p>
            <a:pPr marL="0" indent="0">
              <a:buNone/>
            </a:pPr>
            <a:r>
              <a:rPr lang="en-GB" b="1" dirty="0" smtClean="0">
                <a:solidFill>
                  <a:srgbClr val="002060"/>
                </a:solidFill>
              </a:rPr>
              <a:t>The call to evangelize – one of the ongoing tensions in mission is between “evangelism” (especially understood as verbal proclamation) and a more integral mission that includes but is not limited to verbal proclamation.</a:t>
            </a:r>
          </a:p>
          <a:p>
            <a:pPr marL="0" indent="0">
              <a:buNone/>
            </a:pPr>
            <a:r>
              <a:rPr lang="en-GB" b="1" dirty="0" smtClean="0">
                <a:solidFill>
                  <a:srgbClr val="FF0000"/>
                </a:solidFill>
              </a:rPr>
              <a:t>At the instigation especially of Orthodox churches, it is important to remember that</a:t>
            </a:r>
          </a:p>
          <a:p>
            <a:pPr marL="0" indent="0">
              <a:buNone/>
            </a:pPr>
            <a:r>
              <a:rPr lang="en-GB" b="1" dirty="0" smtClean="0">
                <a:solidFill>
                  <a:srgbClr val="002060"/>
                </a:solidFill>
              </a:rPr>
              <a:t>82 </a:t>
            </a:r>
            <a:r>
              <a:rPr lang="en-GB" b="1" dirty="0">
                <a:solidFill>
                  <a:srgbClr val="002060"/>
                </a:solidFill>
              </a:rPr>
              <a:t>Today’s world is marked by excessive assertion of religious </a:t>
            </a:r>
            <a:r>
              <a:rPr lang="en-GB" b="1" dirty="0" smtClean="0">
                <a:solidFill>
                  <a:srgbClr val="002060"/>
                </a:solidFill>
              </a:rPr>
              <a:t>identities and </a:t>
            </a:r>
            <a:r>
              <a:rPr lang="en-GB" b="1" dirty="0">
                <a:solidFill>
                  <a:srgbClr val="002060"/>
                </a:solidFill>
              </a:rPr>
              <a:t>persuasions that seem to break and brutalize in the </a:t>
            </a:r>
            <a:r>
              <a:rPr lang="en-GB" b="1" dirty="0" smtClean="0">
                <a:solidFill>
                  <a:srgbClr val="002060"/>
                </a:solidFill>
              </a:rPr>
              <a:t>name of </a:t>
            </a:r>
            <a:r>
              <a:rPr lang="en-GB" b="1" dirty="0">
                <a:solidFill>
                  <a:srgbClr val="002060"/>
                </a:solidFill>
              </a:rPr>
              <a:t>God rather than heal and nurture communities. In such a </a:t>
            </a:r>
            <a:r>
              <a:rPr lang="en-GB" b="1" dirty="0" smtClean="0">
                <a:solidFill>
                  <a:srgbClr val="002060"/>
                </a:solidFill>
              </a:rPr>
              <a:t>context, it </a:t>
            </a:r>
            <a:r>
              <a:rPr lang="en-GB" b="1" dirty="0">
                <a:solidFill>
                  <a:srgbClr val="002060"/>
                </a:solidFill>
              </a:rPr>
              <a:t>is important to recognize that proselytism is not a </a:t>
            </a:r>
            <a:r>
              <a:rPr lang="en-GB" b="1" dirty="0" smtClean="0">
                <a:solidFill>
                  <a:srgbClr val="002060"/>
                </a:solidFill>
              </a:rPr>
              <a:t>legitimate way </a:t>
            </a:r>
            <a:r>
              <a:rPr lang="en-GB" b="1" dirty="0">
                <a:solidFill>
                  <a:srgbClr val="002060"/>
                </a:solidFill>
              </a:rPr>
              <a:t>of practicing evangelism.</a:t>
            </a:r>
          </a:p>
        </p:txBody>
      </p:sp>
    </p:spTree>
    <p:extLst>
      <p:ext uri="{BB962C8B-B14F-4D97-AF65-F5344CB8AC3E}">
        <p14:creationId xmlns:p14="http://schemas.microsoft.com/office/powerpoint/2010/main" val="222950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552450" y="1114424"/>
            <a:ext cx="11239500" cy="5553075"/>
          </a:xfrm>
        </p:spPr>
        <p:txBody>
          <a:bodyPr>
            <a:normAutofit lnSpcReduction="10000"/>
          </a:bodyPr>
          <a:lstStyle/>
          <a:p>
            <a:pPr marL="0" indent="0">
              <a:buNone/>
            </a:pPr>
            <a:r>
              <a:rPr lang="en-GB" b="1" dirty="0" smtClean="0">
                <a:solidFill>
                  <a:srgbClr val="FF0000"/>
                </a:solidFill>
              </a:rPr>
              <a:t>83. Evangelism </a:t>
            </a:r>
            <a:r>
              <a:rPr lang="en-GB" b="1" dirty="0">
                <a:solidFill>
                  <a:srgbClr val="FF0000"/>
                </a:solidFill>
              </a:rPr>
              <a:t>is sharing one’s faith and conviction with other </a:t>
            </a:r>
            <a:r>
              <a:rPr lang="en-GB" b="1" dirty="0" smtClean="0">
                <a:solidFill>
                  <a:srgbClr val="FF0000"/>
                </a:solidFill>
              </a:rPr>
              <a:t>people and </a:t>
            </a:r>
            <a:r>
              <a:rPr lang="en-GB" b="1" dirty="0">
                <a:solidFill>
                  <a:srgbClr val="FF0000"/>
                </a:solidFill>
              </a:rPr>
              <a:t>inviting them to discipleship, whether or not they adhere </a:t>
            </a:r>
            <a:r>
              <a:rPr lang="en-GB" b="1" dirty="0" smtClean="0">
                <a:solidFill>
                  <a:srgbClr val="FF0000"/>
                </a:solidFill>
              </a:rPr>
              <a:t>to other </a:t>
            </a:r>
            <a:r>
              <a:rPr lang="en-GB" b="1" dirty="0">
                <a:solidFill>
                  <a:srgbClr val="FF0000"/>
                </a:solidFill>
              </a:rPr>
              <a:t>religious traditions. Such sharing is to take place with </a:t>
            </a:r>
            <a:r>
              <a:rPr lang="en-GB" b="1" dirty="0" smtClean="0">
                <a:solidFill>
                  <a:srgbClr val="FF0000"/>
                </a:solidFill>
              </a:rPr>
              <a:t>both confidence </a:t>
            </a:r>
            <a:r>
              <a:rPr lang="en-GB" b="1" dirty="0">
                <a:solidFill>
                  <a:srgbClr val="FF0000"/>
                </a:solidFill>
              </a:rPr>
              <a:t>and humility and as an expression of our professed </a:t>
            </a:r>
            <a:r>
              <a:rPr lang="en-GB" b="1" dirty="0" smtClean="0">
                <a:solidFill>
                  <a:srgbClr val="FF0000"/>
                </a:solidFill>
              </a:rPr>
              <a:t>love for </a:t>
            </a:r>
            <a:r>
              <a:rPr lang="en-GB" b="1" dirty="0">
                <a:solidFill>
                  <a:srgbClr val="FF0000"/>
                </a:solidFill>
              </a:rPr>
              <a:t>our world. If we claim to love God and to love our fellow </a:t>
            </a:r>
            <a:r>
              <a:rPr lang="en-GB" b="1" dirty="0" smtClean="0">
                <a:solidFill>
                  <a:srgbClr val="FF0000"/>
                </a:solidFill>
              </a:rPr>
              <a:t>human beings </a:t>
            </a:r>
            <a:r>
              <a:rPr lang="en-GB" b="1" dirty="0">
                <a:solidFill>
                  <a:srgbClr val="FF0000"/>
                </a:solidFill>
              </a:rPr>
              <a:t>but fail to share the good news with them urgently </a:t>
            </a:r>
            <a:r>
              <a:rPr lang="en-GB" b="1" dirty="0" smtClean="0">
                <a:solidFill>
                  <a:srgbClr val="FF0000"/>
                </a:solidFill>
              </a:rPr>
              <a:t>and consistently</a:t>
            </a:r>
            <a:r>
              <a:rPr lang="en-GB" b="1" dirty="0">
                <a:solidFill>
                  <a:srgbClr val="FF0000"/>
                </a:solidFill>
              </a:rPr>
              <a:t>, we deceive ourselves as to the integrity of our love </a:t>
            </a:r>
            <a:r>
              <a:rPr lang="en-GB" b="1" dirty="0" smtClean="0">
                <a:solidFill>
                  <a:srgbClr val="FF0000"/>
                </a:solidFill>
              </a:rPr>
              <a:t>for either </a:t>
            </a:r>
            <a:r>
              <a:rPr lang="en-GB" b="1" dirty="0">
                <a:solidFill>
                  <a:srgbClr val="FF0000"/>
                </a:solidFill>
              </a:rPr>
              <a:t>God or people. There is no greater gift we can offer to our </a:t>
            </a:r>
            <a:r>
              <a:rPr lang="en-GB" b="1" dirty="0" smtClean="0">
                <a:solidFill>
                  <a:srgbClr val="FF0000"/>
                </a:solidFill>
              </a:rPr>
              <a:t>fellow human </a:t>
            </a:r>
            <a:r>
              <a:rPr lang="en-GB" b="1" dirty="0">
                <a:solidFill>
                  <a:srgbClr val="FF0000"/>
                </a:solidFill>
              </a:rPr>
              <a:t>beings than to share and or introduce them </a:t>
            </a:r>
            <a:r>
              <a:rPr lang="en-GB" b="1" dirty="0" smtClean="0">
                <a:solidFill>
                  <a:srgbClr val="FF0000"/>
                </a:solidFill>
              </a:rPr>
              <a:t>to </a:t>
            </a:r>
            <a:r>
              <a:rPr lang="en-GB" b="1" dirty="0">
                <a:solidFill>
                  <a:srgbClr val="FF0000"/>
                </a:solidFill>
              </a:rPr>
              <a:t>the </a:t>
            </a:r>
            <a:r>
              <a:rPr lang="en-GB" b="1" dirty="0" smtClean="0">
                <a:solidFill>
                  <a:srgbClr val="FF0000"/>
                </a:solidFill>
              </a:rPr>
              <a:t>love, grace</a:t>
            </a:r>
            <a:r>
              <a:rPr lang="en-GB" b="1" dirty="0">
                <a:solidFill>
                  <a:srgbClr val="FF0000"/>
                </a:solidFill>
              </a:rPr>
              <a:t>, and mercy of God in Christ</a:t>
            </a:r>
            <a:r>
              <a:rPr lang="en-GB" b="1" dirty="0" smtClean="0">
                <a:solidFill>
                  <a:srgbClr val="FF0000"/>
                </a:solidFill>
              </a:rPr>
              <a:t>.</a:t>
            </a:r>
          </a:p>
          <a:p>
            <a:pPr marL="0" indent="0">
              <a:buNone/>
            </a:pPr>
            <a:r>
              <a:rPr lang="en-GB" b="1" dirty="0" smtClean="0">
                <a:solidFill>
                  <a:srgbClr val="002060"/>
                </a:solidFill>
              </a:rPr>
              <a:t>85. … Different </a:t>
            </a:r>
            <a:r>
              <a:rPr lang="en-GB" b="1" dirty="0">
                <a:solidFill>
                  <a:srgbClr val="002060"/>
                </a:solidFill>
              </a:rPr>
              <a:t>Christian </a:t>
            </a:r>
            <a:r>
              <a:rPr lang="en-GB" b="1" dirty="0" smtClean="0">
                <a:solidFill>
                  <a:srgbClr val="002060"/>
                </a:solidFill>
              </a:rPr>
              <a:t>traditions denote </a:t>
            </a:r>
            <a:r>
              <a:rPr lang="en-GB" b="1" dirty="0">
                <a:solidFill>
                  <a:srgbClr val="002060"/>
                </a:solidFill>
              </a:rPr>
              <a:t>aspects of mission and evangelism in different ways; </a:t>
            </a:r>
            <a:r>
              <a:rPr lang="en-GB" b="1" dirty="0" smtClean="0">
                <a:solidFill>
                  <a:srgbClr val="002060"/>
                </a:solidFill>
              </a:rPr>
              <a:t>however, we </a:t>
            </a:r>
            <a:r>
              <a:rPr lang="en-GB" b="1" dirty="0">
                <a:solidFill>
                  <a:srgbClr val="002060"/>
                </a:solidFill>
              </a:rPr>
              <a:t>can still affirm that the Spirit calls us all towards an </a:t>
            </a:r>
            <a:r>
              <a:rPr lang="en-GB" b="1" dirty="0" smtClean="0">
                <a:solidFill>
                  <a:srgbClr val="002060"/>
                </a:solidFill>
              </a:rPr>
              <a:t>understanding of </a:t>
            </a:r>
            <a:r>
              <a:rPr lang="en-GB" b="1" dirty="0">
                <a:solidFill>
                  <a:srgbClr val="002060"/>
                </a:solidFill>
              </a:rPr>
              <a:t>evangelism which is grounded in the life of the </a:t>
            </a:r>
            <a:r>
              <a:rPr lang="en-GB" b="1" dirty="0" smtClean="0">
                <a:solidFill>
                  <a:srgbClr val="002060"/>
                </a:solidFill>
              </a:rPr>
              <a:t>local church </a:t>
            </a:r>
            <a:r>
              <a:rPr lang="en-GB" b="1" dirty="0">
                <a:solidFill>
                  <a:srgbClr val="002060"/>
                </a:solidFill>
              </a:rPr>
              <a:t>where worship (</a:t>
            </a:r>
            <a:r>
              <a:rPr lang="en-GB" b="1" i="1" dirty="0" err="1">
                <a:solidFill>
                  <a:srgbClr val="002060"/>
                </a:solidFill>
              </a:rPr>
              <a:t>leiturgia</a:t>
            </a:r>
            <a:r>
              <a:rPr lang="en-GB" b="1" dirty="0">
                <a:solidFill>
                  <a:srgbClr val="002060"/>
                </a:solidFill>
              </a:rPr>
              <a:t>) is inextricably linked to </a:t>
            </a:r>
            <a:r>
              <a:rPr lang="en-GB" b="1" dirty="0" smtClean="0">
                <a:solidFill>
                  <a:srgbClr val="002060"/>
                </a:solidFill>
              </a:rPr>
              <a:t>witness (</a:t>
            </a:r>
            <a:r>
              <a:rPr lang="en-GB" b="1" i="1" dirty="0" err="1" smtClean="0">
                <a:solidFill>
                  <a:srgbClr val="002060"/>
                </a:solidFill>
              </a:rPr>
              <a:t>martyria</a:t>
            </a:r>
            <a:r>
              <a:rPr lang="en-GB" b="1" dirty="0">
                <a:solidFill>
                  <a:srgbClr val="002060"/>
                </a:solidFill>
              </a:rPr>
              <a:t>), service (</a:t>
            </a:r>
            <a:r>
              <a:rPr lang="en-GB" b="1" i="1" dirty="0" err="1">
                <a:solidFill>
                  <a:srgbClr val="002060"/>
                </a:solidFill>
              </a:rPr>
              <a:t>diakonia</a:t>
            </a:r>
            <a:r>
              <a:rPr lang="en-GB" b="1" dirty="0">
                <a:solidFill>
                  <a:srgbClr val="002060"/>
                </a:solidFill>
              </a:rPr>
              <a:t>), and fellowship (</a:t>
            </a:r>
            <a:r>
              <a:rPr lang="en-GB" b="1" i="1" dirty="0" err="1">
                <a:solidFill>
                  <a:srgbClr val="002060"/>
                </a:solidFill>
              </a:rPr>
              <a:t>koinonia</a:t>
            </a:r>
            <a:r>
              <a:rPr lang="en-GB" b="1" dirty="0">
                <a:solidFill>
                  <a:srgbClr val="002060"/>
                </a:solidFill>
              </a:rPr>
              <a:t>).</a:t>
            </a:r>
          </a:p>
        </p:txBody>
      </p:sp>
    </p:spTree>
    <p:extLst>
      <p:ext uri="{BB962C8B-B14F-4D97-AF65-F5344CB8AC3E}">
        <p14:creationId xmlns:p14="http://schemas.microsoft.com/office/powerpoint/2010/main" val="116881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57199" y="1114424"/>
            <a:ext cx="11287125" cy="5553075"/>
          </a:xfrm>
        </p:spPr>
        <p:txBody>
          <a:bodyPr>
            <a:normAutofit lnSpcReduction="10000"/>
          </a:bodyPr>
          <a:lstStyle/>
          <a:p>
            <a:pPr marL="0" indent="0">
              <a:buNone/>
            </a:pPr>
            <a:r>
              <a:rPr lang="en-GB" b="1" dirty="0" smtClean="0">
                <a:solidFill>
                  <a:srgbClr val="FF0000"/>
                </a:solidFill>
              </a:rPr>
              <a:t>The document acknowledges the failings of Christian missionaries, but repeats the need for dialogue, with all peoples, of all religious faiths or none, carried out in the spirit of Christ.</a:t>
            </a:r>
          </a:p>
          <a:p>
            <a:pPr marL="0" indent="0">
              <a:buNone/>
            </a:pPr>
            <a:r>
              <a:rPr lang="en-GB" b="1" dirty="0" smtClean="0">
                <a:solidFill>
                  <a:srgbClr val="002060"/>
                </a:solidFill>
              </a:rPr>
              <a:t>93. </a:t>
            </a:r>
            <a:r>
              <a:rPr lang="en-GB" b="1" dirty="0">
                <a:solidFill>
                  <a:srgbClr val="002060"/>
                </a:solidFill>
              </a:rPr>
              <a:t>The </a:t>
            </a:r>
            <a:r>
              <a:rPr lang="en-GB" b="1" dirty="0" smtClean="0">
                <a:solidFill>
                  <a:srgbClr val="002060"/>
                </a:solidFill>
              </a:rPr>
              <a:t>Holy Spirit </a:t>
            </a:r>
            <a:r>
              <a:rPr lang="en-GB" b="1" dirty="0">
                <a:solidFill>
                  <a:srgbClr val="002060"/>
                </a:solidFill>
              </a:rPr>
              <a:t>works in mysterious ways and we do not fully understand </a:t>
            </a:r>
            <a:r>
              <a:rPr lang="en-GB" b="1" dirty="0" smtClean="0">
                <a:solidFill>
                  <a:srgbClr val="002060"/>
                </a:solidFill>
              </a:rPr>
              <a:t>the workings </a:t>
            </a:r>
            <a:r>
              <a:rPr lang="en-GB" b="1" dirty="0">
                <a:solidFill>
                  <a:srgbClr val="002060"/>
                </a:solidFill>
              </a:rPr>
              <a:t>of the Spirit in other faith traditions. We </a:t>
            </a:r>
            <a:r>
              <a:rPr lang="en-GB" b="1" dirty="0" smtClean="0">
                <a:solidFill>
                  <a:srgbClr val="002060"/>
                </a:solidFill>
              </a:rPr>
              <a:t>acknowledge that </a:t>
            </a:r>
            <a:r>
              <a:rPr lang="en-GB" b="1" dirty="0">
                <a:solidFill>
                  <a:srgbClr val="002060"/>
                </a:solidFill>
              </a:rPr>
              <a:t>there is inherent value and wisdom in diverse life-giving </a:t>
            </a:r>
            <a:r>
              <a:rPr lang="en-GB" b="1" dirty="0" smtClean="0">
                <a:solidFill>
                  <a:srgbClr val="002060"/>
                </a:solidFill>
              </a:rPr>
              <a:t>spiritualities. Therefore</a:t>
            </a:r>
            <a:r>
              <a:rPr lang="en-GB" b="1" dirty="0">
                <a:solidFill>
                  <a:srgbClr val="002060"/>
                </a:solidFill>
              </a:rPr>
              <a:t>, authentic mission makes the “other” a </a:t>
            </a:r>
            <a:r>
              <a:rPr lang="en-GB" b="1" dirty="0" smtClean="0">
                <a:solidFill>
                  <a:srgbClr val="002060"/>
                </a:solidFill>
              </a:rPr>
              <a:t>partner in</a:t>
            </a:r>
            <a:r>
              <a:rPr lang="en-GB" b="1" dirty="0">
                <a:solidFill>
                  <a:srgbClr val="002060"/>
                </a:solidFill>
              </a:rPr>
              <a:t>, not an “object” of mission</a:t>
            </a:r>
            <a:r>
              <a:rPr lang="en-GB" b="1" dirty="0" smtClean="0">
                <a:solidFill>
                  <a:srgbClr val="002060"/>
                </a:solidFill>
              </a:rPr>
              <a:t>.</a:t>
            </a:r>
          </a:p>
          <a:p>
            <a:pPr marL="0" indent="0">
              <a:buNone/>
            </a:pPr>
            <a:r>
              <a:rPr lang="en-GB" b="1" dirty="0" smtClean="0">
                <a:solidFill>
                  <a:srgbClr val="FF0000"/>
                </a:solidFill>
              </a:rPr>
              <a:t>97. </a:t>
            </a:r>
            <a:r>
              <a:rPr lang="en-GB" b="1" dirty="0">
                <a:solidFill>
                  <a:srgbClr val="FF0000"/>
                </a:solidFill>
              </a:rPr>
              <a:t>The gospel takes root in different contexts through </a:t>
            </a:r>
            <a:r>
              <a:rPr lang="en-GB" b="1" dirty="0" smtClean="0">
                <a:solidFill>
                  <a:srgbClr val="FF0000"/>
                </a:solidFill>
              </a:rPr>
              <a:t>engagement with </a:t>
            </a:r>
            <a:r>
              <a:rPr lang="en-GB" b="1" dirty="0">
                <a:solidFill>
                  <a:srgbClr val="FF0000"/>
                </a:solidFill>
              </a:rPr>
              <a:t>specific cultural, political, and religious realities. Respect </a:t>
            </a:r>
            <a:r>
              <a:rPr lang="en-GB" b="1" dirty="0" smtClean="0">
                <a:solidFill>
                  <a:srgbClr val="FF0000"/>
                </a:solidFill>
              </a:rPr>
              <a:t>for people </a:t>
            </a:r>
            <a:r>
              <a:rPr lang="en-GB" b="1" dirty="0">
                <a:solidFill>
                  <a:srgbClr val="FF0000"/>
                </a:solidFill>
              </a:rPr>
              <a:t>and their cultural and symbolic life-worlds are necessary </a:t>
            </a:r>
            <a:r>
              <a:rPr lang="en-GB" b="1" dirty="0" smtClean="0">
                <a:solidFill>
                  <a:srgbClr val="FF0000"/>
                </a:solidFill>
              </a:rPr>
              <a:t>if the </a:t>
            </a:r>
            <a:r>
              <a:rPr lang="en-GB" b="1" dirty="0">
                <a:solidFill>
                  <a:srgbClr val="FF0000"/>
                </a:solidFill>
              </a:rPr>
              <a:t>gospel is to take root in those different realities. In this way </a:t>
            </a:r>
            <a:r>
              <a:rPr lang="en-GB" b="1" dirty="0" smtClean="0">
                <a:solidFill>
                  <a:srgbClr val="FF0000"/>
                </a:solidFill>
              </a:rPr>
              <a:t>it must </a:t>
            </a:r>
            <a:r>
              <a:rPr lang="en-GB" b="1" dirty="0">
                <a:solidFill>
                  <a:srgbClr val="FF0000"/>
                </a:solidFill>
              </a:rPr>
              <a:t>begin with engagement and dialogue with the wider </a:t>
            </a:r>
            <a:r>
              <a:rPr lang="en-GB" b="1" dirty="0" smtClean="0">
                <a:solidFill>
                  <a:srgbClr val="FF0000"/>
                </a:solidFill>
              </a:rPr>
              <a:t>context in </a:t>
            </a:r>
            <a:r>
              <a:rPr lang="en-GB" b="1" dirty="0">
                <a:solidFill>
                  <a:srgbClr val="FF0000"/>
                </a:solidFill>
              </a:rPr>
              <a:t>order to discern how Christ is already present and where </a:t>
            </a:r>
            <a:r>
              <a:rPr lang="en-GB" b="1" dirty="0" smtClean="0">
                <a:solidFill>
                  <a:srgbClr val="FF0000"/>
                </a:solidFill>
              </a:rPr>
              <a:t>God’s Spirit </a:t>
            </a:r>
            <a:r>
              <a:rPr lang="en-GB" b="1" dirty="0">
                <a:solidFill>
                  <a:srgbClr val="FF0000"/>
                </a:solidFill>
              </a:rPr>
              <a:t>is already at work.</a:t>
            </a:r>
          </a:p>
        </p:txBody>
      </p:sp>
    </p:spTree>
    <p:extLst>
      <p:ext uri="{BB962C8B-B14F-4D97-AF65-F5344CB8AC3E}">
        <p14:creationId xmlns:p14="http://schemas.microsoft.com/office/powerpoint/2010/main" val="391378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57199" y="1114424"/>
            <a:ext cx="11410951" cy="5553075"/>
          </a:xfrm>
        </p:spPr>
        <p:txBody>
          <a:bodyPr/>
          <a:lstStyle/>
          <a:p>
            <a:pPr marL="0" indent="0">
              <a:buNone/>
            </a:pPr>
            <a:r>
              <a:rPr lang="en-GB" b="1" dirty="0" smtClean="0">
                <a:solidFill>
                  <a:srgbClr val="002060"/>
                </a:solidFill>
              </a:rPr>
              <a:t>The document ends with a series of affirmations:</a:t>
            </a:r>
          </a:p>
          <a:p>
            <a:pPr marL="0" indent="0">
              <a:buNone/>
            </a:pPr>
            <a:r>
              <a:rPr lang="en-GB" b="1" dirty="0" smtClean="0">
                <a:solidFill>
                  <a:srgbClr val="FF0000"/>
                </a:solidFill>
              </a:rPr>
              <a:t>102. </a:t>
            </a:r>
            <a:r>
              <a:rPr lang="en-GB" b="1" i="1" dirty="0">
                <a:solidFill>
                  <a:srgbClr val="FF0000"/>
                </a:solidFill>
              </a:rPr>
              <a:t>We affirm that the purpose of God’s mission is fullness of life (</a:t>
            </a:r>
            <a:r>
              <a:rPr lang="en-GB" b="1" i="1" dirty="0" smtClean="0">
                <a:solidFill>
                  <a:srgbClr val="FF0000"/>
                </a:solidFill>
              </a:rPr>
              <a:t>John 10:10</a:t>
            </a:r>
            <a:r>
              <a:rPr lang="en-GB" b="1" i="1" dirty="0">
                <a:solidFill>
                  <a:srgbClr val="FF0000"/>
                </a:solidFill>
              </a:rPr>
              <a:t>) and that this is the criterion for discernment in mission</a:t>
            </a:r>
            <a:r>
              <a:rPr lang="en-GB" b="1" i="1" dirty="0" smtClean="0">
                <a:solidFill>
                  <a:srgbClr val="FF0000"/>
                </a:solidFill>
              </a:rPr>
              <a:t>.</a:t>
            </a:r>
          </a:p>
          <a:p>
            <a:pPr marL="0" indent="0">
              <a:buNone/>
            </a:pPr>
            <a:r>
              <a:rPr lang="en-GB" b="1" dirty="0" smtClean="0">
                <a:solidFill>
                  <a:srgbClr val="002060"/>
                </a:solidFill>
              </a:rPr>
              <a:t>103. </a:t>
            </a:r>
            <a:r>
              <a:rPr lang="en-GB" b="1" i="1" dirty="0">
                <a:solidFill>
                  <a:srgbClr val="002060"/>
                </a:solidFill>
              </a:rPr>
              <a:t>We affirm that mission begins with God’s act of creation and </a:t>
            </a:r>
            <a:r>
              <a:rPr lang="en-GB" b="1" i="1" dirty="0" smtClean="0">
                <a:solidFill>
                  <a:srgbClr val="002060"/>
                </a:solidFill>
              </a:rPr>
              <a:t>continues in </a:t>
            </a:r>
            <a:r>
              <a:rPr lang="en-GB" b="1" i="1" dirty="0">
                <a:solidFill>
                  <a:srgbClr val="002060"/>
                </a:solidFill>
              </a:rPr>
              <a:t>re-creation, by the enlivening power of the Holy Spirit</a:t>
            </a:r>
            <a:r>
              <a:rPr lang="en-GB" b="1" i="1" dirty="0" smtClean="0">
                <a:solidFill>
                  <a:srgbClr val="002060"/>
                </a:solidFill>
              </a:rPr>
              <a:t>.</a:t>
            </a:r>
          </a:p>
          <a:p>
            <a:pPr marL="0" indent="0">
              <a:buNone/>
            </a:pPr>
            <a:r>
              <a:rPr lang="en-GB" b="1" dirty="0" smtClean="0">
                <a:solidFill>
                  <a:srgbClr val="FF0000"/>
                </a:solidFill>
              </a:rPr>
              <a:t>104. </a:t>
            </a:r>
            <a:r>
              <a:rPr lang="en-GB" b="1" i="1" dirty="0">
                <a:solidFill>
                  <a:srgbClr val="FF0000"/>
                </a:solidFill>
              </a:rPr>
              <a:t>We affirm that spirituality is the source of energy for mission and </a:t>
            </a:r>
            <a:r>
              <a:rPr lang="en-GB" b="1" i="1" dirty="0" smtClean="0">
                <a:solidFill>
                  <a:srgbClr val="FF0000"/>
                </a:solidFill>
              </a:rPr>
              <a:t>that mission </a:t>
            </a:r>
            <a:r>
              <a:rPr lang="en-GB" b="1" i="1" dirty="0">
                <a:solidFill>
                  <a:srgbClr val="FF0000"/>
                </a:solidFill>
              </a:rPr>
              <a:t>in the Spirit is transformative</a:t>
            </a:r>
            <a:r>
              <a:rPr lang="en-GB" b="1" i="1" dirty="0" smtClean="0">
                <a:solidFill>
                  <a:srgbClr val="FF0000"/>
                </a:solidFill>
              </a:rPr>
              <a:t>.</a:t>
            </a:r>
          </a:p>
          <a:p>
            <a:pPr marL="0" indent="0">
              <a:buNone/>
            </a:pPr>
            <a:r>
              <a:rPr lang="en-GB" b="1" dirty="0" smtClean="0">
                <a:solidFill>
                  <a:srgbClr val="002060"/>
                </a:solidFill>
              </a:rPr>
              <a:t>105.</a:t>
            </a:r>
            <a:r>
              <a:rPr lang="en-GB" b="1" i="1" dirty="0">
                <a:solidFill>
                  <a:srgbClr val="002060"/>
                </a:solidFill>
              </a:rPr>
              <a:t> We affirm that the mission of God’s Spirit is to renew the whole creation</a:t>
            </a:r>
            <a:r>
              <a:rPr lang="en-GB" b="1" i="1" dirty="0" smtClean="0">
                <a:solidFill>
                  <a:srgbClr val="002060"/>
                </a:solidFill>
              </a:rPr>
              <a:t>.</a:t>
            </a:r>
          </a:p>
          <a:p>
            <a:pPr marL="0" indent="0">
              <a:buNone/>
            </a:pPr>
            <a:r>
              <a:rPr lang="en-GB" b="1" dirty="0" smtClean="0">
                <a:solidFill>
                  <a:srgbClr val="FF0000"/>
                </a:solidFill>
              </a:rPr>
              <a:t>106. </a:t>
            </a:r>
            <a:r>
              <a:rPr lang="en-GB" b="1" i="1" dirty="0">
                <a:solidFill>
                  <a:srgbClr val="FF0000"/>
                </a:solidFill>
              </a:rPr>
              <a:t>We affirm that today mission movements are emerging from the </a:t>
            </a:r>
            <a:r>
              <a:rPr lang="en-GB" b="1" i="1" dirty="0" smtClean="0">
                <a:solidFill>
                  <a:srgbClr val="FF0000"/>
                </a:solidFill>
              </a:rPr>
              <a:t>global South </a:t>
            </a:r>
            <a:r>
              <a:rPr lang="en-GB" b="1" i="1" dirty="0">
                <a:solidFill>
                  <a:srgbClr val="FF0000"/>
                </a:solidFill>
              </a:rPr>
              <a:t>and East which are multi-directional and many-faceted.</a:t>
            </a:r>
            <a:endParaRPr lang="en-GB" b="1" dirty="0">
              <a:solidFill>
                <a:srgbClr val="FF0000"/>
              </a:solidFill>
            </a:endParaRPr>
          </a:p>
        </p:txBody>
      </p:sp>
    </p:spTree>
    <p:extLst>
      <p:ext uri="{BB962C8B-B14F-4D97-AF65-F5344CB8AC3E}">
        <p14:creationId xmlns:p14="http://schemas.microsoft.com/office/powerpoint/2010/main" val="274537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80645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57199" y="1114424"/>
            <a:ext cx="11287125" cy="5553075"/>
          </a:xfrm>
        </p:spPr>
        <p:txBody>
          <a:bodyPr/>
          <a:lstStyle/>
          <a:p>
            <a:pPr marL="0" indent="0">
              <a:buNone/>
            </a:pPr>
            <a:r>
              <a:rPr lang="en-GB" b="1" dirty="0" smtClean="0">
                <a:solidFill>
                  <a:srgbClr val="002060"/>
                </a:solidFill>
              </a:rPr>
              <a:t>107. </a:t>
            </a:r>
            <a:r>
              <a:rPr lang="en-GB" b="1" i="1" dirty="0">
                <a:solidFill>
                  <a:srgbClr val="002060"/>
                </a:solidFill>
              </a:rPr>
              <a:t>We affirm that marginalized people are agents of mission and exercise </a:t>
            </a:r>
            <a:r>
              <a:rPr lang="en-GB" b="1" i="1" dirty="0" smtClean="0">
                <a:solidFill>
                  <a:srgbClr val="002060"/>
                </a:solidFill>
              </a:rPr>
              <a:t>a prophetic </a:t>
            </a:r>
            <a:r>
              <a:rPr lang="en-GB" b="1" i="1" dirty="0">
                <a:solidFill>
                  <a:srgbClr val="002060"/>
                </a:solidFill>
              </a:rPr>
              <a:t>role which emphasizes that fullness of life is for all.</a:t>
            </a:r>
            <a:endParaRPr lang="en-GB" b="1" dirty="0" smtClean="0">
              <a:solidFill>
                <a:srgbClr val="002060"/>
              </a:solidFill>
            </a:endParaRPr>
          </a:p>
          <a:p>
            <a:pPr marL="0" indent="0">
              <a:buNone/>
            </a:pPr>
            <a:r>
              <a:rPr lang="en-GB" b="1" dirty="0" smtClean="0">
                <a:solidFill>
                  <a:srgbClr val="FF0000"/>
                </a:solidFill>
              </a:rPr>
              <a:t>108. </a:t>
            </a:r>
            <a:r>
              <a:rPr lang="en-GB" b="1" i="1" dirty="0">
                <a:solidFill>
                  <a:srgbClr val="FF0000"/>
                </a:solidFill>
              </a:rPr>
              <a:t>We affirm that the economy of God is based on values of love and </a:t>
            </a:r>
            <a:r>
              <a:rPr lang="en-GB" b="1" i="1" dirty="0" smtClean="0">
                <a:solidFill>
                  <a:srgbClr val="FF0000"/>
                </a:solidFill>
              </a:rPr>
              <a:t>justice for </a:t>
            </a:r>
            <a:r>
              <a:rPr lang="en-GB" b="1" i="1" dirty="0">
                <a:solidFill>
                  <a:srgbClr val="FF0000"/>
                </a:solidFill>
              </a:rPr>
              <a:t>all and that transformative mission resists idolatry in the </a:t>
            </a:r>
            <a:r>
              <a:rPr lang="en-GB" b="1" i="1" dirty="0" smtClean="0">
                <a:solidFill>
                  <a:srgbClr val="FF0000"/>
                </a:solidFill>
              </a:rPr>
              <a:t>free-market economy</a:t>
            </a:r>
            <a:r>
              <a:rPr lang="en-GB" b="1" i="1" dirty="0">
                <a:solidFill>
                  <a:srgbClr val="FF0000"/>
                </a:solidFill>
              </a:rPr>
              <a:t>.</a:t>
            </a:r>
            <a:endParaRPr lang="en-GB" b="1" dirty="0" smtClean="0">
              <a:solidFill>
                <a:srgbClr val="FF0000"/>
              </a:solidFill>
            </a:endParaRPr>
          </a:p>
          <a:p>
            <a:pPr marL="0" indent="0">
              <a:buNone/>
            </a:pPr>
            <a:r>
              <a:rPr lang="en-GB" b="1" dirty="0" smtClean="0">
                <a:solidFill>
                  <a:srgbClr val="002060"/>
                </a:solidFill>
              </a:rPr>
              <a:t>109. </a:t>
            </a:r>
            <a:r>
              <a:rPr lang="en-GB" b="1" i="1" dirty="0">
                <a:solidFill>
                  <a:srgbClr val="002060"/>
                </a:solidFill>
              </a:rPr>
              <a:t>We affirm that the gospel of Jesus Christ is good news in all ages </a:t>
            </a:r>
            <a:r>
              <a:rPr lang="en-GB" b="1" i="1" dirty="0" smtClean="0">
                <a:solidFill>
                  <a:srgbClr val="002060"/>
                </a:solidFill>
              </a:rPr>
              <a:t>and places </a:t>
            </a:r>
            <a:r>
              <a:rPr lang="en-GB" b="1" i="1" dirty="0">
                <a:solidFill>
                  <a:srgbClr val="002060"/>
                </a:solidFill>
              </a:rPr>
              <a:t>and should be proclaimed in the Spirit of love and humility.</a:t>
            </a:r>
            <a:endParaRPr lang="en-GB" b="1" dirty="0" smtClean="0">
              <a:solidFill>
                <a:srgbClr val="002060"/>
              </a:solidFill>
            </a:endParaRPr>
          </a:p>
          <a:p>
            <a:pPr marL="0" indent="0">
              <a:buNone/>
            </a:pPr>
            <a:r>
              <a:rPr lang="en-GB" b="1" dirty="0" smtClean="0">
                <a:solidFill>
                  <a:srgbClr val="FF0000"/>
                </a:solidFill>
              </a:rPr>
              <a:t>110. </a:t>
            </a:r>
            <a:r>
              <a:rPr lang="en-GB" b="1" i="1" dirty="0">
                <a:solidFill>
                  <a:srgbClr val="FF0000"/>
                </a:solidFill>
              </a:rPr>
              <a:t>We affirm that dialogue and cooperation for life are integral to </a:t>
            </a:r>
            <a:r>
              <a:rPr lang="en-GB" b="1" i="1" dirty="0" smtClean="0">
                <a:solidFill>
                  <a:srgbClr val="FF0000"/>
                </a:solidFill>
              </a:rPr>
              <a:t>mission and </a:t>
            </a:r>
            <a:r>
              <a:rPr lang="en-GB" b="1" i="1" dirty="0">
                <a:solidFill>
                  <a:srgbClr val="FF0000"/>
                </a:solidFill>
              </a:rPr>
              <a:t>evangelism.</a:t>
            </a:r>
            <a:endParaRPr lang="en-GB" b="1" dirty="0" smtClean="0">
              <a:solidFill>
                <a:srgbClr val="FF0000"/>
              </a:solidFill>
            </a:endParaRPr>
          </a:p>
          <a:p>
            <a:pPr marL="0" indent="0">
              <a:buNone/>
            </a:pPr>
            <a:r>
              <a:rPr lang="en-GB" b="1" dirty="0" smtClean="0">
                <a:solidFill>
                  <a:srgbClr val="002060"/>
                </a:solidFill>
              </a:rPr>
              <a:t>111. </a:t>
            </a:r>
            <a:r>
              <a:rPr lang="en-GB" b="1" i="1" dirty="0">
                <a:solidFill>
                  <a:srgbClr val="002060"/>
                </a:solidFill>
              </a:rPr>
              <a:t>We affirm that God moves and empowers the church in mission.</a:t>
            </a:r>
            <a:endParaRPr lang="en-GB" b="1" dirty="0">
              <a:solidFill>
                <a:srgbClr val="002060"/>
              </a:solidFill>
            </a:endParaRPr>
          </a:p>
        </p:txBody>
      </p:sp>
    </p:spTree>
    <p:extLst>
      <p:ext uri="{BB962C8B-B14F-4D97-AF65-F5344CB8AC3E}">
        <p14:creationId xmlns:p14="http://schemas.microsoft.com/office/powerpoint/2010/main" val="108669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5"/>
            <a:ext cx="10515600" cy="854075"/>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695325" y="1190624"/>
            <a:ext cx="10877550" cy="5438775"/>
          </a:xfrm>
        </p:spPr>
        <p:txBody>
          <a:bodyPr/>
          <a:lstStyle/>
          <a:p>
            <a:pPr marL="0" indent="0">
              <a:buNone/>
            </a:pPr>
            <a:r>
              <a:rPr lang="en-GB" b="1" dirty="0" smtClean="0">
                <a:solidFill>
                  <a:srgbClr val="FF0000"/>
                </a:solidFill>
              </a:rPr>
              <a:t>Ad </a:t>
            </a:r>
            <a:r>
              <a:rPr lang="en-GB" b="1" dirty="0" err="1" smtClean="0">
                <a:solidFill>
                  <a:srgbClr val="FF0000"/>
                </a:solidFill>
              </a:rPr>
              <a:t>Gentes</a:t>
            </a:r>
            <a:r>
              <a:rPr lang="en-GB" b="1" dirty="0" smtClean="0">
                <a:solidFill>
                  <a:srgbClr val="FF0000"/>
                </a:solidFill>
              </a:rPr>
              <a:t> 2</a:t>
            </a:r>
          </a:p>
          <a:p>
            <a:pPr marL="0" indent="0">
              <a:buNone/>
            </a:pPr>
            <a:r>
              <a:rPr lang="en-GB" b="1" dirty="0" smtClean="0">
                <a:solidFill>
                  <a:srgbClr val="002060"/>
                </a:solidFill>
              </a:rPr>
              <a:t>The </a:t>
            </a:r>
            <a:r>
              <a:rPr lang="en-GB" b="1" dirty="0">
                <a:solidFill>
                  <a:srgbClr val="002060"/>
                </a:solidFill>
              </a:rPr>
              <a:t>pilgrim Church is missionary by her very nature, since it is from the mission of the Son and the mission of the Holy Spirit that she draws her origin, in accordance with the decree of God the Father</a:t>
            </a:r>
            <a:r>
              <a:rPr lang="en-GB" b="1" dirty="0" smtClean="0">
                <a:solidFill>
                  <a:srgbClr val="002060"/>
                </a:solidFill>
              </a:rPr>
              <a:t>.</a:t>
            </a:r>
            <a:endParaRPr lang="en-GB" b="1" dirty="0">
              <a:solidFill>
                <a:srgbClr val="002060"/>
              </a:solidFill>
            </a:endParaRPr>
          </a:p>
          <a:p>
            <a:pPr marL="0" indent="0">
              <a:buNone/>
            </a:pPr>
            <a:r>
              <a:rPr lang="en-GB" b="1" dirty="0">
                <a:solidFill>
                  <a:srgbClr val="FF0000"/>
                </a:solidFill>
              </a:rPr>
              <a:t>This decree, however, flows from the "fount - like love" or charity of God the Father who, being the "principle without principle" from whom the Son is begotten and Holy Spirit proceeds through the Son, freely creating us on account of His surpassing and merciful kindness and graciously calling us moreover to share with Him His life and His cry, has generously poured out, and does not cease to pour out still, His divine goodness.</a:t>
            </a:r>
          </a:p>
          <a:p>
            <a:pPr marL="0" indent="0">
              <a:buNone/>
            </a:pPr>
            <a:endParaRPr lang="en-GB" dirty="0"/>
          </a:p>
        </p:txBody>
      </p:sp>
    </p:spTree>
    <p:extLst>
      <p:ext uri="{BB962C8B-B14F-4D97-AF65-F5344CB8AC3E}">
        <p14:creationId xmlns:p14="http://schemas.microsoft.com/office/powerpoint/2010/main" val="258458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2425" y="1480873"/>
            <a:ext cx="2809875" cy="4386527"/>
          </a:xfrm>
        </p:spPr>
      </p:pic>
      <p:sp>
        <p:nvSpPr>
          <p:cNvPr id="4" name="Content Placeholder 3"/>
          <p:cNvSpPr>
            <a:spLocks noGrp="1"/>
          </p:cNvSpPr>
          <p:nvPr>
            <p:ph sz="half" idx="2"/>
          </p:nvPr>
        </p:nvSpPr>
        <p:spPr>
          <a:xfrm>
            <a:off x="3571875" y="1123950"/>
            <a:ext cx="8362950" cy="5476875"/>
          </a:xfrm>
        </p:spPr>
        <p:txBody>
          <a:bodyPr/>
          <a:lstStyle/>
          <a:p>
            <a:pPr marL="0" indent="0">
              <a:buNone/>
            </a:pPr>
            <a:r>
              <a:rPr lang="en-GB" b="1" dirty="0" smtClean="0">
                <a:solidFill>
                  <a:srgbClr val="002060"/>
                </a:solidFill>
              </a:rPr>
              <a:t>The Cape Town Commitment</a:t>
            </a:r>
          </a:p>
          <a:p>
            <a:pPr marL="0" indent="0">
              <a:buNone/>
            </a:pPr>
            <a:r>
              <a:rPr lang="en-GB" b="1" dirty="0" smtClean="0">
                <a:solidFill>
                  <a:srgbClr val="FF0000"/>
                </a:solidFill>
              </a:rPr>
              <a:t>Cape Town 2010: The Third Lausanne Congress on World Evangelization</a:t>
            </a:r>
          </a:p>
          <a:p>
            <a:pPr marL="0" indent="0">
              <a:buNone/>
            </a:pPr>
            <a:r>
              <a:rPr lang="en-GB" b="1" dirty="0" smtClean="0">
                <a:solidFill>
                  <a:srgbClr val="002060"/>
                </a:solidFill>
              </a:rPr>
              <a:t>The first was in Lausanne in 1974, the second in Manila in 1989. The fourth took place in Seoul earlier this year.</a:t>
            </a:r>
          </a:p>
          <a:p>
            <a:pPr marL="0" indent="0">
              <a:buNone/>
            </a:pPr>
            <a:r>
              <a:rPr lang="en-GB" b="1" dirty="0" smtClean="0">
                <a:solidFill>
                  <a:srgbClr val="FF0000"/>
                </a:solidFill>
              </a:rPr>
              <a:t>Since Manila, they have issued alliterative documents: the Manila Manifesto, the Cape Town Commitment and now the Seoul Statement.</a:t>
            </a:r>
          </a:p>
          <a:p>
            <a:pPr marL="0" indent="0">
              <a:buNone/>
            </a:pPr>
            <a:r>
              <a:rPr lang="en-GB" b="1" dirty="0" smtClean="0">
                <a:solidFill>
                  <a:srgbClr val="002060"/>
                </a:solidFill>
              </a:rPr>
              <a:t>The Lausanne Committee for World Evangelisation was formed through the inspiration of Billy Graham, among others, to promote an evangelical mission approach, though it also argued for a holistic mission.</a:t>
            </a:r>
            <a:endParaRPr lang="en-GB" b="1" dirty="0">
              <a:solidFill>
                <a:srgbClr val="002060"/>
              </a:solidFill>
            </a:endParaRPr>
          </a:p>
        </p:txBody>
      </p:sp>
    </p:spTree>
    <p:extLst>
      <p:ext uri="{BB962C8B-B14F-4D97-AF65-F5344CB8AC3E}">
        <p14:creationId xmlns:p14="http://schemas.microsoft.com/office/powerpoint/2010/main" val="22583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419099" y="895351"/>
            <a:ext cx="7419975" cy="5705475"/>
          </a:xfrm>
        </p:spPr>
        <p:txBody>
          <a:bodyPr>
            <a:normAutofit fontScale="92500" lnSpcReduction="10000"/>
          </a:bodyPr>
          <a:lstStyle/>
          <a:p>
            <a:pPr marL="0" indent="0">
              <a:buNone/>
            </a:pPr>
            <a:r>
              <a:rPr lang="en-GB" b="1" dirty="0" smtClean="0">
                <a:solidFill>
                  <a:srgbClr val="FF0000"/>
                </a:solidFill>
              </a:rPr>
              <a:t>The Commitment is a fairly long document (over 100 pages), so this is a very brief summary.</a:t>
            </a:r>
          </a:p>
          <a:p>
            <a:pPr marL="0" indent="0">
              <a:buNone/>
            </a:pPr>
            <a:r>
              <a:rPr lang="en-GB" b="1" dirty="0" smtClean="0">
                <a:solidFill>
                  <a:srgbClr val="002060"/>
                </a:solidFill>
              </a:rPr>
              <a:t>The document begins with a confession of faith, the first part, based on an affirmation of God’s love for us and our love for God:</a:t>
            </a:r>
          </a:p>
          <a:p>
            <a:pPr marL="0" indent="0">
              <a:buNone/>
            </a:pPr>
            <a:r>
              <a:rPr lang="en-GB" b="1" dirty="0">
                <a:solidFill>
                  <a:srgbClr val="FF0000"/>
                </a:solidFill>
              </a:rPr>
              <a:t>1. WE LOVE BECAUSE GOD FIRST LOVED US </a:t>
            </a:r>
          </a:p>
          <a:p>
            <a:pPr marL="0" indent="0">
              <a:buNone/>
            </a:pPr>
            <a:r>
              <a:rPr lang="en-GB" b="1" i="1" dirty="0">
                <a:solidFill>
                  <a:srgbClr val="002060"/>
                </a:solidFill>
              </a:rPr>
              <a:t>The mission of God flows from the love of God. The mission of God’s people flows from our love for God and for all that God loves. World evangelization is the outflow of God’s love to us and through us. We affirm the primacy of God’s grace and we then respond to that grace by faith, demonstrated through the obedience of love. We love because God first loved us and sent his Son to be the propitiation for our </a:t>
            </a:r>
            <a:r>
              <a:rPr lang="en-GB" b="1" i="1" dirty="0" smtClean="0">
                <a:solidFill>
                  <a:srgbClr val="002060"/>
                </a:solidFill>
              </a:rPr>
              <a:t>sins.</a:t>
            </a:r>
            <a:endParaRPr lang="en-GB" b="1"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20049" y="1781175"/>
            <a:ext cx="3790949" cy="3790949"/>
          </a:xfrm>
        </p:spPr>
      </p:pic>
    </p:spTree>
    <p:extLst>
      <p:ext uri="{BB962C8B-B14F-4D97-AF65-F5344CB8AC3E}">
        <p14:creationId xmlns:p14="http://schemas.microsoft.com/office/powerpoint/2010/main" val="4053946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8614" y="1828801"/>
            <a:ext cx="3552824" cy="3552824"/>
          </a:xfrm>
        </p:spPr>
      </p:pic>
      <p:sp>
        <p:nvSpPr>
          <p:cNvPr id="4" name="Content Placeholder 3"/>
          <p:cNvSpPr>
            <a:spLocks noGrp="1"/>
          </p:cNvSpPr>
          <p:nvPr>
            <p:ph sz="half" idx="2"/>
          </p:nvPr>
        </p:nvSpPr>
        <p:spPr>
          <a:xfrm>
            <a:off x="4343401" y="1123950"/>
            <a:ext cx="7591424" cy="5476875"/>
          </a:xfrm>
        </p:spPr>
        <p:txBody>
          <a:bodyPr>
            <a:normAutofit lnSpcReduction="10000"/>
          </a:bodyPr>
          <a:lstStyle/>
          <a:p>
            <a:pPr marL="0" indent="0">
              <a:buNone/>
            </a:pPr>
            <a:r>
              <a:rPr lang="en-GB" b="1" dirty="0" smtClean="0">
                <a:solidFill>
                  <a:srgbClr val="FF0000"/>
                </a:solidFill>
              </a:rPr>
              <a:t>The first part acknowledges love for the living God, Father, Son, and Spirit, and for God’s word, God’s world, the gospel of God, the people of God and the mission of God</a:t>
            </a:r>
          </a:p>
          <a:p>
            <a:pPr marL="0" indent="0">
              <a:buNone/>
            </a:pPr>
            <a:r>
              <a:rPr lang="en-GB" b="1" i="1" dirty="0">
                <a:solidFill>
                  <a:srgbClr val="002060"/>
                </a:solidFill>
              </a:rPr>
              <a:t>There is no true or whole gospel, and no authentic biblical mission, without the Person, work and power of the Holy Spirit. We pray for a greater awakening to this biblical truth, and for its experience to be reality in all parts of the worldwide body of Christ. However, we are aware of the many abuses that masquerade under the name of the Holy Spirit, the many ways in which all kinds of phenomena are practised and praised which are not the gifts of the Holy Spirit as clearly taught in the New Testament </a:t>
            </a:r>
            <a:endParaRPr lang="en-GB" b="1" dirty="0">
              <a:solidFill>
                <a:srgbClr val="002060"/>
              </a:solidFill>
            </a:endParaRPr>
          </a:p>
        </p:txBody>
      </p:sp>
    </p:spTree>
    <p:extLst>
      <p:ext uri="{BB962C8B-B14F-4D97-AF65-F5344CB8AC3E}">
        <p14:creationId xmlns:p14="http://schemas.microsoft.com/office/powerpoint/2010/main" val="4082377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644525"/>
          </a:xfrm>
        </p:spPr>
        <p:txBody>
          <a:bodyPr>
            <a:normAutofit fontScale="90000"/>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1123950" y="1114425"/>
            <a:ext cx="10115550" cy="5105400"/>
          </a:xfrm>
        </p:spPr>
        <p:txBody>
          <a:bodyPr>
            <a:normAutofit/>
          </a:bodyPr>
          <a:lstStyle/>
          <a:p>
            <a:pPr marL="0" indent="0">
              <a:buNone/>
            </a:pPr>
            <a:r>
              <a:rPr lang="en-GB" sz="3000" b="1" dirty="0" smtClean="0">
                <a:solidFill>
                  <a:srgbClr val="FF0000"/>
                </a:solidFill>
              </a:rPr>
              <a:t>The second part focuses on the call to action</a:t>
            </a:r>
          </a:p>
          <a:p>
            <a:pPr marL="0" indent="0">
              <a:buNone/>
            </a:pPr>
            <a:r>
              <a:rPr lang="en-GB" sz="3000" b="1" dirty="0">
                <a:solidFill>
                  <a:srgbClr val="002060"/>
                </a:solidFill>
              </a:rPr>
              <a:t>A. </a:t>
            </a:r>
            <a:r>
              <a:rPr lang="en-GB" sz="3000" b="1" i="1" dirty="0">
                <a:solidFill>
                  <a:srgbClr val="002060"/>
                </a:solidFill>
              </a:rPr>
              <a:t>Bearing witness to the truth of Christ in a pluralistic, globalized world</a:t>
            </a:r>
            <a:r>
              <a:rPr lang="en-GB" sz="3000" b="1" dirty="0">
                <a:solidFill>
                  <a:srgbClr val="002060"/>
                </a:solidFill>
              </a:rPr>
              <a:t>. </a:t>
            </a:r>
            <a:endParaRPr lang="en-GB" sz="3000" b="1" dirty="0" smtClean="0">
              <a:solidFill>
                <a:srgbClr val="002060"/>
              </a:solidFill>
            </a:endParaRPr>
          </a:p>
          <a:p>
            <a:pPr marL="0" indent="0">
              <a:buNone/>
            </a:pPr>
            <a:r>
              <a:rPr lang="en-GB" sz="3000" b="1" dirty="0">
                <a:solidFill>
                  <a:srgbClr val="FF0000"/>
                </a:solidFill>
              </a:rPr>
              <a:t>B. </a:t>
            </a:r>
            <a:r>
              <a:rPr lang="en-GB" sz="3000" b="1" i="1" dirty="0">
                <a:solidFill>
                  <a:srgbClr val="FF0000"/>
                </a:solidFill>
              </a:rPr>
              <a:t>Building the peace of Christ in our divided and broken world</a:t>
            </a:r>
            <a:r>
              <a:rPr lang="en-GB" sz="3000" b="1" dirty="0">
                <a:solidFill>
                  <a:srgbClr val="FF0000"/>
                </a:solidFill>
              </a:rPr>
              <a:t>. </a:t>
            </a:r>
            <a:endParaRPr lang="en-GB" sz="3000" b="1" dirty="0" smtClean="0">
              <a:solidFill>
                <a:srgbClr val="FF0000"/>
              </a:solidFill>
            </a:endParaRPr>
          </a:p>
          <a:p>
            <a:pPr marL="0" indent="0">
              <a:buNone/>
            </a:pPr>
            <a:r>
              <a:rPr lang="en-GB" sz="3000" b="1" dirty="0">
                <a:solidFill>
                  <a:srgbClr val="002060"/>
                </a:solidFill>
              </a:rPr>
              <a:t>C. </a:t>
            </a:r>
            <a:r>
              <a:rPr lang="en-GB" sz="3000" b="1" i="1" dirty="0">
                <a:solidFill>
                  <a:srgbClr val="002060"/>
                </a:solidFill>
              </a:rPr>
              <a:t>Living the love of Christ among people of other faiths</a:t>
            </a:r>
            <a:r>
              <a:rPr lang="en-GB" sz="3000" b="1" dirty="0" smtClean="0">
                <a:solidFill>
                  <a:srgbClr val="002060"/>
                </a:solidFill>
              </a:rPr>
              <a:t>.</a:t>
            </a:r>
          </a:p>
          <a:p>
            <a:pPr marL="0" indent="0">
              <a:buNone/>
            </a:pPr>
            <a:r>
              <a:rPr lang="en-GB" sz="3000" b="1" dirty="0" smtClean="0">
                <a:solidFill>
                  <a:srgbClr val="FF0000"/>
                </a:solidFill>
              </a:rPr>
              <a:t>“In </a:t>
            </a:r>
            <a:r>
              <a:rPr lang="en-GB" sz="3000" b="1" dirty="0">
                <a:solidFill>
                  <a:srgbClr val="FF0000"/>
                </a:solidFill>
              </a:rPr>
              <a:t>the name of the God of love, we repent of our failure to seek friendships with people of Muslim, Hindu, Buddhist and other religious backgrounds. In the spirit of Jesus, we will take initiatives to show love, goodwill and hospitality to them</a:t>
            </a:r>
            <a:r>
              <a:rPr lang="en-GB" sz="3000" b="1" dirty="0" smtClean="0">
                <a:solidFill>
                  <a:srgbClr val="FF0000"/>
                </a:solidFill>
              </a:rPr>
              <a:t>.” </a:t>
            </a:r>
          </a:p>
        </p:txBody>
      </p:sp>
    </p:spTree>
    <p:extLst>
      <p:ext uri="{BB962C8B-B14F-4D97-AF65-F5344CB8AC3E}">
        <p14:creationId xmlns:p14="http://schemas.microsoft.com/office/powerpoint/2010/main" val="240349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125"/>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476250" y="1333500"/>
            <a:ext cx="11315700" cy="5381625"/>
          </a:xfrm>
        </p:spPr>
        <p:txBody>
          <a:bodyPr>
            <a:normAutofit lnSpcReduction="10000"/>
          </a:bodyPr>
          <a:lstStyle/>
          <a:p>
            <a:pPr marL="0" indent="0">
              <a:buNone/>
            </a:pPr>
            <a:r>
              <a:rPr lang="en-GB" b="1" dirty="0" smtClean="0">
                <a:solidFill>
                  <a:srgbClr val="002060"/>
                </a:solidFill>
              </a:rPr>
              <a:t>D. </a:t>
            </a:r>
            <a:r>
              <a:rPr lang="en-GB" b="1" i="1" dirty="0" smtClean="0">
                <a:solidFill>
                  <a:srgbClr val="002060"/>
                </a:solidFill>
              </a:rPr>
              <a:t>Discerning the will of Christ for world evangelization</a:t>
            </a:r>
            <a:r>
              <a:rPr lang="en-GB" b="1" dirty="0" smtClean="0">
                <a:solidFill>
                  <a:srgbClr val="002060"/>
                </a:solidFill>
              </a:rPr>
              <a:t>. </a:t>
            </a:r>
          </a:p>
          <a:p>
            <a:pPr marL="0" indent="0">
              <a:buNone/>
            </a:pPr>
            <a:r>
              <a:rPr lang="en-GB" b="1" dirty="0" smtClean="0">
                <a:solidFill>
                  <a:srgbClr val="FF0000"/>
                </a:solidFill>
              </a:rPr>
              <a:t>Six key areas: (a) unreached and unengaged people groups; (b) oral cultures; (c) Christ-centred leaders; (d) cities; (e) children and (f) prayer.</a:t>
            </a:r>
          </a:p>
          <a:p>
            <a:pPr marL="0" indent="0">
              <a:buNone/>
            </a:pPr>
            <a:r>
              <a:rPr lang="en-GB" b="1" dirty="0" smtClean="0">
                <a:solidFill>
                  <a:srgbClr val="002060"/>
                </a:solidFill>
              </a:rPr>
              <a:t>“Prayer </a:t>
            </a:r>
            <a:r>
              <a:rPr lang="en-GB" b="1" dirty="0">
                <a:solidFill>
                  <a:srgbClr val="002060"/>
                </a:solidFill>
              </a:rPr>
              <a:t>is the </a:t>
            </a:r>
            <a:r>
              <a:rPr lang="en-GB" b="1" dirty="0" smtClean="0">
                <a:solidFill>
                  <a:srgbClr val="002060"/>
                </a:solidFill>
              </a:rPr>
              <a:t>indispensable </a:t>
            </a:r>
            <a:r>
              <a:rPr lang="en-GB" b="1" dirty="0">
                <a:solidFill>
                  <a:srgbClr val="002060"/>
                </a:solidFill>
              </a:rPr>
              <a:t>foundation and resource for all elements of our mission</a:t>
            </a:r>
            <a:r>
              <a:rPr lang="en-GB" b="1" dirty="0" smtClean="0">
                <a:solidFill>
                  <a:srgbClr val="002060"/>
                </a:solidFill>
              </a:rPr>
              <a:t>.” </a:t>
            </a:r>
          </a:p>
          <a:p>
            <a:pPr marL="0" indent="0">
              <a:buNone/>
            </a:pPr>
            <a:r>
              <a:rPr lang="en-GB" b="1" dirty="0">
                <a:solidFill>
                  <a:srgbClr val="FF0000"/>
                </a:solidFill>
              </a:rPr>
              <a:t>E. </a:t>
            </a:r>
            <a:r>
              <a:rPr lang="en-GB" b="1" i="1" dirty="0">
                <a:solidFill>
                  <a:srgbClr val="FF0000"/>
                </a:solidFill>
              </a:rPr>
              <a:t>Calling the Church of Christ back to humility, integrity and simplicity</a:t>
            </a:r>
            <a:r>
              <a:rPr lang="en-GB" b="1" dirty="0">
                <a:solidFill>
                  <a:srgbClr val="FF0000"/>
                </a:solidFill>
              </a:rPr>
              <a:t>. </a:t>
            </a:r>
            <a:endParaRPr lang="en-GB" b="1" dirty="0" smtClean="0">
              <a:solidFill>
                <a:srgbClr val="FF0000"/>
              </a:solidFill>
            </a:endParaRPr>
          </a:p>
          <a:p>
            <a:pPr marL="0" indent="0">
              <a:buNone/>
            </a:pPr>
            <a:r>
              <a:rPr lang="en-GB" b="1" dirty="0" smtClean="0">
                <a:solidFill>
                  <a:srgbClr val="002060"/>
                </a:solidFill>
              </a:rPr>
              <a:t>This contains a mix of calls for a church that rejects what “idolatries”, of disordered sexuality, of power, of success, and of greed</a:t>
            </a:r>
          </a:p>
          <a:p>
            <a:pPr marL="0" indent="0">
              <a:buNone/>
            </a:pPr>
            <a:r>
              <a:rPr lang="en-GB" b="1" dirty="0">
                <a:solidFill>
                  <a:srgbClr val="FF0000"/>
                </a:solidFill>
              </a:rPr>
              <a:t>F. </a:t>
            </a:r>
            <a:r>
              <a:rPr lang="en-GB" b="1" i="1" dirty="0">
                <a:solidFill>
                  <a:srgbClr val="FF0000"/>
                </a:solidFill>
              </a:rPr>
              <a:t>Partnering in the body of Christ for unity in mission</a:t>
            </a:r>
            <a:r>
              <a:rPr lang="en-GB" b="1" dirty="0" smtClean="0">
                <a:solidFill>
                  <a:srgbClr val="FF0000"/>
                </a:solidFill>
              </a:rPr>
              <a:t>.</a:t>
            </a:r>
          </a:p>
          <a:p>
            <a:pPr marL="0" indent="0">
              <a:buNone/>
            </a:pPr>
            <a:r>
              <a:rPr lang="en-GB" b="1" dirty="0" smtClean="0">
                <a:solidFill>
                  <a:srgbClr val="002060"/>
                </a:solidFill>
              </a:rPr>
              <a:t>“The </a:t>
            </a:r>
            <a:r>
              <a:rPr lang="en-GB" b="1" dirty="0">
                <a:solidFill>
                  <a:srgbClr val="002060"/>
                </a:solidFill>
              </a:rPr>
              <a:t>mission of the Church on earth is to serve the mission of God, and the mission of theological education is to strengthen and accompany the mission of the </a:t>
            </a:r>
            <a:r>
              <a:rPr lang="en-GB" b="1" dirty="0" smtClean="0">
                <a:solidFill>
                  <a:srgbClr val="002060"/>
                </a:solidFill>
              </a:rPr>
              <a:t>Church”</a:t>
            </a:r>
            <a:endParaRPr lang="en-GB" b="1" dirty="0">
              <a:solidFill>
                <a:srgbClr val="002060"/>
              </a:solidFill>
            </a:endParaRPr>
          </a:p>
        </p:txBody>
      </p:sp>
    </p:spTree>
    <p:extLst>
      <p:ext uri="{BB962C8B-B14F-4D97-AF65-F5344CB8AC3E}">
        <p14:creationId xmlns:p14="http://schemas.microsoft.com/office/powerpoint/2010/main" val="373137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 y="1644886"/>
            <a:ext cx="5600700" cy="3730153"/>
          </a:xfrm>
        </p:spPr>
      </p:pic>
      <p:sp>
        <p:nvSpPr>
          <p:cNvPr id="4" name="Content Placeholder 3"/>
          <p:cNvSpPr>
            <a:spLocks noGrp="1"/>
          </p:cNvSpPr>
          <p:nvPr>
            <p:ph sz="half" idx="2"/>
          </p:nvPr>
        </p:nvSpPr>
        <p:spPr>
          <a:xfrm>
            <a:off x="6019801" y="1123950"/>
            <a:ext cx="5915024" cy="5476875"/>
          </a:xfrm>
        </p:spPr>
        <p:txBody>
          <a:bodyPr/>
          <a:lstStyle/>
          <a:p>
            <a:pPr marL="0" indent="0">
              <a:buNone/>
            </a:pPr>
            <a:r>
              <a:rPr lang="en-GB" b="1" dirty="0" smtClean="0">
                <a:solidFill>
                  <a:srgbClr val="FF0000"/>
                </a:solidFill>
              </a:rPr>
              <a:t>The Holy and Great Council of the Orthodox Church, held in Crete in June 2016</a:t>
            </a:r>
          </a:p>
          <a:p>
            <a:pPr marL="0" indent="0">
              <a:buNone/>
            </a:pPr>
            <a:endParaRPr lang="en-GB" b="1" dirty="0">
              <a:solidFill>
                <a:srgbClr val="FF0000"/>
              </a:solidFill>
            </a:endParaRPr>
          </a:p>
          <a:p>
            <a:pPr marL="0" indent="0">
              <a:buNone/>
            </a:pPr>
            <a:r>
              <a:rPr lang="en-GB" b="1" dirty="0" smtClean="0">
                <a:solidFill>
                  <a:srgbClr val="002060"/>
                </a:solidFill>
              </a:rPr>
              <a:t>THE </a:t>
            </a:r>
            <a:r>
              <a:rPr lang="en-GB" b="1" dirty="0">
                <a:solidFill>
                  <a:srgbClr val="002060"/>
                </a:solidFill>
              </a:rPr>
              <a:t>MISSION OF THE ORTHODOX CHURCH IN TODAY’S WORLD</a:t>
            </a:r>
          </a:p>
          <a:p>
            <a:r>
              <a:rPr lang="en-GB" b="1" i="1" dirty="0">
                <a:solidFill>
                  <a:srgbClr val="FF0000"/>
                </a:solidFill>
              </a:rPr>
              <a:t>The contribution of the Orthodox Church in realizing</a:t>
            </a:r>
            <a:br>
              <a:rPr lang="en-GB" b="1" i="1" dirty="0">
                <a:solidFill>
                  <a:srgbClr val="FF0000"/>
                </a:solidFill>
              </a:rPr>
            </a:br>
            <a:r>
              <a:rPr lang="en-GB" b="1" i="1" dirty="0">
                <a:solidFill>
                  <a:srgbClr val="FF0000"/>
                </a:solidFill>
              </a:rPr>
              <a:t>peace, justice, freedom, fraternity and love between peoples, and in</a:t>
            </a:r>
            <a:br>
              <a:rPr lang="en-GB" b="1" i="1" dirty="0">
                <a:solidFill>
                  <a:srgbClr val="FF0000"/>
                </a:solidFill>
              </a:rPr>
            </a:br>
            <a:r>
              <a:rPr lang="en-GB" b="1" i="1" dirty="0">
                <a:solidFill>
                  <a:srgbClr val="FF0000"/>
                </a:solidFill>
              </a:rPr>
              <a:t>the removal of racial and other discriminations.</a:t>
            </a:r>
            <a:endParaRPr lang="en-GB" b="1" dirty="0">
              <a:solidFill>
                <a:srgbClr val="FF0000"/>
              </a:solidFill>
            </a:endParaRPr>
          </a:p>
          <a:p>
            <a:pPr marL="0" indent="0">
              <a:buNone/>
            </a:pPr>
            <a:endParaRPr lang="en-GB" dirty="0"/>
          </a:p>
        </p:txBody>
      </p:sp>
    </p:spTree>
    <p:extLst>
      <p:ext uri="{BB962C8B-B14F-4D97-AF65-F5344CB8AC3E}">
        <p14:creationId xmlns:p14="http://schemas.microsoft.com/office/powerpoint/2010/main" val="390115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238125" y="1123950"/>
            <a:ext cx="5781675" cy="5476875"/>
          </a:xfrm>
        </p:spPr>
        <p:txBody>
          <a:bodyPr>
            <a:normAutofit lnSpcReduction="10000"/>
          </a:bodyPr>
          <a:lstStyle/>
          <a:p>
            <a:pPr marL="0" indent="0">
              <a:buNone/>
            </a:pPr>
            <a:r>
              <a:rPr lang="en-GB" b="1" dirty="0" smtClean="0">
                <a:solidFill>
                  <a:srgbClr val="002060"/>
                </a:solidFill>
              </a:rPr>
              <a:t>“The Church as the Body of the incarnate Logos of God (John Chrysostom, </a:t>
            </a:r>
            <a:r>
              <a:rPr lang="en-GB" b="1" i="1" dirty="0" smtClean="0">
                <a:solidFill>
                  <a:srgbClr val="002060"/>
                </a:solidFill>
              </a:rPr>
              <a:t>Homily before Exile</a:t>
            </a:r>
            <a:r>
              <a:rPr lang="en-GB" b="1" dirty="0" smtClean="0">
                <a:solidFill>
                  <a:srgbClr val="002060"/>
                </a:solidFill>
              </a:rPr>
              <a:t>, 2 PG 52, 429) constitutes the living “presence” as the sign and image of the Kingdom of the Triune God in history, proclaims the good news of a </a:t>
            </a:r>
            <a:r>
              <a:rPr lang="en-GB" b="1" i="1" dirty="0" smtClean="0">
                <a:solidFill>
                  <a:srgbClr val="002060"/>
                </a:solidFill>
              </a:rPr>
              <a:t>new creation</a:t>
            </a:r>
            <a:r>
              <a:rPr lang="en-GB" b="1" dirty="0" smtClean="0">
                <a:solidFill>
                  <a:srgbClr val="002060"/>
                </a:solidFill>
              </a:rPr>
              <a:t> (II Cor 5:17), of </a:t>
            </a:r>
            <a:r>
              <a:rPr lang="en-GB" b="1" i="1" dirty="0" smtClean="0">
                <a:solidFill>
                  <a:srgbClr val="002060"/>
                </a:solidFill>
              </a:rPr>
              <a:t>new heavens and a new earth in which righteousness dwells</a:t>
            </a:r>
            <a:r>
              <a:rPr lang="en-GB" b="1" dirty="0" smtClean="0">
                <a:solidFill>
                  <a:srgbClr val="002060"/>
                </a:solidFill>
              </a:rPr>
              <a:t> (II Pt 3:13); news of a world in which </a:t>
            </a:r>
            <a:r>
              <a:rPr lang="en-GB" b="1" i="1" dirty="0" smtClean="0">
                <a:solidFill>
                  <a:srgbClr val="002060"/>
                </a:solidFill>
              </a:rPr>
              <a:t>God will wipe away every tear from people’s eyes; there shall be no more death, nor sorrow, nor crying. There shall be no more pain</a:t>
            </a:r>
            <a:r>
              <a:rPr lang="en-GB" b="1" dirty="0" smtClean="0">
                <a:solidFill>
                  <a:srgbClr val="002060"/>
                </a:solidFill>
              </a:rPr>
              <a:t> (Rev 21:4-5).”</a:t>
            </a:r>
          </a:p>
          <a:p>
            <a:pPr marL="0" indent="0">
              <a:buNone/>
            </a:pP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9350" y="1521475"/>
            <a:ext cx="5762625" cy="3843625"/>
          </a:xfrm>
        </p:spPr>
      </p:pic>
    </p:spTree>
    <p:extLst>
      <p:ext uri="{BB962C8B-B14F-4D97-AF65-F5344CB8AC3E}">
        <p14:creationId xmlns:p14="http://schemas.microsoft.com/office/powerpoint/2010/main" val="1752592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152400" y="1123950"/>
            <a:ext cx="5867400" cy="5476875"/>
          </a:xfrm>
        </p:spPr>
        <p:txBody>
          <a:bodyPr/>
          <a:lstStyle/>
          <a:p>
            <a:pPr marL="0" indent="0">
              <a:buNone/>
            </a:pPr>
            <a:r>
              <a:rPr lang="en-GB" b="1" dirty="0" smtClean="0">
                <a:solidFill>
                  <a:srgbClr val="FF0000"/>
                </a:solidFill>
              </a:rPr>
              <a:t>“mission </a:t>
            </a:r>
            <a:r>
              <a:rPr lang="en-GB" b="1" dirty="0">
                <a:solidFill>
                  <a:srgbClr val="FF0000"/>
                </a:solidFill>
              </a:rPr>
              <a:t>must be carried out not aggressively or by different forms of proselytism, but in love, humility and respect towards the identity of each person and the cultural particularity of each people. All the Orthodox Church have an obligation to contribute to this missionary e</a:t>
            </a:r>
            <a:r>
              <a:rPr lang="en-GB" b="1" dirty="0" smtClean="0">
                <a:solidFill>
                  <a:srgbClr val="FF0000"/>
                </a:solidFill>
              </a:rPr>
              <a:t>ndeavour.”</a:t>
            </a:r>
          </a:p>
          <a:p>
            <a:pPr marL="0" indent="0">
              <a:buNone/>
            </a:pPr>
            <a:r>
              <a:rPr lang="en-GB" b="1" dirty="0" smtClean="0">
                <a:solidFill>
                  <a:srgbClr val="002060"/>
                </a:solidFill>
              </a:rPr>
              <a:t>The council affirms the dignity of each human person, freedom and responsibility, and the need for peace and justice.</a:t>
            </a:r>
            <a:endParaRPr lang="en-GB" b="1"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40012"/>
            <a:ext cx="5762625" cy="3844751"/>
          </a:xfrm>
        </p:spPr>
      </p:pic>
    </p:spTree>
    <p:extLst>
      <p:ext uri="{BB962C8B-B14F-4D97-AF65-F5344CB8AC3E}">
        <p14:creationId xmlns:p14="http://schemas.microsoft.com/office/powerpoint/2010/main" val="2582580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7549" y="1123950"/>
            <a:ext cx="3654102" cy="5476875"/>
          </a:xfrm>
        </p:spPr>
      </p:pic>
      <p:sp>
        <p:nvSpPr>
          <p:cNvPr id="4" name="Content Placeholder 3"/>
          <p:cNvSpPr>
            <a:spLocks noGrp="1"/>
          </p:cNvSpPr>
          <p:nvPr>
            <p:ph sz="half" idx="2"/>
          </p:nvPr>
        </p:nvSpPr>
        <p:spPr>
          <a:xfrm>
            <a:off x="4810125" y="1123950"/>
            <a:ext cx="7124699" cy="5476875"/>
          </a:xfrm>
        </p:spPr>
        <p:txBody>
          <a:bodyPr>
            <a:normAutofit lnSpcReduction="10000"/>
          </a:bodyPr>
          <a:lstStyle/>
          <a:p>
            <a:pPr marL="0" indent="0">
              <a:buNone/>
            </a:pPr>
            <a:r>
              <a:rPr lang="en-GB" b="1" dirty="0" smtClean="0">
                <a:solidFill>
                  <a:srgbClr val="002060"/>
                </a:solidFill>
              </a:rPr>
              <a:t>It also speaks for peace and against war (the Russian Orthodox Church and some of its allies withdrew from the Council shortly before it was due to take place).</a:t>
            </a:r>
          </a:p>
          <a:p>
            <a:pPr marL="0" indent="0">
              <a:buNone/>
            </a:pPr>
            <a:r>
              <a:rPr lang="en-GB" b="1" dirty="0" smtClean="0">
                <a:solidFill>
                  <a:srgbClr val="FF0000"/>
                </a:solidFill>
              </a:rPr>
              <a:t>The document affirms equality, speaking out against discrimination:</a:t>
            </a:r>
          </a:p>
          <a:p>
            <a:pPr marL="0" indent="0">
              <a:buNone/>
            </a:pPr>
            <a:r>
              <a:rPr lang="en-GB" b="1" dirty="0" smtClean="0">
                <a:solidFill>
                  <a:srgbClr val="002060"/>
                </a:solidFill>
              </a:rPr>
              <a:t>“The </a:t>
            </a:r>
            <a:r>
              <a:rPr lang="en-GB" b="1" dirty="0">
                <a:solidFill>
                  <a:srgbClr val="002060"/>
                </a:solidFill>
              </a:rPr>
              <a:t>Orthodox Church confesses that every human being, regardless of skin </a:t>
            </a:r>
            <a:r>
              <a:rPr lang="en-GB" b="1" dirty="0" smtClean="0">
                <a:solidFill>
                  <a:srgbClr val="002060"/>
                </a:solidFill>
              </a:rPr>
              <a:t>colour</a:t>
            </a:r>
            <a:r>
              <a:rPr lang="en-GB" b="1" dirty="0">
                <a:solidFill>
                  <a:srgbClr val="002060"/>
                </a:solidFill>
              </a:rPr>
              <a:t>, religion, race, sex, ethnicity, and language, is created in the image and likeness of God, and enjoys equal rights in society. Consistent with this belief, the Orthodox Church rejects discrimination for any of the aforementioned reasons since these presuppose a difference in dignity between people</a:t>
            </a:r>
            <a:r>
              <a:rPr lang="en-GB" b="1" dirty="0" smtClean="0">
                <a:solidFill>
                  <a:srgbClr val="002060"/>
                </a:solidFill>
              </a:rPr>
              <a:t>.”</a:t>
            </a:r>
            <a:endParaRPr lang="en-GB" b="1" dirty="0">
              <a:solidFill>
                <a:srgbClr val="002060"/>
              </a:solidFill>
            </a:endParaRPr>
          </a:p>
        </p:txBody>
      </p:sp>
    </p:spTree>
    <p:extLst>
      <p:ext uri="{BB962C8B-B14F-4D97-AF65-F5344CB8AC3E}">
        <p14:creationId xmlns:p14="http://schemas.microsoft.com/office/powerpoint/2010/main" val="245070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6649" y="1123950"/>
            <a:ext cx="3654102" cy="5476875"/>
          </a:xfrm>
        </p:spPr>
      </p:pic>
      <p:sp>
        <p:nvSpPr>
          <p:cNvPr id="4" name="Content Placeholder 3"/>
          <p:cNvSpPr>
            <a:spLocks noGrp="1"/>
          </p:cNvSpPr>
          <p:nvPr>
            <p:ph sz="half" idx="2"/>
          </p:nvPr>
        </p:nvSpPr>
        <p:spPr>
          <a:xfrm>
            <a:off x="5219700" y="1123950"/>
            <a:ext cx="6715125" cy="5476875"/>
          </a:xfrm>
        </p:spPr>
        <p:txBody>
          <a:bodyPr>
            <a:normAutofit fontScale="85000" lnSpcReduction="10000"/>
          </a:bodyPr>
          <a:lstStyle/>
          <a:p>
            <a:pPr marL="0" indent="0">
              <a:buNone/>
            </a:pPr>
            <a:r>
              <a:rPr lang="en-GB" b="1" dirty="0" smtClean="0">
                <a:solidFill>
                  <a:srgbClr val="002060"/>
                </a:solidFill>
              </a:rPr>
              <a:t>The task of service</a:t>
            </a:r>
          </a:p>
          <a:p>
            <a:pPr marL="0" indent="0">
              <a:buNone/>
            </a:pPr>
            <a:r>
              <a:rPr lang="en-GB" b="1" dirty="0" smtClean="0">
                <a:solidFill>
                  <a:srgbClr val="FF0000"/>
                </a:solidFill>
              </a:rPr>
              <a:t>“</a:t>
            </a:r>
            <a:r>
              <a:rPr lang="en-GB" b="1" dirty="0">
                <a:solidFill>
                  <a:srgbClr val="FF0000"/>
                </a:solidFill>
              </a:rPr>
              <a:t>In fulfilling her salvific mission in the world, the Orthodox Church actively cares for all people in need, including the hungry, the poor, the sick, the disabled, the elderly, the persecuted, those in captivity and prison, the homeless, the orphans, the victims of destruction and military conflict, those affected by human trafficking and modern forms of slavery. The Orthodox Church’s efforts to confront destitution and social injustice are an expression of her faith and the service to the Lord, Who identifies Himself with every person and especially with those in need: </a:t>
            </a:r>
            <a:r>
              <a:rPr lang="en-GB" b="1" i="1" dirty="0">
                <a:solidFill>
                  <a:srgbClr val="FF0000"/>
                </a:solidFill>
              </a:rPr>
              <a:t>Inasmuch as you did it to one of the least of these my brethren, you did it to me</a:t>
            </a:r>
            <a:r>
              <a:rPr lang="en-GB" b="1" dirty="0">
                <a:solidFill>
                  <a:srgbClr val="FF0000"/>
                </a:solidFill>
              </a:rPr>
              <a:t> (Mt 25:40). This multidimensional social service enables the Church to cooperate with various relevant social institutions</a:t>
            </a:r>
            <a:r>
              <a:rPr lang="en-GB" b="1" dirty="0" smtClean="0">
                <a:solidFill>
                  <a:srgbClr val="FF0000"/>
                </a:solidFill>
              </a:rPr>
              <a:t>.”</a:t>
            </a:r>
            <a:endParaRPr lang="en-GB" b="1" dirty="0">
              <a:solidFill>
                <a:srgbClr val="FF0000"/>
              </a:solidFill>
            </a:endParaRPr>
          </a:p>
          <a:p>
            <a:pPr marL="0" indent="0">
              <a:buNone/>
            </a:pPr>
            <a:endParaRPr lang="en-GB" dirty="0"/>
          </a:p>
        </p:txBody>
      </p:sp>
    </p:spTree>
    <p:extLst>
      <p:ext uri="{BB962C8B-B14F-4D97-AF65-F5344CB8AC3E}">
        <p14:creationId xmlns:p14="http://schemas.microsoft.com/office/powerpoint/2010/main" val="5538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4479" y="1401517"/>
            <a:ext cx="3075084" cy="4723058"/>
          </a:xfrm>
        </p:spPr>
      </p:pic>
      <p:sp>
        <p:nvSpPr>
          <p:cNvPr id="4" name="Content Placeholder 3"/>
          <p:cNvSpPr>
            <a:spLocks noGrp="1"/>
          </p:cNvSpPr>
          <p:nvPr>
            <p:ph sz="half" idx="2"/>
          </p:nvPr>
        </p:nvSpPr>
        <p:spPr>
          <a:xfrm>
            <a:off x="5048251" y="1123950"/>
            <a:ext cx="6886574" cy="5476875"/>
          </a:xfrm>
        </p:spPr>
        <p:txBody>
          <a:bodyPr/>
          <a:lstStyle/>
          <a:p>
            <a:pPr>
              <a:buFontTx/>
              <a:buChar char="-"/>
            </a:pPr>
            <a:r>
              <a:rPr lang="en-GB" b="1" dirty="0" smtClean="0">
                <a:solidFill>
                  <a:srgbClr val="002060"/>
                </a:solidFill>
              </a:rPr>
              <a:t>The mission of the Son and Holy Spirit</a:t>
            </a:r>
          </a:p>
          <a:p>
            <a:pPr>
              <a:buFontTx/>
              <a:buChar char="-"/>
            </a:pPr>
            <a:r>
              <a:rPr lang="en-GB" b="1" dirty="0" smtClean="0">
                <a:solidFill>
                  <a:srgbClr val="FF0000"/>
                </a:solidFill>
              </a:rPr>
              <a:t>The call of the apostles and their successors to share in this mission</a:t>
            </a:r>
          </a:p>
          <a:p>
            <a:pPr>
              <a:buFontTx/>
              <a:buChar char="-"/>
            </a:pPr>
            <a:r>
              <a:rPr lang="en-GB" b="1" dirty="0">
                <a:solidFill>
                  <a:srgbClr val="002060"/>
                </a:solidFill>
              </a:rPr>
              <a:t>Since this mission goes on and in the course of history unfolds the mission of Christ Himself, who was sent to preach the Gospel to the poor, the Church, prompted by the Holy Spirit, must walk in the same path on which Christ walked: a path of poverty and obedience, of service and self - sacrifice to the death, from which death He came forth a victor by His resurrection. </a:t>
            </a:r>
            <a:r>
              <a:rPr lang="en-GB" b="1" dirty="0" smtClean="0">
                <a:solidFill>
                  <a:srgbClr val="002060"/>
                </a:solidFill>
              </a:rPr>
              <a:t> (Ad </a:t>
            </a:r>
            <a:r>
              <a:rPr lang="en-GB" b="1" dirty="0" err="1" smtClean="0">
                <a:solidFill>
                  <a:srgbClr val="002060"/>
                </a:solidFill>
              </a:rPr>
              <a:t>Gentes</a:t>
            </a:r>
            <a:r>
              <a:rPr lang="en-GB" b="1" dirty="0" smtClean="0">
                <a:solidFill>
                  <a:srgbClr val="002060"/>
                </a:solidFill>
              </a:rPr>
              <a:t> 5)</a:t>
            </a:r>
            <a:endParaRPr lang="en-GB" b="1" dirty="0">
              <a:solidFill>
                <a:srgbClr val="002060"/>
              </a:solidFill>
            </a:endParaRPr>
          </a:p>
        </p:txBody>
      </p:sp>
    </p:spTree>
    <p:extLst>
      <p:ext uri="{BB962C8B-B14F-4D97-AF65-F5344CB8AC3E}">
        <p14:creationId xmlns:p14="http://schemas.microsoft.com/office/powerpoint/2010/main" val="1213610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419100" y="1123950"/>
            <a:ext cx="5600700" cy="5476875"/>
          </a:xfrm>
        </p:spPr>
        <p:txBody>
          <a:bodyPr>
            <a:normAutofit fontScale="85000" lnSpcReduction="20000"/>
          </a:bodyPr>
          <a:lstStyle/>
          <a:p>
            <a:pPr marL="0" indent="0">
              <a:buNone/>
            </a:pPr>
            <a:r>
              <a:rPr lang="en-GB" b="1" dirty="0" smtClean="0">
                <a:solidFill>
                  <a:srgbClr val="FF0000"/>
                </a:solidFill>
              </a:rPr>
              <a:t>“The </a:t>
            </a:r>
            <a:r>
              <a:rPr lang="en-GB" b="1" dirty="0">
                <a:solidFill>
                  <a:srgbClr val="FF0000"/>
                </a:solidFill>
              </a:rPr>
              <a:t>yearning for continuous growth in prosperity and an unfettered consumerism inevitably lead to a disproportionate use and depletion of </a:t>
            </a:r>
            <a:r>
              <a:rPr lang="en-GB" b="1" dirty="0" smtClean="0">
                <a:solidFill>
                  <a:srgbClr val="FF0000"/>
                </a:solidFill>
              </a:rPr>
              <a:t>natural </a:t>
            </a:r>
            <a:r>
              <a:rPr lang="en-GB" b="1" dirty="0">
                <a:solidFill>
                  <a:srgbClr val="FF0000"/>
                </a:solidFill>
              </a:rPr>
              <a:t>resources</a:t>
            </a:r>
            <a:r>
              <a:rPr lang="en-GB" b="1" dirty="0" smtClean="0">
                <a:solidFill>
                  <a:srgbClr val="FF0000"/>
                </a:solidFill>
              </a:rPr>
              <a:t>.”</a:t>
            </a:r>
          </a:p>
        </p:txBody>
      </p:sp>
      <p:sp>
        <p:nvSpPr>
          <p:cNvPr id="4" name="Content Placeholder 3"/>
          <p:cNvSpPr>
            <a:spLocks noGrp="1"/>
          </p:cNvSpPr>
          <p:nvPr>
            <p:ph sz="half" idx="2"/>
          </p:nvPr>
        </p:nvSpPr>
        <p:spPr>
          <a:xfrm>
            <a:off x="6172199" y="1123950"/>
            <a:ext cx="5762625" cy="5476875"/>
          </a:xfrm>
        </p:spPr>
        <p:txBody>
          <a:bodyPr>
            <a:normAutofit fontScale="85000" lnSpcReduction="20000"/>
          </a:bodyPr>
          <a:lstStyle/>
          <a:p>
            <a:pPr marL="0" indent="0">
              <a:buNone/>
            </a:pPr>
            <a:r>
              <a:rPr lang="en-GB" b="1" dirty="0" smtClean="0">
                <a:solidFill>
                  <a:srgbClr val="002060"/>
                </a:solidFill>
              </a:rPr>
              <a:t>“The ecological crisis, which is connected to climate change and global warming, makes it incumbent upon the Church to do everything within her spiritual power to protect God’s creation from the consequences of human greed. As the gratification of material needs, greed leads to spiritual impoverishment of the human being and to environmental destruction. We should not forget that the earth’s natural resources are not our property, but the Creator’s: </a:t>
            </a:r>
            <a:r>
              <a:rPr lang="en-GB" b="1" i="1" dirty="0" smtClean="0">
                <a:solidFill>
                  <a:srgbClr val="002060"/>
                </a:solidFill>
              </a:rPr>
              <a:t>The earth is the Lord’s, and all its fullness, the world, and those who dwell therein</a:t>
            </a:r>
            <a:r>
              <a:rPr lang="en-GB" b="1" dirty="0" smtClean="0">
                <a:solidFill>
                  <a:srgbClr val="002060"/>
                </a:solidFill>
              </a:rPr>
              <a:t> (Ps 23:1). Therefore, the Orthodox Church emphasizes the protection of God’s creation through the cultivation of human responsibility for our God-given environment and the promotion of the virtues of frugality and self-restraint.”</a:t>
            </a:r>
            <a:endParaRPr lang="en-GB" b="1"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37619"/>
            <a:ext cx="4321088" cy="2882132"/>
          </a:xfrm>
          <a:prstGeom prst="rect">
            <a:avLst/>
          </a:prstGeom>
        </p:spPr>
      </p:pic>
    </p:spTree>
    <p:extLst>
      <p:ext uri="{BB962C8B-B14F-4D97-AF65-F5344CB8AC3E}">
        <p14:creationId xmlns:p14="http://schemas.microsoft.com/office/powerpoint/2010/main" val="75163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486558"/>
            <a:ext cx="2700337" cy="4147479"/>
          </a:xfrm>
        </p:spPr>
      </p:pic>
      <p:sp>
        <p:nvSpPr>
          <p:cNvPr id="4" name="Content Placeholder 3"/>
          <p:cNvSpPr>
            <a:spLocks noGrp="1"/>
          </p:cNvSpPr>
          <p:nvPr>
            <p:ph sz="half" idx="2"/>
          </p:nvPr>
        </p:nvSpPr>
        <p:spPr>
          <a:xfrm>
            <a:off x="4238625" y="1123950"/>
            <a:ext cx="7696199" cy="5476875"/>
          </a:xfrm>
        </p:spPr>
        <p:txBody>
          <a:bodyPr>
            <a:normAutofit lnSpcReduction="10000"/>
          </a:bodyPr>
          <a:lstStyle/>
          <a:p>
            <a:pPr marL="0" indent="0">
              <a:buNone/>
            </a:pPr>
            <a:r>
              <a:rPr lang="en-GB" b="1" dirty="0">
                <a:solidFill>
                  <a:srgbClr val="FF0000"/>
                </a:solidFill>
              </a:rPr>
              <a:t>Thus, missionary activity among the nations differs from pastoral activity exercised among the faithful as well as from undertakings aimed at restoring unity among Christians. And yet these two ends are most closely connected with the missionary </a:t>
            </a:r>
            <a:r>
              <a:rPr lang="en-GB" b="1" dirty="0" smtClean="0">
                <a:solidFill>
                  <a:srgbClr val="FF0000"/>
                </a:solidFill>
              </a:rPr>
              <a:t>zeal </a:t>
            </a:r>
            <a:r>
              <a:rPr lang="en-GB" b="1" dirty="0">
                <a:solidFill>
                  <a:srgbClr val="FF0000"/>
                </a:solidFill>
              </a:rPr>
              <a:t>because the division among Christians damages the most holy cause of preaching the Gospel to every </a:t>
            </a:r>
            <a:r>
              <a:rPr lang="en-GB" b="1" dirty="0" smtClean="0">
                <a:solidFill>
                  <a:srgbClr val="FF0000"/>
                </a:solidFill>
              </a:rPr>
              <a:t>creature </a:t>
            </a:r>
            <a:r>
              <a:rPr lang="en-GB" b="1" dirty="0">
                <a:solidFill>
                  <a:srgbClr val="FF0000"/>
                </a:solidFill>
              </a:rPr>
              <a:t>and blocks the way to the faith for many. Hence, by the very necessity of mission, all the baptized are called to gather into one flock, and thus they will be able to bear unanimous witness before the nations to Christ their Lord. And if they are not yet capable of bearing witness to the same faith, they should at least be animated by mutual love and esteem.</a:t>
            </a:r>
          </a:p>
        </p:txBody>
      </p:sp>
    </p:spTree>
    <p:extLst>
      <p:ext uri="{BB962C8B-B14F-4D97-AF65-F5344CB8AC3E}">
        <p14:creationId xmlns:p14="http://schemas.microsoft.com/office/powerpoint/2010/main" val="428958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0"/>
            <a:ext cx="10515600" cy="873125"/>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314325" y="1162050"/>
            <a:ext cx="11668125" cy="5486400"/>
          </a:xfrm>
        </p:spPr>
        <p:txBody>
          <a:bodyPr/>
          <a:lstStyle/>
          <a:p>
            <a:pPr marL="0" indent="0">
              <a:buNone/>
            </a:pPr>
            <a:r>
              <a:rPr lang="en-GB" b="1" dirty="0">
                <a:solidFill>
                  <a:srgbClr val="002060"/>
                </a:solidFill>
              </a:rPr>
              <a:t>Missionary activity is nothing else and nothing less than an epiphany, or a manifesting of God's decree, and its </a:t>
            </a:r>
            <a:r>
              <a:rPr lang="en-GB" b="1" dirty="0" smtClean="0">
                <a:solidFill>
                  <a:srgbClr val="002060"/>
                </a:solidFill>
              </a:rPr>
              <a:t>fulfilment </a:t>
            </a:r>
            <a:r>
              <a:rPr lang="en-GB" b="1" dirty="0">
                <a:solidFill>
                  <a:srgbClr val="002060"/>
                </a:solidFill>
              </a:rPr>
              <a:t>in the world and in world history, in the course of which God, by means of mission, manifestly works out the history of salvation. </a:t>
            </a:r>
            <a:endParaRPr lang="en-GB" b="1" dirty="0" smtClean="0">
              <a:solidFill>
                <a:srgbClr val="002060"/>
              </a:solidFill>
            </a:endParaRPr>
          </a:p>
          <a:p>
            <a:pPr marL="0" indent="0">
              <a:buNone/>
            </a:pPr>
            <a:r>
              <a:rPr lang="en-GB" b="1" dirty="0" smtClean="0">
                <a:solidFill>
                  <a:srgbClr val="FF0000"/>
                </a:solidFill>
              </a:rPr>
              <a:t>By </a:t>
            </a:r>
            <a:r>
              <a:rPr lang="en-GB" b="1" dirty="0">
                <a:solidFill>
                  <a:srgbClr val="FF0000"/>
                </a:solidFill>
              </a:rPr>
              <a:t>the preaching of the word and by the celebration of the sacraments, the </a:t>
            </a:r>
            <a:r>
              <a:rPr lang="en-GB" b="1" dirty="0" smtClean="0">
                <a:solidFill>
                  <a:srgbClr val="FF0000"/>
                </a:solidFill>
              </a:rPr>
              <a:t>centre </a:t>
            </a:r>
            <a:r>
              <a:rPr lang="en-GB" b="1" dirty="0">
                <a:solidFill>
                  <a:srgbClr val="FF0000"/>
                </a:solidFill>
              </a:rPr>
              <a:t>and summit of which is the most holy Eucharist, He brings about the presence of Christ, the author of salvation. </a:t>
            </a:r>
            <a:endParaRPr lang="en-GB" b="1" dirty="0" smtClean="0">
              <a:solidFill>
                <a:srgbClr val="FF0000"/>
              </a:solidFill>
            </a:endParaRPr>
          </a:p>
          <a:p>
            <a:pPr marL="0" indent="0">
              <a:buNone/>
            </a:pPr>
            <a:r>
              <a:rPr lang="en-GB" b="1" dirty="0" smtClean="0">
                <a:solidFill>
                  <a:srgbClr val="002060"/>
                </a:solidFill>
              </a:rPr>
              <a:t>… </a:t>
            </a:r>
            <a:r>
              <a:rPr lang="en-GB" b="1" dirty="0">
                <a:solidFill>
                  <a:srgbClr val="002060"/>
                </a:solidFill>
              </a:rPr>
              <a:t>whatever good is found to be sown in </a:t>
            </a:r>
            <a:r>
              <a:rPr lang="en-GB" b="1" dirty="0" smtClean="0">
                <a:solidFill>
                  <a:srgbClr val="002060"/>
                </a:solidFill>
              </a:rPr>
              <a:t>people’s </a:t>
            </a:r>
            <a:r>
              <a:rPr lang="en-GB" b="1" dirty="0">
                <a:solidFill>
                  <a:srgbClr val="002060"/>
                </a:solidFill>
              </a:rPr>
              <a:t>hearts and </a:t>
            </a:r>
            <a:r>
              <a:rPr lang="en-GB" b="1" dirty="0" smtClean="0">
                <a:solidFill>
                  <a:srgbClr val="002060"/>
                </a:solidFill>
              </a:rPr>
              <a:t>minds, </a:t>
            </a:r>
            <a:r>
              <a:rPr lang="en-GB" b="1" dirty="0">
                <a:solidFill>
                  <a:srgbClr val="002060"/>
                </a:solidFill>
              </a:rPr>
              <a:t>or in the rites and cultures peculiar to various peoples, not only is not lost, but is healed, uplifted, and perfected for the glory of God, the shame of the demon, and the bliss of </a:t>
            </a:r>
            <a:r>
              <a:rPr lang="en-GB" b="1" dirty="0" smtClean="0">
                <a:solidFill>
                  <a:srgbClr val="002060"/>
                </a:solidFill>
              </a:rPr>
              <a:t>humankind. </a:t>
            </a:r>
          </a:p>
          <a:p>
            <a:pPr marL="0" indent="0">
              <a:buNone/>
            </a:pPr>
            <a:r>
              <a:rPr lang="en-GB" b="1" dirty="0" smtClean="0">
                <a:solidFill>
                  <a:srgbClr val="FF0000"/>
                </a:solidFill>
              </a:rPr>
              <a:t>(Ad </a:t>
            </a:r>
            <a:r>
              <a:rPr lang="en-GB" b="1" dirty="0" err="1" smtClean="0">
                <a:solidFill>
                  <a:srgbClr val="FF0000"/>
                </a:solidFill>
              </a:rPr>
              <a:t>Gentes</a:t>
            </a:r>
            <a:r>
              <a:rPr lang="en-GB" b="1" dirty="0" smtClean="0">
                <a:solidFill>
                  <a:srgbClr val="FF0000"/>
                </a:solidFill>
              </a:rPr>
              <a:t> 9)</a:t>
            </a:r>
            <a:endParaRPr lang="en-GB" b="1" dirty="0">
              <a:solidFill>
                <a:srgbClr val="FF0000"/>
              </a:solidFill>
            </a:endParaRPr>
          </a:p>
        </p:txBody>
      </p:sp>
    </p:spTree>
    <p:extLst>
      <p:ext uri="{BB962C8B-B14F-4D97-AF65-F5344CB8AC3E}">
        <p14:creationId xmlns:p14="http://schemas.microsoft.com/office/powerpoint/2010/main" val="417493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6826" y="1412042"/>
            <a:ext cx="2786062" cy="4279145"/>
          </a:xfrm>
        </p:spPr>
      </p:pic>
      <p:sp>
        <p:nvSpPr>
          <p:cNvPr id="4" name="Content Placeholder 3"/>
          <p:cNvSpPr>
            <a:spLocks noGrp="1"/>
          </p:cNvSpPr>
          <p:nvPr>
            <p:ph sz="half" idx="2"/>
          </p:nvPr>
        </p:nvSpPr>
        <p:spPr>
          <a:xfrm>
            <a:off x="5133975" y="1714501"/>
            <a:ext cx="6724650" cy="3705224"/>
          </a:xfrm>
        </p:spPr>
        <p:txBody>
          <a:bodyPr/>
          <a:lstStyle/>
          <a:p>
            <a:pPr marL="0" indent="0">
              <a:buNone/>
            </a:pPr>
            <a:r>
              <a:rPr lang="en-GB" b="1" dirty="0" smtClean="0">
                <a:solidFill>
                  <a:srgbClr val="002060"/>
                </a:solidFill>
              </a:rPr>
              <a:t>Mission work consists in </a:t>
            </a:r>
          </a:p>
          <a:p>
            <a:pPr>
              <a:buFontTx/>
              <a:buChar char="-"/>
            </a:pPr>
            <a:r>
              <a:rPr lang="en-GB" b="1" dirty="0" smtClean="0">
                <a:solidFill>
                  <a:srgbClr val="FF0000"/>
                </a:solidFill>
              </a:rPr>
              <a:t>Christian Witness</a:t>
            </a:r>
          </a:p>
          <a:p>
            <a:pPr>
              <a:buFontTx/>
              <a:buChar char="-"/>
            </a:pPr>
            <a:r>
              <a:rPr lang="en-GB" b="1" dirty="0">
                <a:solidFill>
                  <a:srgbClr val="002060"/>
                </a:solidFill>
              </a:rPr>
              <a:t>Preaching the Gospel and Gathering together the People of </a:t>
            </a:r>
            <a:r>
              <a:rPr lang="en-GB" b="1" dirty="0" smtClean="0">
                <a:solidFill>
                  <a:srgbClr val="002060"/>
                </a:solidFill>
              </a:rPr>
              <a:t>God</a:t>
            </a:r>
          </a:p>
          <a:p>
            <a:pPr>
              <a:buFontTx/>
              <a:buChar char="-"/>
            </a:pPr>
            <a:r>
              <a:rPr lang="en-GB" b="1" dirty="0" smtClean="0">
                <a:solidFill>
                  <a:srgbClr val="FF0000"/>
                </a:solidFill>
              </a:rPr>
              <a:t>Forming a Christian Community</a:t>
            </a:r>
          </a:p>
          <a:p>
            <a:pPr marL="0" indent="0">
              <a:buNone/>
            </a:pPr>
            <a:r>
              <a:rPr lang="en-GB" b="1" dirty="0" smtClean="0">
                <a:solidFill>
                  <a:srgbClr val="002060"/>
                </a:solidFill>
              </a:rPr>
              <a:t>This will lead to the establishment of new churches (dioceses with their own bishops)</a:t>
            </a:r>
          </a:p>
          <a:p>
            <a:pPr marL="0" indent="0">
              <a:buNone/>
            </a:pPr>
            <a:endParaRPr lang="en-GB" b="1" i="1" dirty="0"/>
          </a:p>
        </p:txBody>
      </p:sp>
    </p:spTree>
    <p:extLst>
      <p:ext uri="{BB962C8B-B14F-4D97-AF65-F5344CB8AC3E}">
        <p14:creationId xmlns:p14="http://schemas.microsoft.com/office/powerpoint/2010/main" val="392493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1"/>
            <a:ext cx="10515600" cy="749300"/>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3" name="Content Placeholder 2"/>
          <p:cNvSpPr>
            <a:spLocks noGrp="1"/>
          </p:cNvSpPr>
          <p:nvPr>
            <p:ph sz="half" idx="1"/>
          </p:nvPr>
        </p:nvSpPr>
        <p:spPr>
          <a:xfrm>
            <a:off x="419100" y="1123950"/>
            <a:ext cx="7753350" cy="5476875"/>
          </a:xfrm>
        </p:spPr>
        <p:txBody>
          <a:bodyPr>
            <a:normAutofit lnSpcReduction="10000"/>
          </a:bodyPr>
          <a:lstStyle/>
          <a:p>
            <a:pPr marL="0" indent="0">
              <a:buNone/>
            </a:pPr>
            <a:r>
              <a:rPr lang="en-GB" b="1" dirty="0">
                <a:solidFill>
                  <a:srgbClr val="FF0000"/>
                </a:solidFill>
              </a:rPr>
              <a:t>Although every disciple of Christ, as far in him lies, has the duty of spreading the Faith</a:t>
            </a:r>
            <a:r>
              <a:rPr lang="en-GB" b="1" dirty="0" smtClean="0">
                <a:solidFill>
                  <a:srgbClr val="FF0000"/>
                </a:solidFill>
              </a:rPr>
              <a:t>, </a:t>
            </a:r>
            <a:r>
              <a:rPr lang="en-GB" b="1" dirty="0">
                <a:solidFill>
                  <a:srgbClr val="FF0000"/>
                </a:solidFill>
              </a:rPr>
              <a:t>Christ the Lord always calls whomever He will from among the number of His disciples, to be with Him and to be sent by Him to preach to the nations (cf. Mark 3:13). </a:t>
            </a:r>
            <a:endParaRPr lang="en-GB" b="1" dirty="0" smtClean="0">
              <a:solidFill>
                <a:srgbClr val="FF0000"/>
              </a:solidFill>
            </a:endParaRPr>
          </a:p>
          <a:p>
            <a:pPr marL="0" indent="0">
              <a:buNone/>
            </a:pPr>
            <a:r>
              <a:rPr lang="en-GB" b="1" dirty="0" smtClean="0">
                <a:solidFill>
                  <a:srgbClr val="002060"/>
                </a:solidFill>
              </a:rPr>
              <a:t>Therefore</a:t>
            </a:r>
            <a:r>
              <a:rPr lang="en-GB" b="1" dirty="0">
                <a:solidFill>
                  <a:srgbClr val="002060"/>
                </a:solidFill>
              </a:rPr>
              <a:t>, by the Holy Spirit, who distributes the charismata as He wills for the common good (1 Cor. 12:11), He inspires the missionary vocation in the hearts of individuals, and at the same time He raises up in the Church certain </a:t>
            </a:r>
            <a:r>
              <a:rPr lang="en-GB" b="1" dirty="0" smtClean="0">
                <a:solidFill>
                  <a:srgbClr val="002060"/>
                </a:solidFill>
              </a:rPr>
              <a:t>institutes </a:t>
            </a:r>
            <a:r>
              <a:rPr lang="en-GB" b="1" dirty="0">
                <a:solidFill>
                  <a:srgbClr val="002060"/>
                </a:solidFill>
              </a:rPr>
              <a:t>which take as their own special task the duty of preaching the Gospel, a duty belonging to the whole Church</a:t>
            </a:r>
            <a:r>
              <a:rPr lang="en-GB" b="1" dirty="0" smtClean="0">
                <a:solidFill>
                  <a:srgbClr val="002060"/>
                </a:solidFill>
              </a:rPr>
              <a:t>. </a:t>
            </a:r>
            <a:r>
              <a:rPr lang="en-GB" b="1" dirty="0" smtClean="0">
                <a:solidFill>
                  <a:srgbClr val="FF0000"/>
                </a:solidFill>
              </a:rPr>
              <a:t>(Ad </a:t>
            </a:r>
            <a:r>
              <a:rPr lang="en-GB" b="1" dirty="0" err="1" smtClean="0">
                <a:solidFill>
                  <a:srgbClr val="FF0000"/>
                </a:solidFill>
              </a:rPr>
              <a:t>Gentes</a:t>
            </a:r>
            <a:r>
              <a:rPr lang="en-GB" b="1" dirty="0" smtClean="0">
                <a:solidFill>
                  <a:srgbClr val="FF0000"/>
                </a:solidFill>
              </a:rPr>
              <a:t> 23)</a:t>
            </a:r>
            <a:endParaRPr lang="en-GB" b="1"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63000" y="1445247"/>
            <a:ext cx="2590800" cy="3979240"/>
          </a:xfrm>
        </p:spPr>
      </p:pic>
    </p:spTree>
    <p:extLst>
      <p:ext uri="{BB962C8B-B14F-4D97-AF65-F5344CB8AC3E}">
        <p14:creationId xmlns:p14="http://schemas.microsoft.com/office/powerpoint/2010/main" val="222787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835025"/>
          </a:xfrm>
        </p:spPr>
        <p:txBody>
          <a:bodyPr/>
          <a:lstStyle/>
          <a:p>
            <a:pPr algn="ctr"/>
            <a:r>
              <a:rPr lang="en-GB" b="1" dirty="0" smtClean="0">
                <a:solidFill>
                  <a:srgbClr val="C00000"/>
                </a:solidFill>
              </a:rPr>
              <a:t>Introduction to Missiology</a:t>
            </a:r>
            <a:endParaRPr lang="en-GB" b="1" dirty="0">
              <a:solidFill>
                <a:srgbClr val="C00000"/>
              </a:solidFill>
            </a:endParaRPr>
          </a:p>
        </p:txBody>
      </p:sp>
      <p:sp>
        <p:nvSpPr>
          <p:cNvPr id="5" name="Content Placeholder 4"/>
          <p:cNvSpPr>
            <a:spLocks noGrp="1"/>
          </p:cNvSpPr>
          <p:nvPr>
            <p:ph idx="1"/>
          </p:nvPr>
        </p:nvSpPr>
        <p:spPr>
          <a:xfrm>
            <a:off x="1400174" y="1238250"/>
            <a:ext cx="9839326" cy="4733925"/>
          </a:xfrm>
        </p:spPr>
        <p:txBody>
          <a:bodyPr>
            <a:noAutofit/>
          </a:bodyPr>
          <a:lstStyle/>
          <a:p>
            <a:pPr>
              <a:buFontTx/>
              <a:buChar char="-"/>
            </a:pPr>
            <a:r>
              <a:rPr lang="en-GB" sz="3000" b="1" dirty="0" smtClean="0">
                <a:solidFill>
                  <a:srgbClr val="FF0000"/>
                </a:solidFill>
              </a:rPr>
              <a:t>The importance of a good contextual missionary training, preferably in the land where mission is to take place</a:t>
            </a:r>
          </a:p>
          <a:p>
            <a:pPr>
              <a:buFontTx/>
              <a:buChar char="-"/>
            </a:pPr>
            <a:r>
              <a:rPr lang="en-GB" sz="3000" b="1" dirty="0">
                <a:solidFill>
                  <a:srgbClr val="002060"/>
                </a:solidFill>
              </a:rPr>
              <a:t>Since the whole Church is missionary, and the work of evangelization is a basic duty of the People of God, this sacred synod invites all to a deep interior renewal; so that, having a vivid awareness of their own responsibility for spreading the Gospel, they may do their share in missionary work among the nations</a:t>
            </a:r>
            <a:r>
              <a:rPr lang="en-GB" sz="3000" b="1" dirty="0" smtClean="0">
                <a:solidFill>
                  <a:srgbClr val="002060"/>
                </a:solidFill>
              </a:rPr>
              <a:t>. (Ad </a:t>
            </a:r>
            <a:r>
              <a:rPr lang="en-GB" sz="3000" b="1" dirty="0" err="1" smtClean="0">
                <a:solidFill>
                  <a:srgbClr val="002060"/>
                </a:solidFill>
              </a:rPr>
              <a:t>Gentes</a:t>
            </a:r>
            <a:r>
              <a:rPr lang="en-GB" sz="3000" b="1" dirty="0" smtClean="0">
                <a:solidFill>
                  <a:srgbClr val="002060"/>
                </a:solidFill>
              </a:rPr>
              <a:t> 35)</a:t>
            </a:r>
          </a:p>
          <a:p>
            <a:pPr>
              <a:buFontTx/>
              <a:buChar char="-"/>
            </a:pPr>
            <a:r>
              <a:rPr lang="en-GB" sz="3000" b="1" dirty="0" smtClean="0">
                <a:solidFill>
                  <a:srgbClr val="FF0000"/>
                </a:solidFill>
              </a:rPr>
              <a:t>The need for cooperation, between dioceses, with other churches, with the world</a:t>
            </a:r>
            <a:endParaRPr lang="en-GB" sz="3000" b="1" dirty="0">
              <a:solidFill>
                <a:srgbClr val="FF0000"/>
              </a:solidFill>
            </a:endParaRPr>
          </a:p>
        </p:txBody>
      </p:sp>
    </p:spTree>
    <p:extLst>
      <p:ext uri="{BB962C8B-B14F-4D97-AF65-F5344CB8AC3E}">
        <p14:creationId xmlns:p14="http://schemas.microsoft.com/office/powerpoint/2010/main" val="1473762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4604</Words>
  <Application>Microsoft Office PowerPoint</Application>
  <PresentationFormat>Widescreen</PresentationFormat>
  <Paragraphs>173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lpstr>Introduction to Missiology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Missiology</dc:title>
  <dc:creator>Tim Noble</dc:creator>
  <cp:lastModifiedBy>Tim Noble</cp:lastModifiedBy>
  <cp:revision>25</cp:revision>
  <dcterms:created xsi:type="dcterms:W3CDTF">2024-11-19T13:12:36Z</dcterms:created>
  <dcterms:modified xsi:type="dcterms:W3CDTF">2024-11-19T19:43:39Z</dcterms:modified>
</cp:coreProperties>
</file>