
<file path=[Content_Types].xml><?xml version="1.0" encoding="utf-8"?>
<Types xmlns="http://schemas.openxmlformats.org/package/2006/content-types">
  <Default Extension="jfif" ContentType="image/jpe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9" r:id="rId3"/>
    <p:sldId id="304" r:id="rId4"/>
    <p:sldId id="305" r:id="rId5"/>
    <p:sldId id="306" r:id="rId6"/>
    <p:sldId id="307" r:id="rId7"/>
    <p:sldId id="308" r:id="rId8"/>
    <p:sldId id="309" r:id="rId9"/>
    <p:sldId id="310" r:id="rId10"/>
    <p:sldId id="311" r:id="rId11"/>
    <p:sldId id="312" r:id="rId12"/>
    <p:sldId id="313" r:id="rId13"/>
    <p:sldId id="290" r:id="rId14"/>
    <p:sldId id="291" r:id="rId15"/>
    <p:sldId id="292" r:id="rId16"/>
    <p:sldId id="257" r:id="rId17"/>
    <p:sldId id="258" r:id="rId18"/>
    <p:sldId id="259" r:id="rId19"/>
    <p:sldId id="260" r:id="rId20"/>
    <p:sldId id="261" r:id="rId21"/>
    <p:sldId id="262" r:id="rId22"/>
    <p:sldId id="263" r:id="rId23"/>
    <p:sldId id="264" r:id="rId24"/>
    <p:sldId id="293" r:id="rId25"/>
    <p:sldId id="294" r:id="rId26"/>
    <p:sldId id="295" r:id="rId27"/>
    <p:sldId id="296" r:id="rId28"/>
    <p:sldId id="297" r:id="rId29"/>
    <p:sldId id="298" r:id="rId30"/>
    <p:sldId id="299" r:id="rId31"/>
    <p:sldId id="301" r:id="rId32"/>
    <p:sldId id="303" r:id="rId3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B356D2B-F302-4829-B8A1-86AC0B2D0B4B}">
          <p14:sldIdLst>
            <p14:sldId id="256"/>
            <p14:sldId id="289"/>
            <p14:sldId id="304"/>
            <p14:sldId id="305"/>
            <p14:sldId id="306"/>
            <p14:sldId id="307"/>
            <p14:sldId id="308"/>
            <p14:sldId id="309"/>
            <p14:sldId id="310"/>
            <p14:sldId id="311"/>
            <p14:sldId id="312"/>
            <p14:sldId id="313"/>
            <p14:sldId id="290"/>
            <p14:sldId id="291"/>
            <p14:sldId id="292"/>
            <p14:sldId id="257"/>
            <p14:sldId id="258"/>
            <p14:sldId id="259"/>
            <p14:sldId id="260"/>
            <p14:sldId id="261"/>
            <p14:sldId id="262"/>
            <p14:sldId id="263"/>
            <p14:sldId id="264"/>
            <p14:sldId id="293"/>
            <p14:sldId id="294"/>
            <p14:sldId id="295"/>
            <p14:sldId id="296"/>
            <p14:sldId id="297"/>
            <p14:sldId id="298"/>
            <p14:sldId id="299"/>
            <p14:sldId id="301"/>
            <p14:sldId id="303"/>
          </p14:sldIdLst>
        </p14:section>
      </p14:sectionLst>
    </p:ext>
    <p:ext uri="{EFAFB233-063F-42B5-8137-9DF3F51BA10A}">
      <p15:sldGuideLst xmlns:p15="http://schemas.microsoft.com/office/powerpoint/2012/main">
        <p15:guide id="1" pos="2540" userDrawn="1">
          <p15:clr>
            <a:srgbClr val="A4A3A4"/>
          </p15:clr>
        </p15:guide>
        <p15:guide id="2" orient="horz"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7" d="100"/>
          <a:sy n="87" d="100"/>
        </p:scale>
        <p:origin x="1358" y="58"/>
      </p:cViewPr>
      <p:guideLst>
        <p:guide pos="2540"/>
        <p:guide orient="horz"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AFC1DD0-BE49-4EBB-9E0F-15DD03EAD0A5}" type="datetimeFigureOut">
              <a:rPr lang="en-GB" smtClean="0"/>
              <a:t>04/12/2024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A7D4E9-C525-4430-A697-EB80855FBA43}" type="slidenum">
              <a:rPr lang="en-GB" smtClean="0"/>
              <a:t>‹#›</a:t>
            </a:fld>
            <a:endParaRPr lang="en-GB"/>
          </a:p>
        </p:txBody>
      </p:sp>
    </p:spTree>
    <p:extLst>
      <p:ext uri="{BB962C8B-B14F-4D97-AF65-F5344CB8AC3E}">
        <p14:creationId xmlns:p14="http://schemas.microsoft.com/office/powerpoint/2010/main" val="1844009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AFC1DD0-BE49-4EBB-9E0F-15DD03EAD0A5}" type="datetimeFigureOut">
              <a:rPr lang="en-GB" smtClean="0"/>
              <a:t>04/12/2024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A7D4E9-C525-4430-A697-EB80855FBA43}" type="slidenum">
              <a:rPr lang="en-GB" smtClean="0"/>
              <a:t>‹#›</a:t>
            </a:fld>
            <a:endParaRPr lang="en-GB"/>
          </a:p>
        </p:txBody>
      </p:sp>
    </p:spTree>
    <p:extLst>
      <p:ext uri="{BB962C8B-B14F-4D97-AF65-F5344CB8AC3E}">
        <p14:creationId xmlns:p14="http://schemas.microsoft.com/office/powerpoint/2010/main" val="379728037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AFC1DD0-BE49-4EBB-9E0F-15DD03EAD0A5}" type="datetimeFigureOut">
              <a:rPr lang="en-GB" smtClean="0"/>
              <a:t>04/12/2024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A7D4E9-C525-4430-A697-EB80855FBA43}" type="slidenum">
              <a:rPr lang="en-GB" smtClean="0"/>
              <a:t>‹#›</a:t>
            </a:fld>
            <a:endParaRPr lang="en-GB"/>
          </a:p>
        </p:txBody>
      </p:sp>
    </p:spTree>
    <p:extLst>
      <p:ext uri="{BB962C8B-B14F-4D97-AF65-F5344CB8AC3E}">
        <p14:creationId xmlns:p14="http://schemas.microsoft.com/office/powerpoint/2010/main" val="4117151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AFC1DD0-BE49-4EBB-9E0F-15DD03EAD0A5}" type="datetimeFigureOut">
              <a:rPr lang="en-GB" smtClean="0"/>
              <a:t>04/12/2024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A7D4E9-C525-4430-A697-EB80855FBA43}" type="slidenum">
              <a:rPr lang="en-GB" smtClean="0"/>
              <a:t>‹#›</a:t>
            </a:fld>
            <a:endParaRPr lang="en-GB"/>
          </a:p>
        </p:txBody>
      </p:sp>
    </p:spTree>
    <p:extLst>
      <p:ext uri="{BB962C8B-B14F-4D97-AF65-F5344CB8AC3E}">
        <p14:creationId xmlns:p14="http://schemas.microsoft.com/office/powerpoint/2010/main" val="4152912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AFC1DD0-BE49-4EBB-9E0F-15DD03EAD0A5}" type="datetimeFigureOut">
              <a:rPr lang="en-GB" smtClean="0"/>
              <a:t>04/12/2024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A7D4E9-C525-4430-A697-EB80855FBA43}" type="slidenum">
              <a:rPr lang="en-GB" smtClean="0"/>
              <a:t>‹#›</a:t>
            </a:fld>
            <a:endParaRPr lang="en-GB"/>
          </a:p>
        </p:txBody>
      </p:sp>
    </p:spTree>
    <p:extLst>
      <p:ext uri="{BB962C8B-B14F-4D97-AF65-F5344CB8AC3E}">
        <p14:creationId xmlns:p14="http://schemas.microsoft.com/office/powerpoint/2010/main" val="746761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AFC1DD0-BE49-4EBB-9E0F-15DD03EAD0A5}" type="datetimeFigureOut">
              <a:rPr lang="en-GB" smtClean="0"/>
              <a:t>04/12/2024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0A7D4E9-C525-4430-A697-EB80855FBA43}" type="slidenum">
              <a:rPr lang="en-GB" smtClean="0"/>
              <a:t>‹#›</a:t>
            </a:fld>
            <a:endParaRPr lang="en-GB"/>
          </a:p>
        </p:txBody>
      </p:sp>
    </p:spTree>
    <p:extLst>
      <p:ext uri="{BB962C8B-B14F-4D97-AF65-F5344CB8AC3E}">
        <p14:creationId xmlns:p14="http://schemas.microsoft.com/office/powerpoint/2010/main" val="3335243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AFC1DD0-BE49-4EBB-9E0F-15DD03EAD0A5}" type="datetimeFigureOut">
              <a:rPr lang="en-GB" smtClean="0"/>
              <a:t>04/12/2024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0A7D4E9-C525-4430-A697-EB80855FBA43}" type="slidenum">
              <a:rPr lang="en-GB" smtClean="0"/>
              <a:t>‹#›</a:t>
            </a:fld>
            <a:endParaRPr lang="en-GB"/>
          </a:p>
        </p:txBody>
      </p:sp>
    </p:spTree>
    <p:extLst>
      <p:ext uri="{BB962C8B-B14F-4D97-AF65-F5344CB8AC3E}">
        <p14:creationId xmlns:p14="http://schemas.microsoft.com/office/powerpoint/2010/main" val="28650131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AFC1DD0-BE49-4EBB-9E0F-15DD03EAD0A5}" type="datetimeFigureOut">
              <a:rPr lang="en-GB" smtClean="0"/>
              <a:t>04/12/2024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0A7D4E9-C525-4430-A697-EB80855FBA43}" type="slidenum">
              <a:rPr lang="en-GB" smtClean="0"/>
              <a:t>‹#›</a:t>
            </a:fld>
            <a:endParaRPr lang="en-GB"/>
          </a:p>
        </p:txBody>
      </p:sp>
    </p:spTree>
    <p:extLst>
      <p:ext uri="{BB962C8B-B14F-4D97-AF65-F5344CB8AC3E}">
        <p14:creationId xmlns:p14="http://schemas.microsoft.com/office/powerpoint/2010/main" val="3314050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FC1DD0-BE49-4EBB-9E0F-15DD03EAD0A5}" type="datetimeFigureOut">
              <a:rPr lang="en-GB" smtClean="0"/>
              <a:t>04/12/2024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0A7D4E9-C525-4430-A697-EB80855FBA43}" type="slidenum">
              <a:rPr lang="en-GB" smtClean="0"/>
              <a:t>‹#›</a:t>
            </a:fld>
            <a:endParaRPr lang="en-GB"/>
          </a:p>
        </p:txBody>
      </p:sp>
    </p:spTree>
    <p:extLst>
      <p:ext uri="{BB962C8B-B14F-4D97-AF65-F5344CB8AC3E}">
        <p14:creationId xmlns:p14="http://schemas.microsoft.com/office/powerpoint/2010/main" val="2805607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AFC1DD0-BE49-4EBB-9E0F-15DD03EAD0A5}" type="datetimeFigureOut">
              <a:rPr lang="en-GB" smtClean="0"/>
              <a:t>04/12/2024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0A7D4E9-C525-4430-A697-EB80855FBA43}" type="slidenum">
              <a:rPr lang="en-GB" smtClean="0"/>
              <a:t>‹#›</a:t>
            </a:fld>
            <a:endParaRPr lang="en-GB"/>
          </a:p>
        </p:txBody>
      </p:sp>
    </p:spTree>
    <p:extLst>
      <p:ext uri="{BB962C8B-B14F-4D97-AF65-F5344CB8AC3E}">
        <p14:creationId xmlns:p14="http://schemas.microsoft.com/office/powerpoint/2010/main" val="2046483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AFC1DD0-BE49-4EBB-9E0F-15DD03EAD0A5}" type="datetimeFigureOut">
              <a:rPr lang="en-GB" smtClean="0"/>
              <a:t>04/12/2024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0A7D4E9-C525-4430-A697-EB80855FBA43}" type="slidenum">
              <a:rPr lang="en-GB" smtClean="0"/>
              <a:t>‹#›</a:t>
            </a:fld>
            <a:endParaRPr lang="en-GB"/>
          </a:p>
        </p:txBody>
      </p:sp>
    </p:spTree>
    <p:extLst>
      <p:ext uri="{BB962C8B-B14F-4D97-AF65-F5344CB8AC3E}">
        <p14:creationId xmlns:p14="http://schemas.microsoft.com/office/powerpoint/2010/main" val="177697417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FC1DD0-BE49-4EBB-9E0F-15DD03EAD0A5}" type="datetimeFigureOut">
              <a:rPr lang="en-GB" smtClean="0"/>
              <a:t>04/12/2024</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A7D4E9-C525-4430-A697-EB80855FBA43}" type="slidenum">
              <a:rPr lang="en-GB" smtClean="0"/>
              <a:t>‹#›</a:t>
            </a:fld>
            <a:endParaRPr lang="en-GB"/>
          </a:p>
        </p:txBody>
      </p:sp>
    </p:spTree>
    <p:extLst>
      <p:ext uri="{BB962C8B-B14F-4D97-AF65-F5344CB8AC3E}">
        <p14:creationId xmlns:p14="http://schemas.microsoft.com/office/powerpoint/2010/main" val="15635500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61554"/>
            <a:ext cx="7772400" cy="2246812"/>
          </a:xfrm>
        </p:spPr>
        <p:txBody>
          <a:bodyPr>
            <a:normAutofit/>
          </a:bodyPr>
          <a:lstStyle/>
          <a:p>
            <a:r>
              <a:rPr lang="en-GB" b="1" dirty="0" smtClean="0">
                <a:solidFill>
                  <a:srgbClr val="C00000"/>
                </a:solidFill>
              </a:rPr>
              <a:t>INTRODUCTION TO MISSIOLOGY</a:t>
            </a:r>
            <a:endParaRPr lang="en-GB" b="1" dirty="0">
              <a:solidFill>
                <a:srgbClr val="C00000"/>
              </a:solidFill>
            </a:endParaRPr>
          </a:p>
        </p:txBody>
      </p:sp>
      <p:sp>
        <p:nvSpPr>
          <p:cNvPr id="3" name="Subtitle 2"/>
          <p:cNvSpPr>
            <a:spLocks noGrp="1"/>
          </p:cNvSpPr>
          <p:nvPr>
            <p:ph type="subTitle" idx="1"/>
          </p:nvPr>
        </p:nvSpPr>
        <p:spPr>
          <a:xfrm>
            <a:off x="1143000" y="3378927"/>
            <a:ext cx="6858000" cy="2891244"/>
          </a:xfrm>
        </p:spPr>
        <p:txBody>
          <a:bodyPr>
            <a:noAutofit/>
          </a:bodyPr>
          <a:lstStyle/>
          <a:p>
            <a:r>
              <a:rPr lang="en-GB" sz="4400" b="1" dirty="0" smtClean="0">
                <a:solidFill>
                  <a:srgbClr val="002060"/>
                </a:solidFill>
              </a:rPr>
              <a:t>9. WHY DO WE MEET?</a:t>
            </a:r>
          </a:p>
          <a:p>
            <a:r>
              <a:rPr lang="en-GB" sz="4400" b="1" dirty="0" smtClean="0">
                <a:solidFill>
                  <a:srgbClr val="002060"/>
                </a:solidFill>
              </a:rPr>
              <a:t>AIMS OF MISSION</a:t>
            </a:r>
            <a:endParaRPr lang="en-GB" sz="4400" b="1" dirty="0">
              <a:solidFill>
                <a:srgbClr val="002060"/>
              </a:solidFill>
            </a:endParaRPr>
          </a:p>
        </p:txBody>
      </p:sp>
    </p:spTree>
    <p:extLst>
      <p:ext uri="{BB962C8B-B14F-4D97-AF65-F5344CB8AC3E}">
        <p14:creationId xmlns:p14="http://schemas.microsoft.com/office/powerpoint/2010/main" val="42496393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1" y="365126"/>
            <a:ext cx="7886700" cy="1036955"/>
          </a:xfrm>
        </p:spPr>
        <p:txBody>
          <a:bodyPr>
            <a:normAutofit/>
          </a:bodyPr>
          <a:lstStyle/>
          <a:p>
            <a:pPr algn="ctr"/>
            <a:r>
              <a:rPr lang="cs-CZ" sz="4800" b="1" dirty="0" err="1" smtClean="0">
                <a:solidFill>
                  <a:srgbClr val="C00000"/>
                </a:solidFill>
              </a:rPr>
              <a:t>Introduction</a:t>
            </a:r>
            <a:r>
              <a:rPr lang="cs-CZ" sz="4800" b="1" dirty="0" smtClean="0">
                <a:solidFill>
                  <a:srgbClr val="C00000"/>
                </a:solidFill>
              </a:rPr>
              <a:t> to </a:t>
            </a:r>
            <a:r>
              <a:rPr lang="cs-CZ" sz="4800" b="1" dirty="0" err="1" smtClean="0">
                <a:solidFill>
                  <a:srgbClr val="C00000"/>
                </a:solidFill>
              </a:rPr>
              <a:t>Missiology</a:t>
            </a:r>
            <a:endParaRPr lang="en-GB" sz="4800" b="1" dirty="0">
              <a:solidFill>
                <a:srgbClr val="C00000"/>
              </a:solidFill>
            </a:endParaRPr>
          </a:p>
        </p:txBody>
      </p:sp>
      <p:sp>
        <p:nvSpPr>
          <p:cNvPr id="3" name="Content Placeholder 2"/>
          <p:cNvSpPr>
            <a:spLocks noGrp="1"/>
          </p:cNvSpPr>
          <p:nvPr>
            <p:ph idx="1"/>
          </p:nvPr>
        </p:nvSpPr>
        <p:spPr>
          <a:xfrm>
            <a:off x="628651" y="1550129"/>
            <a:ext cx="8114756" cy="4902925"/>
          </a:xfrm>
        </p:spPr>
        <p:txBody>
          <a:bodyPr>
            <a:noAutofit/>
          </a:bodyPr>
          <a:lstStyle/>
          <a:p>
            <a:pPr>
              <a:defRPr/>
            </a:pPr>
            <a:r>
              <a:rPr lang="en-GB" altLang="en-US" b="1" dirty="0">
                <a:solidFill>
                  <a:srgbClr val="002060"/>
                </a:solidFill>
              </a:rPr>
              <a:t>Problematising </a:t>
            </a:r>
            <a:r>
              <a:rPr lang="en-GB" altLang="en-US" b="1" i="1" dirty="0" err="1">
                <a:solidFill>
                  <a:srgbClr val="002060"/>
                </a:solidFill>
              </a:rPr>
              <a:t>Missio</a:t>
            </a:r>
            <a:r>
              <a:rPr lang="en-GB" altLang="en-US" b="1" i="1" dirty="0">
                <a:solidFill>
                  <a:srgbClr val="002060"/>
                </a:solidFill>
              </a:rPr>
              <a:t> Dei</a:t>
            </a:r>
            <a:r>
              <a:rPr lang="en-GB" altLang="en-US" i="1" dirty="0">
                <a:solidFill>
                  <a:srgbClr val="002060"/>
                </a:solidFill>
              </a:rPr>
              <a:t> </a:t>
            </a:r>
          </a:p>
          <a:p>
            <a:pPr lvl="1">
              <a:defRPr/>
            </a:pPr>
            <a:r>
              <a:rPr lang="en-GB" altLang="en-US" sz="2800" b="1" dirty="0">
                <a:solidFill>
                  <a:srgbClr val="FF0000"/>
                </a:solidFill>
              </a:rPr>
              <a:t>John </a:t>
            </a:r>
            <a:r>
              <a:rPr lang="en-GB" altLang="en-US" sz="2800" b="1" dirty="0" err="1">
                <a:solidFill>
                  <a:srgbClr val="FF0000"/>
                </a:solidFill>
              </a:rPr>
              <a:t>Flett</a:t>
            </a:r>
            <a:r>
              <a:rPr lang="en-GB" altLang="en-US" sz="2800" b="1" dirty="0">
                <a:solidFill>
                  <a:srgbClr val="FF0000"/>
                </a:solidFill>
              </a:rPr>
              <a:t>, </a:t>
            </a:r>
            <a:r>
              <a:rPr lang="en-GB" altLang="en-US" sz="2800" b="1" i="1" dirty="0">
                <a:solidFill>
                  <a:srgbClr val="FF0000"/>
                </a:solidFill>
              </a:rPr>
              <a:t>The Witness of God: The Trinity, </a:t>
            </a:r>
            <a:r>
              <a:rPr lang="en-GB" altLang="en-US" sz="2800" b="1" dirty="0" err="1">
                <a:solidFill>
                  <a:srgbClr val="FF0000"/>
                </a:solidFill>
              </a:rPr>
              <a:t>Missio</a:t>
            </a:r>
            <a:r>
              <a:rPr lang="en-GB" altLang="en-US" sz="2800" b="1" dirty="0">
                <a:solidFill>
                  <a:srgbClr val="FF0000"/>
                </a:solidFill>
              </a:rPr>
              <a:t> Dei</a:t>
            </a:r>
            <a:r>
              <a:rPr lang="en-GB" altLang="en-US" sz="2800" b="1" i="1" dirty="0">
                <a:solidFill>
                  <a:srgbClr val="FF0000"/>
                </a:solidFill>
              </a:rPr>
              <a:t>, and the Nature of Christian Community</a:t>
            </a:r>
            <a:r>
              <a:rPr lang="en-GB" altLang="en-US" sz="2800" b="1" dirty="0">
                <a:solidFill>
                  <a:srgbClr val="FF0000"/>
                </a:solidFill>
              </a:rPr>
              <a:t>. Grand Rapids: Eerdmans, 2010.</a:t>
            </a:r>
          </a:p>
          <a:p>
            <a:pPr lvl="1">
              <a:defRPr/>
            </a:pPr>
            <a:r>
              <a:rPr lang="en-GB" altLang="en-US" sz="2800" b="1" dirty="0">
                <a:solidFill>
                  <a:srgbClr val="002060"/>
                </a:solidFill>
              </a:rPr>
              <a:t>Most </a:t>
            </a:r>
            <a:r>
              <a:rPr lang="en-GB" altLang="en-US" sz="2800" b="1" i="1" dirty="0" err="1">
                <a:solidFill>
                  <a:srgbClr val="002060"/>
                </a:solidFill>
              </a:rPr>
              <a:t>missio</a:t>
            </a:r>
            <a:r>
              <a:rPr lang="en-GB" altLang="en-US" sz="2800" b="1" i="1" dirty="0">
                <a:solidFill>
                  <a:srgbClr val="002060"/>
                </a:solidFill>
              </a:rPr>
              <a:t> Dei</a:t>
            </a:r>
            <a:r>
              <a:rPr lang="en-GB" altLang="en-US" sz="2800" b="1" dirty="0">
                <a:solidFill>
                  <a:srgbClr val="002060"/>
                </a:solidFill>
              </a:rPr>
              <a:t> theology actually immediately ignores God</a:t>
            </a:r>
          </a:p>
          <a:p>
            <a:pPr lvl="1">
              <a:defRPr/>
            </a:pPr>
            <a:r>
              <a:rPr lang="en-GB" altLang="en-US" sz="2800" b="1" dirty="0">
                <a:solidFill>
                  <a:srgbClr val="FF0000"/>
                </a:solidFill>
              </a:rPr>
              <a:t>The argument runs that if God is Trinitarian, then we must do mission in community and then we go to find models of community in sociology or elsewhere</a:t>
            </a:r>
          </a:p>
          <a:p>
            <a:pPr marL="457189" lvl="1" indent="0">
              <a:buNone/>
              <a:defRPr/>
            </a:pPr>
            <a:endParaRPr lang="en-GB" altLang="en-US" sz="2800" b="1" dirty="0"/>
          </a:p>
        </p:txBody>
      </p:sp>
    </p:spTree>
    <p:extLst>
      <p:ext uri="{BB962C8B-B14F-4D97-AF65-F5344CB8AC3E}">
        <p14:creationId xmlns:p14="http://schemas.microsoft.com/office/powerpoint/2010/main" val="3353720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1" y="365126"/>
            <a:ext cx="7886700" cy="1036955"/>
          </a:xfrm>
        </p:spPr>
        <p:txBody>
          <a:bodyPr>
            <a:normAutofit/>
          </a:bodyPr>
          <a:lstStyle/>
          <a:p>
            <a:pPr algn="ctr"/>
            <a:r>
              <a:rPr lang="cs-CZ" sz="4800" b="1" dirty="0" err="1" smtClean="0">
                <a:solidFill>
                  <a:srgbClr val="C00000"/>
                </a:solidFill>
              </a:rPr>
              <a:t>Introduction</a:t>
            </a:r>
            <a:r>
              <a:rPr lang="cs-CZ" sz="4800" b="1" dirty="0" smtClean="0">
                <a:solidFill>
                  <a:srgbClr val="C00000"/>
                </a:solidFill>
              </a:rPr>
              <a:t> to </a:t>
            </a:r>
            <a:r>
              <a:rPr lang="cs-CZ" sz="4800" b="1" dirty="0" err="1" smtClean="0">
                <a:solidFill>
                  <a:srgbClr val="C00000"/>
                </a:solidFill>
              </a:rPr>
              <a:t>Missiology</a:t>
            </a:r>
            <a:endParaRPr lang="en-GB" sz="4800" b="1" dirty="0">
              <a:solidFill>
                <a:srgbClr val="C00000"/>
              </a:solidFill>
            </a:endParaRPr>
          </a:p>
        </p:txBody>
      </p:sp>
      <p:sp>
        <p:nvSpPr>
          <p:cNvPr id="3" name="Content Placeholder 2"/>
          <p:cNvSpPr>
            <a:spLocks noGrp="1"/>
          </p:cNvSpPr>
          <p:nvPr>
            <p:ph idx="1"/>
          </p:nvPr>
        </p:nvSpPr>
        <p:spPr>
          <a:xfrm>
            <a:off x="628651" y="1550129"/>
            <a:ext cx="8114756" cy="4902925"/>
          </a:xfrm>
        </p:spPr>
        <p:txBody>
          <a:bodyPr>
            <a:normAutofit lnSpcReduction="10000"/>
          </a:bodyPr>
          <a:lstStyle/>
          <a:p>
            <a:pPr>
              <a:buFontTx/>
              <a:buChar char="-"/>
            </a:pPr>
            <a:r>
              <a:rPr lang="en-GB" altLang="en-US" b="1" dirty="0" smtClean="0">
                <a:solidFill>
                  <a:srgbClr val="002060"/>
                </a:solidFill>
              </a:rPr>
              <a:t>Also</a:t>
            </a:r>
            <a:r>
              <a:rPr lang="en-GB" altLang="en-US" b="1" dirty="0">
                <a:solidFill>
                  <a:srgbClr val="002060"/>
                </a:solidFill>
              </a:rPr>
              <a:t>, mission can be seen as somehow an accident </a:t>
            </a:r>
            <a:r>
              <a:rPr lang="en-GB" altLang="en-US" b="1" dirty="0" smtClean="0">
                <a:solidFill>
                  <a:srgbClr val="002060"/>
                </a:solidFill>
              </a:rPr>
              <a:t>	in </a:t>
            </a:r>
            <a:r>
              <a:rPr lang="en-GB" altLang="en-US" b="1" dirty="0">
                <a:solidFill>
                  <a:srgbClr val="002060"/>
                </a:solidFill>
              </a:rPr>
              <a:t>God – the sending is not part of God as God </a:t>
            </a:r>
            <a:r>
              <a:rPr lang="en-GB" altLang="en-US" b="1" dirty="0" smtClean="0">
                <a:solidFill>
                  <a:srgbClr val="002060"/>
                </a:solidFill>
              </a:rPr>
              <a:t>	is</a:t>
            </a:r>
            <a:r>
              <a:rPr lang="en-GB" altLang="en-US" b="1" dirty="0">
                <a:solidFill>
                  <a:srgbClr val="002060"/>
                </a:solidFill>
              </a:rPr>
              <a:t>, but something God had to </a:t>
            </a:r>
            <a:r>
              <a:rPr lang="en-GB" altLang="en-US" b="1" dirty="0" smtClean="0">
                <a:solidFill>
                  <a:srgbClr val="002060"/>
                </a:solidFill>
              </a:rPr>
              <a:t>do</a:t>
            </a:r>
          </a:p>
          <a:p>
            <a:pPr>
              <a:defRPr/>
            </a:pPr>
            <a:r>
              <a:rPr lang="en-GB" altLang="en-US" b="1" dirty="0">
                <a:solidFill>
                  <a:srgbClr val="FF0000"/>
                </a:solidFill>
              </a:rPr>
              <a:t>How do you encounter the culture of the “other”?</a:t>
            </a:r>
          </a:p>
          <a:p>
            <a:pPr lvl="1">
              <a:defRPr/>
            </a:pPr>
            <a:r>
              <a:rPr lang="en-GB" altLang="en-US" sz="2800" b="1" dirty="0">
                <a:solidFill>
                  <a:srgbClr val="002060"/>
                </a:solidFill>
              </a:rPr>
              <a:t>This is based on a discussion between Karl Barth and Emil Brunner on “points of contact” between God and humankind.</a:t>
            </a:r>
          </a:p>
          <a:p>
            <a:pPr lvl="1">
              <a:defRPr/>
            </a:pPr>
            <a:r>
              <a:rPr lang="en-GB" altLang="en-US" sz="2800" b="1" dirty="0">
                <a:solidFill>
                  <a:srgbClr val="FF0000"/>
                </a:solidFill>
              </a:rPr>
              <a:t>The danger is to divide God’s being and God’s action too sharply – God sends but God is not intrinsically a sending God.</a:t>
            </a:r>
          </a:p>
          <a:p>
            <a:pPr lvl="1">
              <a:defRPr/>
            </a:pPr>
            <a:r>
              <a:rPr lang="en-GB" altLang="en-US" sz="2800" b="1" dirty="0">
                <a:solidFill>
                  <a:srgbClr val="002060"/>
                </a:solidFill>
              </a:rPr>
              <a:t>So, there is a fundamental divide between God and humanity which only humanity can overcome – this of course Barth wants to deny.</a:t>
            </a:r>
          </a:p>
          <a:p>
            <a:pPr>
              <a:buFontTx/>
              <a:buChar char="-"/>
            </a:pPr>
            <a:endParaRPr lang="en-GB" dirty="0">
              <a:solidFill>
                <a:srgbClr val="FF0000"/>
              </a:solidFill>
            </a:endParaRPr>
          </a:p>
        </p:txBody>
      </p:sp>
    </p:spTree>
    <p:extLst>
      <p:ext uri="{BB962C8B-B14F-4D97-AF65-F5344CB8AC3E}">
        <p14:creationId xmlns:p14="http://schemas.microsoft.com/office/powerpoint/2010/main" val="15571164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1" y="365126"/>
            <a:ext cx="7886700" cy="1036955"/>
          </a:xfrm>
        </p:spPr>
        <p:txBody>
          <a:bodyPr>
            <a:normAutofit/>
          </a:bodyPr>
          <a:lstStyle/>
          <a:p>
            <a:pPr algn="ctr"/>
            <a:r>
              <a:rPr lang="cs-CZ" sz="4800" b="1" dirty="0" err="1" smtClean="0">
                <a:solidFill>
                  <a:srgbClr val="C00000"/>
                </a:solidFill>
              </a:rPr>
              <a:t>Introduction</a:t>
            </a:r>
            <a:r>
              <a:rPr lang="cs-CZ" sz="4800" b="1" dirty="0" smtClean="0">
                <a:solidFill>
                  <a:srgbClr val="C00000"/>
                </a:solidFill>
              </a:rPr>
              <a:t> to </a:t>
            </a:r>
            <a:r>
              <a:rPr lang="cs-CZ" sz="4800" b="1" dirty="0" err="1" smtClean="0">
                <a:solidFill>
                  <a:srgbClr val="C00000"/>
                </a:solidFill>
              </a:rPr>
              <a:t>Missiology</a:t>
            </a:r>
            <a:endParaRPr lang="en-GB" sz="4800" b="1" dirty="0">
              <a:solidFill>
                <a:srgbClr val="C00000"/>
              </a:solidFill>
            </a:endParaRPr>
          </a:p>
        </p:txBody>
      </p:sp>
      <p:sp>
        <p:nvSpPr>
          <p:cNvPr id="3" name="Content Placeholder 2"/>
          <p:cNvSpPr>
            <a:spLocks noGrp="1"/>
          </p:cNvSpPr>
          <p:nvPr>
            <p:ph idx="1"/>
          </p:nvPr>
        </p:nvSpPr>
        <p:spPr>
          <a:xfrm>
            <a:off x="628651" y="1550129"/>
            <a:ext cx="8114756" cy="4902925"/>
          </a:xfrm>
        </p:spPr>
        <p:txBody>
          <a:bodyPr/>
          <a:lstStyle/>
          <a:p>
            <a:pPr>
              <a:defRPr/>
            </a:pPr>
            <a:r>
              <a:rPr lang="en-GB" altLang="en-US" sz="3600" b="1" dirty="0">
                <a:solidFill>
                  <a:srgbClr val="FF0000"/>
                </a:solidFill>
              </a:rPr>
              <a:t>The question that remains: How to make God the centre of mission?</a:t>
            </a:r>
          </a:p>
          <a:p>
            <a:pPr lvl="1">
              <a:defRPr/>
            </a:pPr>
            <a:r>
              <a:rPr lang="en-GB" altLang="en-US" sz="3200" b="1" dirty="0">
                <a:solidFill>
                  <a:srgbClr val="002060"/>
                </a:solidFill>
              </a:rPr>
              <a:t>God as source and aim of mission</a:t>
            </a:r>
          </a:p>
          <a:p>
            <a:pPr lvl="1">
              <a:defRPr/>
            </a:pPr>
            <a:r>
              <a:rPr lang="en-GB" altLang="en-US" sz="3200" b="1" dirty="0">
                <a:solidFill>
                  <a:srgbClr val="FF0000"/>
                </a:solidFill>
              </a:rPr>
              <a:t>Sent by the Father, with the Son, in the Spirit</a:t>
            </a:r>
          </a:p>
          <a:p>
            <a:pPr lvl="1">
              <a:defRPr/>
            </a:pPr>
            <a:r>
              <a:rPr lang="en-GB" altLang="en-US" sz="3200" b="1" dirty="0">
                <a:solidFill>
                  <a:srgbClr val="002060"/>
                </a:solidFill>
              </a:rPr>
              <a:t>The </a:t>
            </a:r>
            <a:r>
              <a:rPr lang="en-GB" altLang="en-US" sz="3200" b="1" dirty="0" err="1">
                <a:solidFill>
                  <a:srgbClr val="002060"/>
                </a:solidFill>
              </a:rPr>
              <a:t>provisionality</a:t>
            </a:r>
            <a:r>
              <a:rPr lang="en-GB" altLang="en-US" sz="3200" b="1" dirty="0">
                <a:solidFill>
                  <a:srgbClr val="002060"/>
                </a:solidFill>
              </a:rPr>
              <a:t> of proclamation (we do not own God)</a:t>
            </a:r>
          </a:p>
          <a:p>
            <a:pPr marL="0" indent="0">
              <a:buNone/>
            </a:pPr>
            <a:endParaRPr lang="en-GB" dirty="0">
              <a:solidFill>
                <a:srgbClr val="FF0000"/>
              </a:solidFill>
            </a:endParaRPr>
          </a:p>
        </p:txBody>
      </p:sp>
    </p:spTree>
    <p:extLst>
      <p:ext uri="{BB962C8B-B14F-4D97-AF65-F5344CB8AC3E}">
        <p14:creationId xmlns:p14="http://schemas.microsoft.com/office/powerpoint/2010/main" val="24773666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1" y="365126"/>
            <a:ext cx="7886700" cy="618943"/>
          </a:xfrm>
        </p:spPr>
        <p:txBody>
          <a:bodyPr>
            <a:normAutofit fontScale="90000"/>
          </a:bodyPr>
          <a:lstStyle/>
          <a:p>
            <a:pPr algn="ctr"/>
            <a:r>
              <a:rPr lang="en-GB" sz="4800" b="1" dirty="0">
                <a:solidFill>
                  <a:srgbClr val="C00000"/>
                </a:solidFill>
              </a:rPr>
              <a:t>Introduction to Missiology</a:t>
            </a:r>
          </a:p>
        </p:txBody>
      </p:sp>
      <p:sp>
        <p:nvSpPr>
          <p:cNvPr id="3" name="Content Placeholder 2"/>
          <p:cNvSpPr>
            <a:spLocks noGrp="1"/>
          </p:cNvSpPr>
          <p:nvPr>
            <p:ph idx="1"/>
          </p:nvPr>
        </p:nvSpPr>
        <p:spPr>
          <a:xfrm>
            <a:off x="278674" y="1306287"/>
            <a:ext cx="8752115" cy="5146768"/>
          </a:xfrm>
        </p:spPr>
        <p:txBody>
          <a:bodyPr>
            <a:normAutofit/>
          </a:bodyPr>
          <a:lstStyle/>
          <a:p>
            <a:pPr marL="0" indent="0">
              <a:buNone/>
            </a:pPr>
            <a:r>
              <a:rPr lang="en-GB" b="1" dirty="0" smtClean="0">
                <a:solidFill>
                  <a:srgbClr val="FF0000"/>
                </a:solidFill>
              </a:rPr>
              <a:t>Bevans and Schroeder, </a:t>
            </a:r>
            <a:r>
              <a:rPr lang="en-GB" b="1" i="1" dirty="0" smtClean="0">
                <a:solidFill>
                  <a:srgbClr val="FF0000"/>
                </a:solidFill>
              </a:rPr>
              <a:t>Constants in Context</a:t>
            </a:r>
            <a:endParaRPr lang="en-GB" b="1" dirty="0" smtClean="0">
              <a:solidFill>
                <a:srgbClr val="FF0000"/>
              </a:solidFill>
            </a:endParaRPr>
          </a:p>
          <a:p>
            <a:pPr marL="0" indent="0">
              <a:buNone/>
            </a:pPr>
            <a:r>
              <a:rPr lang="en-GB" b="1" dirty="0" smtClean="0">
                <a:solidFill>
                  <a:srgbClr val="002060"/>
                </a:solidFill>
              </a:rPr>
              <a:t>Mission as Prophetic Dialogue</a:t>
            </a:r>
          </a:p>
          <a:p>
            <a:pPr marL="0" indent="0">
              <a:buNone/>
            </a:pPr>
            <a:r>
              <a:rPr lang="en-GB" b="1" dirty="0" smtClean="0">
                <a:solidFill>
                  <a:schemeClr val="accent6">
                    <a:lumMod val="50000"/>
                  </a:schemeClr>
                </a:solidFill>
              </a:rPr>
              <a:t>Primary Model:</a:t>
            </a:r>
            <a:r>
              <a:rPr lang="en-GB" b="1" dirty="0" smtClean="0">
                <a:solidFill>
                  <a:srgbClr val="FF0000"/>
                </a:solidFill>
              </a:rPr>
              <a:t>	Baptism as a call to mission</a:t>
            </a:r>
          </a:p>
          <a:p>
            <a:pPr marL="0" indent="0">
              <a:buNone/>
            </a:pPr>
            <a:r>
              <a:rPr lang="en-GB" b="1" dirty="0">
                <a:solidFill>
                  <a:srgbClr val="FF0000"/>
                </a:solidFill>
              </a:rPr>
              <a:t>	</a:t>
            </a:r>
            <a:r>
              <a:rPr lang="en-GB" b="1" dirty="0" smtClean="0">
                <a:solidFill>
                  <a:srgbClr val="FF0000"/>
                </a:solidFill>
              </a:rPr>
              <a:t>		</a:t>
            </a:r>
            <a:r>
              <a:rPr lang="en-GB" b="1" dirty="0" smtClean="0">
                <a:solidFill>
                  <a:srgbClr val="002060"/>
                </a:solidFill>
              </a:rPr>
              <a:t>“Single but complex reality”</a:t>
            </a:r>
          </a:p>
          <a:p>
            <a:pPr marL="0" indent="0">
              <a:buNone/>
            </a:pPr>
            <a:r>
              <a:rPr lang="en-GB" b="1" dirty="0" smtClean="0">
                <a:solidFill>
                  <a:schemeClr val="accent6">
                    <a:lumMod val="50000"/>
                  </a:schemeClr>
                </a:solidFill>
              </a:rPr>
              <a:t>Components:</a:t>
            </a:r>
            <a:r>
              <a:rPr lang="en-GB" b="1" dirty="0" smtClean="0">
                <a:solidFill>
                  <a:srgbClr val="FF0000"/>
                </a:solidFill>
              </a:rPr>
              <a:t>	Witness and proclamation</a:t>
            </a:r>
          </a:p>
          <a:p>
            <a:pPr marL="0" indent="0">
              <a:buNone/>
            </a:pPr>
            <a:r>
              <a:rPr lang="en-GB" b="1" dirty="0">
                <a:solidFill>
                  <a:srgbClr val="FF0000"/>
                </a:solidFill>
              </a:rPr>
              <a:t>	</a:t>
            </a:r>
            <a:r>
              <a:rPr lang="en-GB" b="1" dirty="0" smtClean="0">
                <a:solidFill>
                  <a:srgbClr val="FF0000"/>
                </a:solidFill>
              </a:rPr>
              <a:t>		</a:t>
            </a:r>
            <a:r>
              <a:rPr lang="en-GB" b="1" dirty="0" smtClean="0">
                <a:solidFill>
                  <a:srgbClr val="002060"/>
                </a:solidFill>
              </a:rPr>
              <a:t>Liturgy, prayer and contemplation</a:t>
            </a:r>
          </a:p>
          <a:p>
            <a:pPr marL="0" indent="0">
              <a:buNone/>
            </a:pPr>
            <a:r>
              <a:rPr lang="en-GB" b="1" dirty="0">
                <a:solidFill>
                  <a:srgbClr val="FF0000"/>
                </a:solidFill>
              </a:rPr>
              <a:t>	</a:t>
            </a:r>
            <a:r>
              <a:rPr lang="en-GB" b="1" dirty="0" smtClean="0">
                <a:solidFill>
                  <a:srgbClr val="FF0000"/>
                </a:solidFill>
              </a:rPr>
              <a:t>		Justice, peace and integrity of creation</a:t>
            </a:r>
          </a:p>
          <a:p>
            <a:pPr marL="0" indent="0">
              <a:buNone/>
            </a:pPr>
            <a:r>
              <a:rPr lang="en-GB" b="1" dirty="0">
                <a:solidFill>
                  <a:srgbClr val="FF0000"/>
                </a:solidFill>
              </a:rPr>
              <a:t>	</a:t>
            </a:r>
            <a:r>
              <a:rPr lang="en-GB" b="1" dirty="0" smtClean="0">
                <a:solidFill>
                  <a:srgbClr val="FF0000"/>
                </a:solidFill>
              </a:rPr>
              <a:t>		</a:t>
            </a:r>
            <a:r>
              <a:rPr lang="en-GB" b="1" dirty="0" smtClean="0">
                <a:solidFill>
                  <a:srgbClr val="002060"/>
                </a:solidFill>
              </a:rPr>
              <a:t>Interreligious Dialogue</a:t>
            </a:r>
          </a:p>
          <a:p>
            <a:pPr marL="0" indent="0">
              <a:buNone/>
            </a:pPr>
            <a:r>
              <a:rPr lang="en-GB" b="1" dirty="0">
                <a:solidFill>
                  <a:srgbClr val="FF0000"/>
                </a:solidFill>
              </a:rPr>
              <a:t>	</a:t>
            </a:r>
            <a:r>
              <a:rPr lang="en-GB" b="1" dirty="0" smtClean="0">
                <a:solidFill>
                  <a:srgbClr val="FF0000"/>
                </a:solidFill>
              </a:rPr>
              <a:t>		</a:t>
            </a:r>
            <a:r>
              <a:rPr lang="en-GB" b="1" dirty="0" err="1" smtClean="0">
                <a:solidFill>
                  <a:srgbClr val="FF0000"/>
                </a:solidFill>
              </a:rPr>
              <a:t>Inculturation</a:t>
            </a:r>
            <a:endParaRPr lang="en-GB" b="1" dirty="0" smtClean="0">
              <a:solidFill>
                <a:srgbClr val="FF0000"/>
              </a:solidFill>
            </a:endParaRPr>
          </a:p>
          <a:p>
            <a:pPr marL="0" indent="0">
              <a:buNone/>
            </a:pPr>
            <a:r>
              <a:rPr lang="en-GB" b="1" dirty="0">
                <a:solidFill>
                  <a:srgbClr val="FF0000"/>
                </a:solidFill>
              </a:rPr>
              <a:t>	</a:t>
            </a:r>
            <a:r>
              <a:rPr lang="en-GB" b="1" dirty="0" smtClean="0">
                <a:solidFill>
                  <a:srgbClr val="FF0000"/>
                </a:solidFill>
              </a:rPr>
              <a:t>		</a:t>
            </a:r>
            <a:r>
              <a:rPr lang="en-GB" b="1" dirty="0" smtClean="0">
                <a:solidFill>
                  <a:srgbClr val="002060"/>
                </a:solidFill>
              </a:rPr>
              <a:t>Reconciliation</a:t>
            </a:r>
          </a:p>
        </p:txBody>
      </p:sp>
    </p:spTree>
    <p:extLst>
      <p:ext uri="{BB962C8B-B14F-4D97-AF65-F5344CB8AC3E}">
        <p14:creationId xmlns:p14="http://schemas.microsoft.com/office/powerpoint/2010/main" val="38823749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1" y="365126"/>
            <a:ext cx="7886700" cy="540565"/>
          </a:xfrm>
        </p:spPr>
        <p:txBody>
          <a:bodyPr>
            <a:normAutofit fontScale="90000"/>
          </a:bodyPr>
          <a:lstStyle/>
          <a:p>
            <a:pPr algn="ctr"/>
            <a:r>
              <a:rPr lang="en-GB" sz="4800" b="1" dirty="0">
                <a:solidFill>
                  <a:srgbClr val="C00000"/>
                </a:solidFill>
              </a:rPr>
              <a:t>Introduction to Missiology</a:t>
            </a:r>
          </a:p>
        </p:txBody>
      </p:sp>
      <p:sp>
        <p:nvSpPr>
          <p:cNvPr id="3" name="Content Placeholder 2"/>
          <p:cNvSpPr>
            <a:spLocks noGrp="1"/>
          </p:cNvSpPr>
          <p:nvPr>
            <p:ph idx="1"/>
          </p:nvPr>
        </p:nvSpPr>
        <p:spPr>
          <a:xfrm>
            <a:off x="365760" y="1097281"/>
            <a:ext cx="8656319" cy="5355774"/>
          </a:xfrm>
        </p:spPr>
        <p:txBody>
          <a:bodyPr>
            <a:normAutofit/>
          </a:bodyPr>
          <a:lstStyle/>
          <a:p>
            <a:pPr marL="0" indent="0">
              <a:buNone/>
            </a:pPr>
            <a:r>
              <a:rPr lang="en-GB" b="1" dirty="0" smtClean="0">
                <a:solidFill>
                  <a:schemeClr val="accent6">
                    <a:lumMod val="50000"/>
                  </a:schemeClr>
                </a:solidFill>
              </a:rPr>
              <a:t>Theological Typology</a:t>
            </a:r>
            <a:r>
              <a:rPr lang="en-GB" b="1" dirty="0" smtClean="0">
                <a:solidFill>
                  <a:srgbClr val="FF0000"/>
                </a:solidFill>
              </a:rPr>
              <a:t>	B/C </a:t>
            </a:r>
          </a:p>
          <a:p>
            <a:pPr marL="0" indent="0">
              <a:buNone/>
            </a:pPr>
            <a:r>
              <a:rPr lang="en-GB" b="1" dirty="0" smtClean="0">
                <a:solidFill>
                  <a:srgbClr val="002060"/>
                </a:solidFill>
              </a:rPr>
              <a:t>(emphasis on contextual nature of truth and history)</a:t>
            </a:r>
          </a:p>
          <a:p>
            <a:pPr marL="0" indent="0">
              <a:buNone/>
            </a:pPr>
            <a:r>
              <a:rPr lang="en-GB" b="1" dirty="0" smtClean="0"/>
              <a:t>Constants</a:t>
            </a:r>
          </a:p>
          <a:p>
            <a:pPr marL="0" indent="0">
              <a:buNone/>
            </a:pPr>
            <a:r>
              <a:rPr lang="en-GB" b="1" dirty="0" smtClean="0">
                <a:solidFill>
                  <a:schemeClr val="accent6">
                    <a:lumMod val="50000"/>
                  </a:schemeClr>
                </a:solidFill>
              </a:rPr>
              <a:t>Christology</a:t>
            </a:r>
            <a:r>
              <a:rPr lang="en-GB" b="1" dirty="0" smtClean="0">
                <a:solidFill>
                  <a:srgbClr val="FF0000"/>
                </a:solidFill>
              </a:rPr>
              <a:t>	Spirit Christology</a:t>
            </a:r>
          </a:p>
          <a:p>
            <a:pPr marL="0" indent="0">
              <a:buNone/>
            </a:pPr>
            <a:r>
              <a:rPr lang="en-GB" b="1" dirty="0">
                <a:solidFill>
                  <a:srgbClr val="FF0000"/>
                </a:solidFill>
              </a:rPr>
              <a:t>	</a:t>
            </a:r>
            <a:r>
              <a:rPr lang="en-GB" b="1" dirty="0" smtClean="0">
                <a:solidFill>
                  <a:srgbClr val="FF0000"/>
                </a:solidFill>
              </a:rPr>
              <a:t>	</a:t>
            </a:r>
            <a:r>
              <a:rPr lang="en-GB" b="1" dirty="0" smtClean="0">
                <a:solidFill>
                  <a:srgbClr val="002060"/>
                </a:solidFill>
              </a:rPr>
              <a:t>Exemplar (subjective) and liberation models</a:t>
            </a:r>
          </a:p>
          <a:p>
            <a:pPr marL="0" indent="0">
              <a:buNone/>
            </a:pPr>
            <a:r>
              <a:rPr lang="en-GB" b="1" dirty="0">
                <a:solidFill>
                  <a:srgbClr val="FF0000"/>
                </a:solidFill>
              </a:rPr>
              <a:t>	</a:t>
            </a:r>
            <a:r>
              <a:rPr lang="en-GB" b="1" dirty="0" smtClean="0">
                <a:solidFill>
                  <a:srgbClr val="FF0000"/>
                </a:solidFill>
              </a:rPr>
              <a:t>	Inclusive and modified pluralist</a:t>
            </a:r>
          </a:p>
          <a:p>
            <a:pPr marL="0" indent="0">
              <a:buNone/>
            </a:pPr>
            <a:r>
              <a:rPr lang="en-GB" b="1" dirty="0" smtClean="0">
                <a:solidFill>
                  <a:schemeClr val="accent6">
                    <a:lumMod val="50000"/>
                  </a:schemeClr>
                </a:solidFill>
              </a:rPr>
              <a:t>Ecclesiology</a:t>
            </a:r>
            <a:r>
              <a:rPr lang="en-GB" b="1" dirty="0" smtClean="0">
                <a:solidFill>
                  <a:srgbClr val="FF0000"/>
                </a:solidFill>
              </a:rPr>
              <a:t>	</a:t>
            </a:r>
            <a:r>
              <a:rPr lang="en-GB" b="1" dirty="0" smtClean="0">
                <a:solidFill>
                  <a:srgbClr val="002060"/>
                </a:solidFill>
              </a:rPr>
              <a:t>Servant, herald, sacrament</a:t>
            </a:r>
          </a:p>
          <a:p>
            <a:pPr marL="0" indent="0">
              <a:buNone/>
            </a:pPr>
            <a:r>
              <a:rPr lang="en-GB" b="1" dirty="0">
                <a:solidFill>
                  <a:srgbClr val="FF0000"/>
                </a:solidFill>
              </a:rPr>
              <a:t>	</a:t>
            </a:r>
            <a:r>
              <a:rPr lang="en-GB" b="1" dirty="0" smtClean="0">
                <a:solidFill>
                  <a:srgbClr val="FF0000"/>
                </a:solidFill>
              </a:rPr>
              <a:t>	Communion-in-mission</a:t>
            </a:r>
          </a:p>
          <a:p>
            <a:pPr marL="0" indent="0">
              <a:buNone/>
            </a:pPr>
            <a:r>
              <a:rPr lang="en-GB" b="1" dirty="0">
                <a:solidFill>
                  <a:srgbClr val="FF0000"/>
                </a:solidFill>
              </a:rPr>
              <a:t>	</a:t>
            </a:r>
            <a:r>
              <a:rPr lang="en-GB" b="1" dirty="0" smtClean="0">
                <a:solidFill>
                  <a:srgbClr val="FF0000"/>
                </a:solidFill>
              </a:rPr>
              <a:t>	</a:t>
            </a:r>
            <a:r>
              <a:rPr lang="en-GB" b="1" dirty="0" smtClean="0">
                <a:solidFill>
                  <a:srgbClr val="002060"/>
                </a:solidFill>
              </a:rPr>
              <a:t>Pilgrim people of God</a:t>
            </a:r>
          </a:p>
          <a:p>
            <a:pPr marL="0" indent="0">
              <a:buNone/>
            </a:pPr>
            <a:r>
              <a:rPr lang="en-GB" b="1" dirty="0">
                <a:solidFill>
                  <a:srgbClr val="FF0000"/>
                </a:solidFill>
              </a:rPr>
              <a:t>	</a:t>
            </a:r>
            <a:r>
              <a:rPr lang="en-GB" b="1" dirty="0" smtClean="0">
                <a:solidFill>
                  <a:srgbClr val="FF0000"/>
                </a:solidFill>
              </a:rPr>
              <a:t>	Missional</a:t>
            </a:r>
            <a:endParaRPr lang="en-GB" b="1" dirty="0">
              <a:solidFill>
                <a:srgbClr val="FF0000"/>
              </a:solidFill>
            </a:endParaRPr>
          </a:p>
        </p:txBody>
      </p:sp>
    </p:spTree>
    <p:extLst>
      <p:ext uri="{BB962C8B-B14F-4D97-AF65-F5344CB8AC3E}">
        <p14:creationId xmlns:p14="http://schemas.microsoft.com/office/powerpoint/2010/main" val="24728061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1" y="365126"/>
            <a:ext cx="7886700" cy="1036955"/>
          </a:xfrm>
        </p:spPr>
        <p:txBody>
          <a:bodyPr>
            <a:normAutofit/>
          </a:bodyPr>
          <a:lstStyle/>
          <a:p>
            <a:pPr algn="ctr"/>
            <a:r>
              <a:rPr lang="en-GB" sz="4800" b="1" dirty="0">
                <a:solidFill>
                  <a:srgbClr val="C00000"/>
                </a:solidFill>
              </a:rPr>
              <a:t>Introduction to Missiology</a:t>
            </a:r>
          </a:p>
        </p:txBody>
      </p:sp>
      <p:sp>
        <p:nvSpPr>
          <p:cNvPr id="3" name="Content Placeholder 2"/>
          <p:cNvSpPr>
            <a:spLocks noGrp="1"/>
          </p:cNvSpPr>
          <p:nvPr>
            <p:ph idx="1"/>
          </p:nvPr>
        </p:nvSpPr>
        <p:spPr>
          <a:xfrm>
            <a:off x="628651" y="1550129"/>
            <a:ext cx="8114756" cy="4902925"/>
          </a:xfrm>
        </p:spPr>
        <p:txBody>
          <a:bodyPr/>
          <a:lstStyle/>
          <a:p>
            <a:pPr marL="0" indent="0">
              <a:buNone/>
            </a:pPr>
            <a:r>
              <a:rPr lang="en-GB" b="1" dirty="0" smtClean="0">
                <a:solidFill>
                  <a:schemeClr val="accent6">
                    <a:lumMod val="50000"/>
                  </a:schemeClr>
                </a:solidFill>
              </a:rPr>
              <a:t>Eschatology</a:t>
            </a:r>
            <a:r>
              <a:rPr lang="en-GB" b="1" dirty="0" smtClean="0">
                <a:solidFill>
                  <a:srgbClr val="FF0000"/>
                </a:solidFill>
              </a:rPr>
              <a:t>		</a:t>
            </a:r>
            <a:r>
              <a:rPr lang="en-GB" b="1" dirty="0" smtClean="0">
                <a:solidFill>
                  <a:srgbClr val="002060"/>
                </a:solidFill>
              </a:rPr>
              <a:t>Historical and communal</a:t>
            </a:r>
          </a:p>
          <a:p>
            <a:pPr marL="0" indent="0">
              <a:buNone/>
            </a:pPr>
            <a:r>
              <a:rPr lang="en-GB" b="1" dirty="0" smtClean="0">
                <a:solidFill>
                  <a:schemeClr val="accent6">
                    <a:lumMod val="50000"/>
                  </a:schemeClr>
                </a:solidFill>
              </a:rPr>
              <a:t>Salvation</a:t>
            </a:r>
            <a:r>
              <a:rPr lang="en-GB" b="1" dirty="0" smtClean="0">
                <a:solidFill>
                  <a:srgbClr val="FF0000"/>
                </a:solidFill>
              </a:rPr>
              <a:t>		Holistic</a:t>
            </a:r>
          </a:p>
          <a:p>
            <a:pPr marL="0" indent="0">
              <a:buNone/>
            </a:pPr>
            <a:r>
              <a:rPr lang="en-GB" b="1" dirty="0">
                <a:solidFill>
                  <a:srgbClr val="FF0000"/>
                </a:solidFill>
              </a:rPr>
              <a:t>	</a:t>
            </a:r>
            <a:r>
              <a:rPr lang="en-GB" b="1" dirty="0" smtClean="0">
                <a:solidFill>
                  <a:srgbClr val="FF0000"/>
                </a:solidFill>
              </a:rPr>
              <a:t>		</a:t>
            </a:r>
            <a:r>
              <a:rPr lang="en-GB" b="1" dirty="0" smtClean="0">
                <a:solidFill>
                  <a:srgbClr val="002060"/>
                </a:solidFill>
              </a:rPr>
              <a:t>All of creation</a:t>
            </a:r>
          </a:p>
          <a:p>
            <a:pPr marL="0" indent="0">
              <a:buNone/>
            </a:pPr>
            <a:r>
              <a:rPr lang="en-GB" b="1" dirty="0" smtClean="0">
                <a:solidFill>
                  <a:schemeClr val="accent6">
                    <a:lumMod val="50000"/>
                  </a:schemeClr>
                </a:solidFill>
              </a:rPr>
              <a:t>Anthropology</a:t>
            </a:r>
            <a:r>
              <a:rPr lang="en-GB" b="1" dirty="0" smtClean="0">
                <a:solidFill>
                  <a:srgbClr val="FF0000"/>
                </a:solidFill>
              </a:rPr>
              <a:t>	Communal and cosmic</a:t>
            </a:r>
          </a:p>
          <a:p>
            <a:pPr marL="0" indent="0">
              <a:buNone/>
            </a:pPr>
            <a:r>
              <a:rPr lang="en-GB" b="1" dirty="0" smtClean="0">
                <a:solidFill>
                  <a:schemeClr val="accent6">
                    <a:lumMod val="50000"/>
                  </a:schemeClr>
                </a:solidFill>
              </a:rPr>
              <a:t>Culture</a:t>
            </a:r>
            <a:r>
              <a:rPr lang="en-GB" b="1" dirty="0" smtClean="0">
                <a:solidFill>
                  <a:srgbClr val="FF0000"/>
                </a:solidFill>
              </a:rPr>
              <a:t>		</a:t>
            </a:r>
            <a:r>
              <a:rPr lang="en-GB" b="1" dirty="0" smtClean="0">
                <a:solidFill>
                  <a:srgbClr val="002060"/>
                </a:solidFill>
              </a:rPr>
              <a:t>Critically positive</a:t>
            </a:r>
          </a:p>
          <a:p>
            <a:pPr marL="0" indent="0">
              <a:buNone/>
            </a:pPr>
            <a:r>
              <a:rPr lang="en-GB" b="1" dirty="0">
                <a:solidFill>
                  <a:srgbClr val="FF0000"/>
                </a:solidFill>
              </a:rPr>
              <a:t>	</a:t>
            </a:r>
            <a:r>
              <a:rPr lang="en-GB" b="1" dirty="0" smtClean="0">
                <a:solidFill>
                  <a:srgbClr val="FF0000"/>
                </a:solidFill>
              </a:rPr>
              <a:t>		Anthropological praxis and </a:t>
            </a:r>
          </a:p>
          <a:p>
            <a:pPr marL="0" indent="0">
              <a:buNone/>
            </a:pPr>
            <a:r>
              <a:rPr lang="en-GB" b="1" dirty="0">
                <a:solidFill>
                  <a:srgbClr val="FF0000"/>
                </a:solidFill>
              </a:rPr>
              <a:t>	</a:t>
            </a:r>
            <a:r>
              <a:rPr lang="en-GB" b="1" dirty="0" smtClean="0">
                <a:solidFill>
                  <a:srgbClr val="FF0000"/>
                </a:solidFill>
              </a:rPr>
              <a:t>		moderate counter-cultural models</a:t>
            </a:r>
            <a:endParaRPr lang="en-GB" b="1" dirty="0">
              <a:solidFill>
                <a:srgbClr val="FF0000"/>
              </a:solidFill>
            </a:endParaRPr>
          </a:p>
        </p:txBody>
      </p:sp>
    </p:spTree>
    <p:extLst>
      <p:ext uri="{BB962C8B-B14F-4D97-AF65-F5344CB8AC3E}">
        <p14:creationId xmlns:p14="http://schemas.microsoft.com/office/powerpoint/2010/main" val="859153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010828"/>
          </a:xfrm>
        </p:spPr>
        <p:txBody>
          <a:bodyPr>
            <a:normAutofit/>
          </a:bodyPr>
          <a:lstStyle/>
          <a:p>
            <a:pPr algn="ctr"/>
            <a:r>
              <a:rPr lang="en-GB" sz="4800" b="1" dirty="0" smtClean="0">
                <a:solidFill>
                  <a:srgbClr val="C00000"/>
                </a:solidFill>
              </a:rPr>
              <a:t>Introduction to Missiology</a:t>
            </a:r>
            <a:endParaRPr lang="en-GB" sz="4800" b="1" dirty="0">
              <a:solidFill>
                <a:srgbClr val="C00000"/>
              </a:solidFill>
            </a:endParaRPr>
          </a:p>
        </p:txBody>
      </p:sp>
      <p:sp>
        <p:nvSpPr>
          <p:cNvPr id="3" name="Content Placeholder 2"/>
          <p:cNvSpPr>
            <a:spLocks noGrp="1"/>
          </p:cNvSpPr>
          <p:nvPr>
            <p:ph idx="1"/>
          </p:nvPr>
        </p:nvSpPr>
        <p:spPr>
          <a:xfrm>
            <a:off x="628650" y="1375954"/>
            <a:ext cx="8088630" cy="5207726"/>
          </a:xfrm>
        </p:spPr>
        <p:txBody>
          <a:bodyPr>
            <a:normAutofit/>
          </a:bodyPr>
          <a:lstStyle/>
          <a:p>
            <a:pPr marL="0" indent="0">
              <a:buNone/>
            </a:pPr>
            <a:r>
              <a:rPr lang="en-GB" sz="3000" b="1" dirty="0" smtClean="0">
                <a:solidFill>
                  <a:srgbClr val="002060"/>
                </a:solidFill>
              </a:rPr>
              <a:t>David Bosch - postmodern missionary paradigm</a:t>
            </a:r>
          </a:p>
          <a:p>
            <a:pPr marL="0" indent="0">
              <a:buNone/>
            </a:pPr>
            <a:r>
              <a:rPr lang="en-GB" sz="3000" b="1" dirty="0" smtClean="0">
                <a:solidFill>
                  <a:srgbClr val="FF0000"/>
                </a:solidFill>
              </a:rPr>
              <a:t>Does this change the aims of mission? If so, how?</a:t>
            </a:r>
          </a:p>
          <a:p>
            <a:pPr marL="0" indent="0">
              <a:buNone/>
            </a:pPr>
            <a:r>
              <a:rPr lang="en-GB" sz="3000" b="1" dirty="0" smtClean="0">
                <a:solidFill>
                  <a:srgbClr val="002060"/>
                </a:solidFill>
              </a:rPr>
              <a:t>Moving between paradigms, we live in a time of uncertainty</a:t>
            </a:r>
          </a:p>
          <a:p>
            <a:pPr marL="0" indent="0">
              <a:buNone/>
            </a:pPr>
            <a:r>
              <a:rPr lang="en-GB" sz="3000" b="1" dirty="0" smtClean="0">
                <a:solidFill>
                  <a:srgbClr val="FF0000"/>
                </a:solidFill>
              </a:rPr>
              <a:t>The social, political and theological implications of this</a:t>
            </a:r>
          </a:p>
          <a:p>
            <a:pPr marL="0" indent="0">
              <a:buNone/>
            </a:pPr>
            <a:r>
              <a:rPr lang="en-GB" sz="3000" b="1" dirty="0" smtClean="0">
                <a:solidFill>
                  <a:srgbClr val="002060"/>
                </a:solidFill>
              </a:rPr>
              <a:t>On what do we stand in a world without foundations?</a:t>
            </a:r>
            <a:endParaRPr lang="en-GB" sz="3000" b="1" dirty="0">
              <a:solidFill>
                <a:srgbClr val="002060"/>
              </a:solidFill>
            </a:endParaRPr>
          </a:p>
        </p:txBody>
      </p:sp>
    </p:spTree>
    <p:extLst>
      <p:ext uri="{BB962C8B-B14F-4D97-AF65-F5344CB8AC3E}">
        <p14:creationId xmlns:p14="http://schemas.microsoft.com/office/powerpoint/2010/main" val="451436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010828"/>
          </a:xfrm>
        </p:spPr>
        <p:txBody>
          <a:bodyPr>
            <a:normAutofit/>
          </a:bodyPr>
          <a:lstStyle/>
          <a:p>
            <a:pPr algn="ctr"/>
            <a:r>
              <a:rPr lang="en-GB" sz="4800" b="1" dirty="0" smtClean="0">
                <a:solidFill>
                  <a:srgbClr val="C00000"/>
                </a:solidFill>
              </a:rPr>
              <a:t>Introduction to Missiology</a:t>
            </a:r>
            <a:endParaRPr lang="en-GB" sz="4800" b="1" dirty="0">
              <a:solidFill>
                <a:srgbClr val="C00000"/>
              </a:solidFill>
            </a:endParaRPr>
          </a:p>
        </p:txBody>
      </p:sp>
      <p:sp>
        <p:nvSpPr>
          <p:cNvPr id="3" name="Content Placeholder 2"/>
          <p:cNvSpPr>
            <a:spLocks noGrp="1"/>
          </p:cNvSpPr>
          <p:nvPr>
            <p:ph idx="1"/>
          </p:nvPr>
        </p:nvSpPr>
        <p:spPr>
          <a:xfrm>
            <a:off x="628650" y="1375954"/>
            <a:ext cx="8088630" cy="5207726"/>
          </a:xfrm>
        </p:spPr>
        <p:txBody>
          <a:bodyPr>
            <a:normAutofit/>
          </a:bodyPr>
          <a:lstStyle/>
          <a:p>
            <a:pPr marL="0" indent="0">
              <a:buNone/>
            </a:pPr>
            <a:r>
              <a:rPr lang="en-GB" sz="3000" b="1" dirty="0" smtClean="0">
                <a:solidFill>
                  <a:srgbClr val="00B050"/>
                </a:solidFill>
              </a:rPr>
              <a:t>Mission in a Time of Testing</a:t>
            </a:r>
          </a:p>
          <a:p>
            <a:pPr marL="0" indent="0">
              <a:buNone/>
            </a:pPr>
            <a:r>
              <a:rPr lang="en-GB" sz="3000" b="1" dirty="0" smtClean="0">
                <a:solidFill>
                  <a:srgbClr val="FF0000"/>
                </a:solidFill>
              </a:rPr>
              <a:t>Was the aim of mission a “</a:t>
            </a:r>
            <a:r>
              <a:rPr lang="en-GB" sz="3000" b="1" i="1" dirty="0" smtClean="0">
                <a:solidFill>
                  <a:srgbClr val="FF0000"/>
                </a:solidFill>
              </a:rPr>
              <a:t>mission </a:t>
            </a:r>
            <a:r>
              <a:rPr lang="en-GB" sz="3000" b="1" i="1" dirty="0" err="1" smtClean="0">
                <a:solidFill>
                  <a:srgbClr val="FF0000"/>
                </a:solidFill>
              </a:rPr>
              <a:t>civilitrasice</a:t>
            </a:r>
            <a:r>
              <a:rPr lang="en-GB" sz="3000" b="1" dirty="0" smtClean="0">
                <a:solidFill>
                  <a:srgbClr val="FF0000"/>
                </a:solidFill>
              </a:rPr>
              <a:t>”?</a:t>
            </a:r>
          </a:p>
          <a:p>
            <a:pPr marL="0" indent="0">
              <a:buNone/>
            </a:pPr>
            <a:r>
              <a:rPr lang="en-GB" sz="3000" b="1" dirty="0" smtClean="0">
                <a:solidFill>
                  <a:srgbClr val="002060"/>
                </a:solidFill>
              </a:rPr>
              <a:t>Missionaries as complicit in crimes and as most fervent defenders of the oppressed</a:t>
            </a:r>
          </a:p>
          <a:p>
            <a:pPr marL="0" indent="0">
              <a:buNone/>
            </a:pPr>
            <a:r>
              <a:rPr lang="en-GB" sz="3000" b="1" dirty="0" smtClean="0">
                <a:solidFill>
                  <a:srgbClr val="FF0000"/>
                </a:solidFill>
              </a:rPr>
              <a:t>Distinction between mission and missions – what is being criticised? (aim or method)</a:t>
            </a:r>
          </a:p>
          <a:p>
            <a:pPr marL="0" indent="0">
              <a:buNone/>
            </a:pPr>
            <a:r>
              <a:rPr lang="en-GB" sz="3000" b="1" dirty="0" smtClean="0">
                <a:solidFill>
                  <a:srgbClr val="002060"/>
                </a:solidFill>
              </a:rPr>
              <a:t>The role of the past in the present</a:t>
            </a:r>
            <a:endParaRPr lang="en-GB" sz="3000" b="1" dirty="0">
              <a:solidFill>
                <a:srgbClr val="002060"/>
              </a:solidFill>
            </a:endParaRPr>
          </a:p>
        </p:txBody>
      </p:sp>
    </p:spTree>
    <p:extLst>
      <p:ext uri="{BB962C8B-B14F-4D97-AF65-F5344CB8AC3E}">
        <p14:creationId xmlns:p14="http://schemas.microsoft.com/office/powerpoint/2010/main" val="32070935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010828"/>
          </a:xfrm>
        </p:spPr>
        <p:txBody>
          <a:bodyPr>
            <a:normAutofit/>
          </a:bodyPr>
          <a:lstStyle/>
          <a:p>
            <a:pPr algn="ctr"/>
            <a:r>
              <a:rPr lang="en-GB" sz="4800" b="1" dirty="0" smtClean="0">
                <a:solidFill>
                  <a:srgbClr val="C00000"/>
                </a:solidFill>
              </a:rPr>
              <a:t>Introduction to Missiology</a:t>
            </a:r>
            <a:endParaRPr lang="en-GB" sz="4800" b="1" dirty="0">
              <a:solidFill>
                <a:srgbClr val="C00000"/>
              </a:solidFill>
            </a:endParaRPr>
          </a:p>
        </p:txBody>
      </p:sp>
      <p:sp>
        <p:nvSpPr>
          <p:cNvPr id="3" name="Content Placeholder 2"/>
          <p:cNvSpPr>
            <a:spLocks noGrp="1"/>
          </p:cNvSpPr>
          <p:nvPr>
            <p:ph idx="1"/>
          </p:nvPr>
        </p:nvSpPr>
        <p:spPr>
          <a:xfrm>
            <a:off x="940526" y="1672046"/>
            <a:ext cx="7271657" cy="4511040"/>
          </a:xfrm>
        </p:spPr>
        <p:txBody>
          <a:bodyPr>
            <a:normAutofit/>
          </a:bodyPr>
          <a:lstStyle/>
          <a:p>
            <a:pPr marL="0" indent="0">
              <a:buNone/>
            </a:pPr>
            <a:r>
              <a:rPr lang="en-GB" sz="3000" b="1" dirty="0" smtClean="0">
                <a:solidFill>
                  <a:srgbClr val="00B050"/>
                </a:solidFill>
              </a:rPr>
              <a:t>Mission as Church-with-Others</a:t>
            </a:r>
          </a:p>
          <a:p>
            <a:pPr marL="0" indent="0">
              <a:buNone/>
            </a:pPr>
            <a:r>
              <a:rPr lang="en-GB" sz="3000" b="1" dirty="0" smtClean="0">
                <a:solidFill>
                  <a:srgbClr val="FF0000"/>
                </a:solidFill>
              </a:rPr>
              <a:t>Dulles: church as institution, mystical body of Christ, sacrament, herald or servant.</a:t>
            </a:r>
          </a:p>
          <a:p>
            <a:pPr marL="0" indent="0">
              <a:buNone/>
            </a:pPr>
            <a:r>
              <a:rPr lang="en-GB" sz="3000" b="1" dirty="0" smtClean="0">
                <a:solidFill>
                  <a:srgbClr val="002060"/>
                </a:solidFill>
              </a:rPr>
              <a:t>Missional impact of these different types (all of which have legitimacy)</a:t>
            </a:r>
          </a:p>
          <a:p>
            <a:pPr marL="0" indent="0">
              <a:buNone/>
            </a:pPr>
            <a:r>
              <a:rPr lang="en-GB" sz="3000" b="1" dirty="0" smtClean="0">
                <a:solidFill>
                  <a:srgbClr val="FF0000"/>
                </a:solidFill>
              </a:rPr>
              <a:t>Increasing emphasis on missional nature and foundation of church</a:t>
            </a:r>
            <a:endParaRPr lang="en-GB" sz="3000" b="1" dirty="0">
              <a:solidFill>
                <a:srgbClr val="FF0000"/>
              </a:solidFill>
            </a:endParaRPr>
          </a:p>
        </p:txBody>
      </p:sp>
    </p:spTree>
    <p:extLst>
      <p:ext uri="{BB962C8B-B14F-4D97-AF65-F5344CB8AC3E}">
        <p14:creationId xmlns:p14="http://schemas.microsoft.com/office/powerpoint/2010/main" val="333496175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010828"/>
          </a:xfrm>
        </p:spPr>
        <p:txBody>
          <a:bodyPr>
            <a:normAutofit/>
          </a:bodyPr>
          <a:lstStyle/>
          <a:p>
            <a:pPr algn="ctr"/>
            <a:r>
              <a:rPr lang="en-GB" sz="4800" b="1" dirty="0" smtClean="0">
                <a:solidFill>
                  <a:srgbClr val="C00000"/>
                </a:solidFill>
              </a:rPr>
              <a:t>Introduction to Missiology</a:t>
            </a:r>
            <a:endParaRPr lang="en-GB" sz="4800" b="1" dirty="0">
              <a:solidFill>
                <a:srgbClr val="C00000"/>
              </a:solidFill>
            </a:endParaRPr>
          </a:p>
        </p:txBody>
      </p:sp>
      <p:sp>
        <p:nvSpPr>
          <p:cNvPr id="3" name="Content Placeholder 2"/>
          <p:cNvSpPr>
            <a:spLocks noGrp="1"/>
          </p:cNvSpPr>
          <p:nvPr>
            <p:ph idx="1"/>
          </p:nvPr>
        </p:nvSpPr>
        <p:spPr>
          <a:xfrm>
            <a:off x="628650" y="1375954"/>
            <a:ext cx="8088630" cy="5207726"/>
          </a:xfrm>
        </p:spPr>
        <p:txBody>
          <a:bodyPr>
            <a:normAutofit/>
          </a:bodyPr>
          <a:lstStyle/>
          <a:p>
            <a:pPr marL="0" indent="0">
              <a:buNone/>
            </a:pPr>
            <a:r>
              <a:rPr lang="en-GB" sz="3000" b="1" dirty="0" smtClean="0">
                <a:solidFill>
                  <a:srgbClr val="002060"/>
                </a:solidFill>
              </a:rPr>
              <a:t>Church as missionary by its very nature, as pilgrim people of God, as sacrament, sign and instrument.</a:t>
            </a:r>
          </a:p>
          <a:p>
            <a:pPr marL="0" indent="0">
              <a:buNone/>
            </a:pPr>
            <a:r>
              <a:rPr lang="en-GB" sz="3000" b="1" dirty="0" smtClean="0">
                <a:solidFill>
                  <a:srgbClr val="FF0000"/>
                </a:solidFill>
              </a:rPr>
              <a:t>Church engaged with world</a:t>
            </a:r>
          </a:p>
          <a:p>
            <a:pPr marL="0" indent="0">
              <a:buNone/>
            </a:pPr>
            <a:r>
              <a:rPr lang="en-GB" sz="3000" b="1" dirty="0" smtClean="0">
                <a:solidFill>
                  <a:srgbClr val="002060"/>
                </a:solidFill>
              </a:rPr>
              <a:t>The importance of the local church (even though this concept is understood at different levels in different denominations)</a:t>
            </a:r>
            <a:endParaRPr lang="en-GB" sz="3000" b="1" dirty="0">
              <a:solidFill>
                <a:srgbClr val="002060"/>
              </a:solidFill>
            </a:endParaRPr>
          </a:p>
        </p:txBody>
      </p:sp>
    </p:spTree>
    <p:extLst>
      <p:ext uri="{BB962C8B-B14F-4D97-AF65-F5344CB8AC3E}">
        <p14:creationId xmlns:p14="http://schemas.microsoft.com/office/powerpoint/2010/main" val="21710305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3816" y="147412"/>
            <a:ext cx="7886700" cy="723445"/>
          </a:xfrm>
        </p:spPr>
        <p:txBody>
          <a:bodyPr>
            <a:normAutofit fontScale="90000"/>
          </a:bodyPr>
          <a:lstStyle/>
          <a:p>
            <a:pPr algn="ctr"/>
            <a:r>
              <a:rPr lang="en-GB" sz="4800" b="1" dirty="0">
                <a:solidFill>
                  <a:srgbClr val="C00000"/>
                </a:solidFill>
              </a:rPr>
              <a:t>Introduction to Missiology</a:t>
            </a:r>
          </a:p>
        </p:txBody>
      </p:sp>
      <p:sp>
        <p:nvSpPr>
          <p:cNvPr id="3" name="Content Placeholder 2"/>
          <p:cNvSpPr>
            <a:spLocks noGrp="1"/>
          </p:cNvSpPr>
          <p:nvPr>
            <p:ph sz="half" idx="1"/>
          </p:nvPr>
        </p:nvSpPr>
        <p:spPr>
          <a:xfrm>
            <a:off x="295547" y="1231014"/>
            <a:ext cx="3886200" cy="4351338"/>
          </a:xfrm>
        </p:spPr>
        <p:txBody>
          <a:bodyPr/>
          <a:lstStyle/>
          <a:p>
            <a:pPr marL="0" indent="0">
              <a:buNone/>
            </a:pPr>
            <a:r>
              <a:rPr lang="en-GB" b="1" dirty="0" smtClean="0">
                <a:solidFill>
                  <a:srgbClr val="002060"/>
                </a:solidFill>
              </a:rPr>
              <a:t>Aims and methods</a:t>
            </a:r>
          </a:p>
          <a:p>
            <a:pPr marL="0" indent="0">
              <a:buNone/>
            </a:pPr>
            <a:r>
              <a:rPr lang="en-GB" b="1" dirty="0" smtClean="0">
                <a:solidFill>
                  <a:srgbClr val="FF0000"/>
                </a:solidFill>
              </a:rPr>
              <a:t>A method is a way of achieving an aim</a:t>
            </a:r>
          </a:p>
          <a:p>
            <a:pPr marL="0" indent="0">
              <a:buNone/>
            </a:pPr>
            <a:r>
              <a:rPr lang="en-GB" b="1" dirty="0" smtClean="0">
                <a:solidFill>
                  <a:srgbClr val="002060"/>
                </a:solidFill>
              </a:rPr>
              <a:t>Relation of aim and method– </a:t>
            </a:r>
            <a:r>
              <a:rPr lang="en-GB" b="1" dirty="0" smtClean="0">
                <a:solidFill>
                  <a:srgbClr val="002060"/>
                </a:solidFill>
              </a:rPr>
              <a:t>where I want to get to determines how I choose to get </a:t>
            </a:r>
            <a:r>
              <a:rPr lang="en-GB" b="1" dirty="0" smtClean="0">
                <a:solidFill>
                  <a:srgbClr val="002060"/>
                </a:solidFill>
              </a:rPr>
              <a:t>there, or how I can get somewhere determines where I decide to go</a:t>
            </a:r>
            <a:endParaRPr lang="en-GB" b="1" dirty="0" smtClean="0">
              <a:solidFill>
                <a:srgbClr val="002060"/>
              </a:solidFill>
            </a:endParaRPr>
          </a:p>
          <a:p>
            <a:pPr marL="0" indent="0">
              <a:buNone/>
            </a:pPr>
            <a:endParaRPr lang="en-GB" b="1" dirty="0" smtClean="0">
              <a:solidFill>
                <a:srgbClr val="FF0000"/>
              </a:solidFill>
            </a:endParaRPr>
          </a:p>
          <a:p>
            <a:pPr marL="0" indent="0">
              <a:buNone/>
            </a:pPr>
            <a:endParaRPr lang="en-GB" b="1" dirty="0" smtClean="0">
              <a:solidFill>
                <a:srgbClr val="FF0000"/>
              </a:solidFill>
            </a:endParaRPr>
          </a:p>
          <a:p>
            <a:pPr marL="0" indent="0">
              <a:buNone/>
            </a:pPr>
            <a:endParaRPr lang="en-GB" b="1" dirty="0">
              <a:solidFill>
                <a:srgbClr val="FF0000"/>
              </a:solidFill>
            </a:endParaRPr>
          </a:p>
        </p:txBody>
      </p:sp>
      <p:sp>
        <p:nvSpPr>
          <p:cNvPr id="5" name="Rectangle 4"/>
          <p:cNvSpPr/>
          <p:nvPr/>
        </p:nvSpPr>
        <p:spPr>
          <a:xfrm>
            <a:off x="4319451" y="1314994"/>
            <a:ext cx="4354286" cy="5329646"/>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Content Placeholder 8"/>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rot="10800000">
            <a:off x="4714029" y="1734072"/>
            <a:ext cx="4097412" cy="3073059"/>
          </a:xfrm>
        </p:spPr>
      </p:pic>
    </p:spTree>
    <p:extLst>
      <p:ext uri="{BB962C8B-B14F-4D97-AF65-F5344CB8AC3E}">
        <p14:creationId xmlns:p14="http://schemas.microsoft.com/office/powerpoint/2010/main" val="337997081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010828"/>
          </a:xfrm>
        </p:spPr>
        <p:txBody>
          <a:bodyPr>
            <a:normAutofit/>
          </a:bodyPr>
          <a:lstStyle/>
          <a:p>
            <a:pPr algn="ctr"/>
            <a:r>
              <a:rPr lang="en-GB" sz="4800" b="1" dirty="0" smtClean="0">
                <a:solidFill>
                  <a:srgbClr val="C00000"/>
                </a:solidFill>
              </a:rPr>
              <a:t>Introduction to Missiology</a:t>
            </a:r>
            <a:endParaRPr lang="en-GB" sz="4800" b="1" dirty="0">
              <a:solidFill>
                <a:srgbClr val="C00000"/>
              </a:solidFill>
            </a:endParaRPr>
          </a:p>
        </p:txBody>
      </p:sp>
      <p:sp>
        <p:nvSpPr>
          <p:cNvPr id="3" name="Content Placeholder 2"/>
          <p:cNvSpPr>
            <a:spLocks noGrp="1"/>
          </p:cNvSpPr>
          <p:nvPr>
            <p:ph idx="1"/>
          </p:nvPr>
        </p:nvSpPr>
        <p:spPr>
          <a:xfrm>
            <a:off x="628650" y="1375954"/>
            <a:ext cx="8088630" cy="5207726"/>
          </a:xfrm>
        </p:spPr>
        <p:txBody>
          <a:bodyPr>
            <a:normAutofit/>
          </a:bodyPr>
          <a:lstStyle/>
          <a:p>
            <a:pPr marL="0" indent="0">
              <a:buNone/>
            </a:pPr>
            <a:r>
              <a:rPr lang="en-GB" sz="3000" b="1" dirty="0" smtClean="0">
                <a:solidFill>
                  <a:srgbClr val="FF0000"/>
                </a:solidFill>
              </a:rPr>
              <a:t>Tension between two models of the church, as sole bearer of salvation or as signpost to salvation</a:t>
            </a:r>
          </a:p>
          <a:p>
            <a:pPr marL="0" indent="0">
              <a:buNone/>
            </a:pPr>
            <a:r>
              <a:rPr lang="en-GB" sz="3000" b="1" dirty="0" smtClean="0">
                <a:solidFill>
                  <a:srgbClr val="002060"/>
                </a:solidFill>
              </a:rPr>
              <a:t>Tension can be reconciled or at least prove fruitful, with the church as prophetic sign</a:t>
            </a:r>
          </a:p>
          <a:p>
            <a:pPr marL="0" indent="0">
              <a:buNone/>
            </a:pPr>
            <a:r>
              <a:rPr lang="en-GB" sz="3000" b="1" dirty="0">
                <a:solidFill>
                  <a:srgbClr val="FF0000"/>
                </a:solidFill>
              </a:rPr>
              <a:t>C</a:t>
            </a:r>
            <a:r>
              <a:rPr lang="en-GB" sz="3000" b="1" dirty="0" smtClean="0">
                <a:solidFill>
                  <a:srgbClr val="FF0000"/>
                </a:solidFill>
              </a:rPr>
              <a:t>hurch as locus of the proclamation of salvation</a:t>
            </a:r>
          </a:p>
          <a:p>
            <a:pPr marL="0" indent="0">
              <a:buNone/>
            </a:pPr>
            <a:r>
              <a:rPr lang="en-GB" sz="3000" b="1" dirty="0">
                <a:solidFill>
                  <a:srgbClr val="FF0000"/>
                </a:solidFill>
              </a:rPr>
              <a:t>	</a:t>
            </a:r>
            <a:r>
              <a:rPr lang="en-GB" sz="3000" b="1" dirty="0" smtClean="0">
                <a:solidFill>
                  <a:srgbClr val="002060"/>
                </a:solidFill>
              </a:rPr>
              <a:t>- pointing to the possibility of God at work 		in the world, </a:t>
            </a:r>
          </a:p>
          <a:p>
            <a:pPr marL="0" indent="0">
              <a:buNone/>
            </a:pPr>
            <a:r>
              <a:rPr lang="en-GB" sz="3000" b="1" dirty="0">
                <a:solidFill>
                  <a:srgbClr val="FF0000"/>
                </a:solidFill>
              </a:rPr>
              <a:t>	</a:t>
            </a:r>
            <a:r>
              <a:rPr lang="en-GB" sz="3000" b="1" dirty="0" smtClean="0">
                <a:solidFill>
                  <a:srgbClr val="00B050"/>
                </a:solidFill>
              </a:rPr>
              <a:t>- but also pointing therefore beyond itself</a:t>
            </a:r>
            <a:endParaRPr lang="en-GB" sz="3000" b="1" dirty="0">
              <a:solidFill>
                <a:srgbClr val="00B050"/>
              </a:solidFill>
            </a:endParaRPr>
          </a:p>
        </p:txBody>
      </p:sp>
    </p:spTree>
    <p:extLst>
      <p:ext uri="{BB962C8B-B14F-4D97-AF65-F5344CB8AC3E}">
        <p14:creationId xmlns:p14="http://schemas.microsoft.com/office/powerpoint/2010/main" val="271863215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010828"/>
          </a:xfrm>
        </p:spPr>
        <p:txBody>
          <a:bodyPr>
            <a:normAutofit/>
          </a:bodyPr>
          <a:lstStyle/>
          <a:p>
            <a:pPr algn="ctr"/>
            <a:r>
              <a:rPr lang="en-GB" sz="4800" b="1" dirty="0" smtClean="0">
                <a:solidFill>
                  <a:srgbClr val="C00000"/>
                </a:solidFill>
              </a:rPr>
              <a:t>Introduction to Missiology</a:t>
            </a:r>
            <a:endParaRPr lang="en-GB" sz="4800" b="1" dirty="0">
              <a:solidFill>
                <a:srgbClr val="C00000"/>
              </a:solidFill>
            </a:endParaRPr>
          </a:p>
        </p:txBody>
      </p:sp>
      <p:sp>
        <p:nvSpPr>
          <p:cNvPr id="3" name="Content Placeholder 2"/>
          <p:cNvSpPr>
            <a:spLocks noGrp="1"/>
          </p:cNvSpPr>
          <p:nvPr>
            <p:ph idx="1"/>
          </p:nvPr>
        </p:nvSpPr>
        <p:spPr>
          <a:xfrm>
            <a:off x="628650" y="1375954"/>
            <a:ext cx="8088630" cy="5207726"/>
          </a:xfrm>
        </p:spPr>
        <p:txBody>
          <a:bodyPr>
            <a:normAutofit/>
          </a:bodyPr>
          <a:lstStyle/>
          <a:p>
            <a:pPr marL="0" indent="0">
              <a:buNone/>
            </a:pPr>
            <a:r>
              <a:rPr lang="en-GB" sz="3000" b="1" dirty="0" smtClean="0">
                <a:solidFill>
                  <a:srgbClr val="00B050"/>
                </a:solidFill>
              </a:rPr>
              <a:t>Mission as the Quest for Justice</a:t>
            </a:r>
          </a:p>
          <a:p>
            <a:pPr marL="0" indent="0">
              <a:buNone/>
            </a:pPr>
            <a:r>
              <a:rPr lang="en-GB" sz="3000" b="1" dirty="0" smtClean="0">
                <a:solidFill>
                  <a:srgbClr val="FF0000"/>
                </a:solidFill>
              </a:rPr>
              <a:t>Fourth Mark of the Church: </a:t>
            </a:r>
          </a:p>
          <a:p>
            <a:pPr marL="0" indent="0">
              <a:buNone/>
            </a:pPr>
            <a:r>
              <a:rPr lang="en-GB" sz="3000" b="1" dirty="0" smtClean="0">
                <a:solidFill>
                  <a:srgbClr val="002060"/>
                </a:solidFill>
              </a:rPr>
              <a:t>the need to </a:t>
            </a:r>
            <a:r>
              <a:rPr lang="en-GB" sz="3000" b="1" dirty="0">
                <a:solidFill>
                  <a:srgbClr val="002060"/>
                </a:solidFill>
              </a:rPr>
              <a:t>transform unjust structures of society, to challenge violence of every kind and pursue peace and reconciliation</a:t>
            </a:r>
          </a:p>
          <a:p>
            <a:pPr marL="0" indent="0">
              <a:buNone/>
            </a:pPr>
            <a:r>
              <a:rPr lang="en-GB" sz="3000" b="1" dirty="0" smtClean="0">
                <a:solidFill>
                  <a:srgbClr val="FF0000"/>
                </a:solidFill>
              </a:rPr>
              <a:t>Search for justice as an integral part of mission</a:t>
            </a:r>
          </a:p>
          <a:p>
            <a:pPr marL="0" indent="0">
              <a:buNone/>
            </a:pPr>
            <a:r>
              <a:rPr lang="en-GB" sz="3000" b="1" dirty="0" smtClean="0">
                <a:solidFill>
                  <a:srgbClr val="002060"/>
                </a:solidFill>
              </a:rPr>
              <a:t>What is proclaimed as good news must be transformative good news for the world</a:t>
            </a:r>
          </a:p>
          <a:p>
            <a:pPr marL="0" indent="0">
              <a:buNone/>
            </a:pPr>
            <a:r>
              <a:rPr lang="en-GB" sz="3000" b="1" dirty="0" smtClean="0">
                <a:solidFill>
                  <a:srgbClr val="FF0000"/>
                </a:solidFill>
              </a:rPr>
              <a:t>God who is just abhors injustice</a:t>
            </a:r>
          </a:p>
        </p:txBody>
      </p:sp>
    </p:spTree>
    <p:extLst>
      <p:ext uri="{BB962C8B-B14F-4D97-AF65-F5344CB8AC3E}">
        <p14:creationId xmlns:p14="http://schemas.microsoft.com/office/powerpoint/2010/main" val="65305320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010828"/>
          </a:xfrm>
        </p:spPr>
        <p:txBody>
          <a:bodyPr>
            <a:normAutofit/>
          </a:bodyPr>
          <a:lstStyle/>
          <a:p>
            <a:pPr algn="ctr"/>
            <a:r>
              <a:rPr lang="en-GB" sz="4800" b="1" dirty="0" smtClean="0">
                <a:solidFill>
                  <a:srgbClr val="C00000"/>
                </a:solidFill>
              </a:rPr>
              <a:t>Introduction to Missiology</a:t>
            </a:r>
            <a:endParaRPr lang="en-GB" sz="4800" b="1" dirty="0">
              <a:solidFill>
                <a:srgbClr val="C00000"/>
              </a:solidFill>
            </a:endParaRPr>
          </a:p>
        </p:txBody>
      </p:sp>
      <p:sp>
        <p:nvSpPr>
          <p:cNvPr id="3" name="Content Placeholder 2"/>
          <p:cNvSpPr>
            <a:spLocks noGrp="1"/>
          </p:cNvSpPr>
          <p:nvPr>
            <p:ph idx="1"/>
          </p:nvPr>
        </p:nvSpPr>
        <p:spPr>
          <a:xfrm>
            <a:off x="628650" y="1375954"/>
            <a:ext cx="8088630" cy="5207726"/>
          </a:xfrm>
        </p:spPr>
        <p:txBody>
          <a:bodyPr>
            <a:normAutofit/>
          </a:bodyPr>
          <a:lstStyle/>
          <a:p>
            <a:pPr marL="0" indent="0">
              <a:buNone/>
            </a:pPr>
            <a:r>
              <a:rPr lang="en-GB" sz="3000" b="1" dirty="0" smtClean="0">
                <a:solidFill>
                  <a:srgbClr val="002060"/>
                </a:solidFill>
              </a:rPr>
              <a:t>Is the chief aim of mission justice or love?</a:t>
            </a:r>
          </a:p>
          <a:p>
            <a:pPr marL="0" indent="0">
              <a:buNone/>
            </a:pPr>
            <a:r>
              <a:rPr lang="en-GB" sz="3000" b="1" dirty="0" smtClean="0">
                <a:solidFill>
                  <a:srgbClr val="FF0000"/>
                </a:solidFill>
              </a:rPr>
              <a:t>Not mutually exclusive, but neither are they apparently always identical</a:t>
            </a:r>
          </a:p>
          <a:p>
            <a:pPr marL="0" indent="0">
              <a:buNone/>
            </a:pPr>
            <a:r>
              <a:rPr lang="en-GB" sz="3000" b="1" dirty="0" smtClean="0">
                <a:solidFill>
                  <a:srgbClr val="002060"/>
                </a:solidFill>
              </a:rPr>
              <a:t>Is the church called to change society or change the heart of the individual?</a:t>
            </a:r>
          </a:p>
          <a:p>
            <a:pPr marL="0" indent="0">
              <a:buNone/>
            </a:pPr>
            <a:r>
              <a:rPr lang="en-GB" sz="3000" b="1" dirty="0" smtClean="0">
                <a:solidFill>
                  <a:srgbClr val="FF0000"/>
                </a:solidFill>
              </a:rPr>
              <a:t>Ideally of course both, but in practice one or the other often gets stressed more</a:t>
            </a:r>
          </a:p>
          <a:p>
            <a:pPr marL="0" indent="0">
              <a:buNone/>
            </a:pPr>
            <a:r>
              <a:rPr lang="en-GB" sz="3000" b="1" dirty="0">
                <a:solidFill>
                  <a:srgbClr val="002060"/>
                </a:solidFill>
              </a:rPr>
              <a:t>O</a:t>
            </a:r>
            <a:r>
              <a:rPr lang="en-GB" sz="3000" b="1" dirty="0" smtClean="0">
                <a:solidFill>
                  <a:srgbClr val="002060"/>
                </a:solidFill>
              </a:rPr>
              <a:t>ne of the divisions between some evangelicals and some members of mainstream churches (Protestant and Catholic).</a:t>
            </a:r>
            <a:endParaRPr lang="en-GB" sz="3000" b="1" dirty="0">
              <a:solidFill>
                <a:srgbClr val="002060"/>
              </a:solidFill>
            </a:endParaRPr>
          </a:p>
        </p:txBody>
      </p:sp>
    </p:spTree>
    <p:extLst>
      <p:ext uri="{BB962C8B-B14F-4D97-AF65-F5344CB8AC3E}">
        <p14:creationId xmlns:p14="http://schemas.microsoft.com/office/powerpoint/2010/main" val="72598847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233" y="112578"/>
            <a:ext cx="7886700" cy="688611"/>
          </a:xfrm>
        </p:spPr>
        <p:txBody>
          <a:bodyPr>
            <a:normAutofit fontScale="90000"/>
          </a:bodyPr>
          <a:lstStyle/>
          <a:p>
            <a:pPr algn="ctr"/>
            <a:r>
              <a:rPr lang="en-GB" sz="4800" b="1" dirty="0" smtClean="0">
                <a:solidFill>
                  <a:srgbClr val="C00000"/>
                </a:solidFill>
              </a:rPr>
              <a:t>Introduction to Missiology</a:t>
            </a:r>
            <a:endParaRPr lang="en-GB" sz="4800" b="1" dirty="0">
              <a:solidFill>
                <a:srgbClr val="C00000"/>
              </a:solidFill>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338346" y="1489165"/>
            <a:ext cx="3536967" cy="3183271"/>
          </a:xfrm>
        </p:spPr>
      </p:pic>
      <p:sp>
        <p:nvSpPr>
          <p:cNvPr id="4" name="Content Placeholder 3"/>
          <p:cNvSpPr>
            <a:spLocks noGrp="1"/>
          </p:cNvSpPr>
          <p:nvPr>
            <p:ph sz="half" idx="2"/>
          </p:nvPr>
        </p:nvSpPr>
        <p:spPr>
          <a:xfrm>
            <a:off x="4258491" y="992777"/>
            <a:ext cx="4256859" cy="5477692"/>
          </a:xfrm>
        </p:spPr>
        <p:txBody>
          <a:bodyPr>
            <a:normAutofit lnSpcReduction="10000"/>
          </a:bodyPr>
          <a:lstStyle/>
          <a:p>
            <a:pPr marL="0" indent="0">
              <a:buNone/>
            </a:pPr>
            <a:r>
              <a:rPr lang="en-GB" b="1" dirty="0">
                <a:solidFill>
                  <a:srgbClr val="FF0000"/>
                </a:solidFill>
              </a:rPr>
              <a:t>Bosch argues against “two mandates” idea: </a:t>
            </a:r>
          </a:p>
          <a:p>
            <a:pPr marL="0" indent="0">
              <a:buNone/>
            </a:pPr>
            <a:r>
              <a:rPr lang="en-GB" b="1" dirty="0">
                <a:solidFill>
                  <a:srgbClr val="002060"/>
                </a:solidFill>
              </a:rPr>
              <a:t>i.e., the need to choose between a “spiritual” and a “social” calling</a:t>
            </a:r>
          </a:p>
          <a:p>
            <a:pPr marL="0" indent="0">
              <a:buNone/>
            </a:pPr>
            <a:r>
              <a:rPr lang="en-GB" b="1" dirty="0">
                <a:solidFill>
                  <a:srgbClr val="FF0000"/>
                </a:solidFill>
              </a:rPr>
              <a:t>The increasing centrality of what is usually called holistic mission </a:t>
            </a:r>
            <a:r>
              <a:rPr lang="en-GB" b="1" i="1" dirty="0">
                <a:solidFill>
                  <a:srgbClr val="FF0000"/>
                </a:solidFill>
              </a:rPr>
              <a:t>(</a:t>
            </a:r>
            <a:r>
              <a:rPr lang="en-GB" b="1" i="1" dirty="0" err="1">
                <a:solidFill>
                  <a:srgbClr val="FF0000"/>
                </a:solidFill>
              </a:rPr>
              <a:t>misi</a:t>
            </a:r>
            <a:r>
              <a:rPr lang="pt-BR" b="1" i="1" dirty="0" err="1">
                <a:solidFill>
                  <a:srgbClr val="FF0000"/>
                </a:solidFill>
              </a:rPr>
              <a:t>ón</a:t>
            </a:r>
            <a:r>
              <a:rPr lang="pt-BR" b="1" i="1" dirty="0">
                <a:solidFill>
                  <a:srgbClr val="FF0000"/>
                </a:solidFill>
              </a:rPr>
              <a:t> integral</a:t>
            </a:r>
            <a:r>
              <a:rPr lang="pt-BR" b="1" dirty="0" smtClean="0">
                <a:solidFill>
                  <a:srgbClr val="FF0000"/>
                </a:solidFill>
              </a:rPr>
              <a:t>) </a:t>
            </a:r>
            <a:endParaRPr lang="en-GB" b="1" dirty="0">
              <a:solidFill>
                <a:srgbClr val="FF0000"/>
              </a:solidFill>
            </a:endParaRPr>
          </a:p>
          <a:p>
            <a:pPr marL="0" indent="0">
              <a:buNone/>
            </a:pPr>
            <a:r>
              <a:rPr lang="en-GB" b="1" dirty="0">
                <a:solidFill>
                  <a:srgbClr val="002060"/>
                </a:solidFill>
              </a:rPr>
              <a:t>Here both proclamation and action are seen as the same message proclaimed in two different forms – by word and by deed</a:t>
            </a:r>
          </a:p>
          <a:p>
            <a:endParaRPr lang="en-GB" dirty="0"/>
          </a:p>
        </p:txBody>
      </p:sp>
      <p:sp>
        <p:nvSpPr>
          <p:cNvPr id="6" name="TextBox 5"/>
          <p:cNvSpPr txBox="1"/>
          <p:nvPr/>
        </p:nvSpPr>
        <p:spPr>
          <a:xfrm>
            <a:off x="409303" y="5286102"/>
            <a:ext cx="3500846" cy="461665"/>
          </a:xfrm>
          <a:prstGeom prst="rect">
            <a:avLst/>
          </a:prstGeom>
          <a:noFill/>
        </p:spPr>
        <p:txBody>
          <a:bodyPr wrap="square" rtlCol="0">
            <a:spAutoFit/>
          </a:bodyPr>
          <a:lstStyle/>
          <a:p>
            <a:r>
              <a:rPr lang="en-GB" sz="2400" b="1" dirty="0" smtClean="0">
                <a:solidFill>
                  <a:srgbClr val="00B0F0"/>
                </a:solidFill>
              </a:rPr>
              <a:t>Rene Padilla (1932-2021)</a:t>
            </a:r>
            <a:endParaRPr lang="en-GB" sz="2400" b="1" dirty="0">
              <a:solidFill>
                <a:srgbClr val="00B0F0"/>
              </a:solidFill>
            </a:endParaRPr>
          </a:p>
        </p:txBody>
      </p:sp>
    </p:spTree>
    <p:extLst>
      <p:ext uri="{BB962C8B-B14F-4D97-AF65-F5344CB8AC3E}">
        <p14:creationId xmlns:p14="http://schemas.microsoft.com/office/powerpoint/2010/main" val="44312272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010828"/>
          </a:xfrm>
        </p:spPr>
        <p:txBody>
          <a:bodyPr>
            <a:normAutofit/>
          </a:bodyPr>
          <a:lstStyle/>
          <a:p>
            <a:pPr algn="ctr"/>
            <a:r>
              <a:rPr lang="en-GB" sz="4800" b="1" dirty="0" smtClean="0">
                <a:solidFill>
                  <a:srgbClr val="C00000"/>
                </a:solidFill>
              </a:rPr>
              <a:t>Introduction to Missiology</a:t>
            </a:r>
            <a:endParaRPr lang="en-GB" sz="4800" b="1" dirty="0">
              <a:solidFill>
                <a:srgbClr val="C00000"/>
              </a:solidFill>
            </a:endParaRPr>
          </a:p>
        </p:txBody>
      </p:sp>
      <p:sp>
        <p:nvSpPr>
          <p:cNvPr id="3" name="Content Placeholder 2"/>
          <p:cNvSpPr>
            <a:spLocks noGrp="1"/>
          </p:cNvSpPr>
          <p:nvPr>
            <p:ph idx="1"/>
          </p:nvPr>
        </p:nvSpPr>
        <p:spPr>
          <a:xfrm>
            <a:off x="628650" y="1375954"/>
            <a:ext cx="8088630" cy="5207726"/>
          </a:xfrm>
        </p:spPr>
        <p:txBody>
          <a:bodyPr>
            <a:normAutofit/>
          </a:bodyPr>
          <a:lstStyle/>
          <a:p>
            <a:pPr marL="0" indent="0">
              <a:buNone/>
            </a:pPr>
            <a:r>
              <a:rPr lang="en-GB" sz="3200" b="1" dirty="0" smtClean="0">
                <a:solidFill>
                  <a:srgbClr val="00B050"/>
                </a:solidFill>
              </a:rPr>
              <a:t>Mission as Evangelism</a:t>
            </a:r>
          </a:p>
          <a:p>
            <a:pPr lvl="0"/>
            <a:r>
              <a:rPr lang="en-GB" sz="3200" b="1" dirty="0">
                <a:solidFill>
                  <a:srgbClr val="FF0000"/>
                </a:solidFill>
              </a:rPr>
              <a:t>Mission is wider than evangelism</a:t>
            </a:r>
          </a:p>
          <a:p>
            <a:pPr lvl="0"/>
            <a:r>
              <a:rPr lang="en-GB" sz="3200" b="1" dirty="0">
                <a:solidFill>
                  <a:srgbClr val="002060"/>
                </a:solidFill>
              </a:rPr>
              <a:t>Evangelism should not be equated with mission</a:t>
            </a:r>
          </a:p>
          <a:p>
            <a:pPr lvl="0"/>
            <a:r>
              <a:rPr lang="en-GB" sz="3200" b="1" dirty="0">
                <a:solidFill>
                  <a:srgbClr val="FF0000"/>
                </a:solidFill>
              </a:rPr>
              <a:t>Evangelism is an essential activity of the Church</a:t>
            </a:r>
          </a:p>
          <a:p>
            <a:pPr lvl="0"/>
            <a:r>
              <a:rPr lang="en-GB" sz="3200" b="1" dirty="0">
                <a:solidFill>
                  <a:srgbClr val="002060"/>
                </a:solidFill>
              </a:rPr>
              <a:t>Evangelism is witnessing to what God has done, is doing and will do.</a:t>
            </a:r>
          </a:p>
          <a:p>
            <a:pPr lvl="0"/>
            <a:r>
              <a:rPr lang="en-GB" sz="3200" b="1" dirty="0">
                <a:solidFill>
                  <a:srgbClr val="FF0000"/>
                </a:solidFill>
              </a:rPr>
              <a:t>Evangelism seeks a response</a:t>
            </a:r>
          </a:p>
          <a:p>
            <a:pPr marL="0" indent="0">
              <a:buNone/>
            </a:pPr>
            <a:endParaRPr lang="en-GB" sz="3000" b="1" dirty="0" smtClean="0">
              <a:solidFill>
                <a:srgbClr val="FF0000"/>
              </a:solidFill>
            </a:endParaRPr>
          </a:p>
        </p:txBody>
      </p:sp>
    </p:spTree>
    <p:extLst>
      <p:ext uri="{BB962C8B-B14F-4D97-AF65-F5344CB8AC3E}">
        <p14:creationId xmlns:p14="http://schemas.microsoft.com/office/powerpoint/2010/main" val="390815549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010828"/>
          </a:xfrm>
        </p:spPr>
        <p:txBody>
          <a:bodyPr>
            <a:normAutofit/>
          </a:bodyPr>
          <a:lstStyle/>
          <a:p>
            <a:pPr algn="ctr"/>
            <a:r>
              <a:rPr lang="en-GB" sz="4800" b="1" dirty="0" smtClean="0">
                <a:solidFill>
                  <a:srgbClr val="C00000"/>
                </a:solidFill>
              </a:rPr>
              <a:t>Introduction to Missiology</a:t>
            </a:r>
            <a:endParaRPr lang="en-GB" sz="4800" b="1" dirty="0">
              <a:solidFill>
                <a:srgbClr val="C00000"/>
              </a:solidFill>
            </a:endParaRPr>
          </a:p>
        </p:txBody>
      </p:sp>
      <p:sp>
        <p:nvSpPr>
          <p:cNvPr id="3" name="Content Placeholder 2"/>
          <p:cNvSpPr>
            <a:spLocks noGrp="1"/>
          </p:cNvSpPr>
          <p:nvPr>
            <p:ph idx="1"/>
          </p:nvPr>
        </p:nvSpPr>
        <p:spPr>
          <a:xfrm>
            <a:off x="628650" y="1375954"/>
            <a:ext cx="8088630" cy="5207726"/>
          </a:xfrm>
        </p:spPr>
        <p:txBody>
          <a:bodyPr>
            <a:noAutofit/>
          </a:bodyPr>
          <a:lstStyle/>
          <a:p>
            <a:pPr lvl="0"/>
            <a:r>
              <a:rPr lang="en-GB" sz="3200" b="1" dirty="0">
                <a:solidFill>
                  <a:srgbClr val="002060"/>
                </a:solidFill>
              </a:rPr>
              <a:t>Evangelism is invitation</a:t>
            </a:r>
          </a:p>
          <a:p>
            <a:pPr lvl="0"/>
            <a:r>
              <a:rPr lang="en-GB" sz="3200" b="1" dirty="0">
                <a:solidFill>
                  <a:srgbClr val="FF0000"/>
                </a:solidFill>
              </a:rPr>
              <a:t>The evangelist is a witness, not a threat.</a:t>
            </a:r>
          </a:p>
          <a:p>
            <a:pPr lvl="0"/>
            <a:r>
              <a:rPr lang="en-GB" sz="3200" b="1" dirty="0">
                <a:solidFill>
                  <a:srgbClr val="002060"/>
                </a:solidFill>
              </a:rPr>
              <a:t>Evangelism is a duty of the Church, not an option.</a:t>
            </a:r>
          </a:p>
          <a:p>
            <a:pPr lvl="0"/>
            <a:r>
              <a:rPr lang="en-GB" sz="3200" b="1" dirty="0" smtClean="0">
                <a:solidFill>
                  <a:srgbClr val="FF0000"/>
                </a:solidFill>
              </a:rPr>
              <a:t>Evangelism </a:t>
            </a:r>
            <a:r>
              <a:rPr lang="en-GB" sz="3200" b="1" dirty="0">
                <a:solidFill>
                  <a:srgbClr val="FF0000"/>
                </a:solidFill>
              </a:rPr>
              <a:t>demands a Church that radiates the gospel.</a:t>
            </a:r>
          </a:p>
          <a:p>
            <a:pPr lvl="0"/>
            <a:r>
              <a:rPr lang="en-GB" sz="3200" b="1" dirty="0">
                <a:solidFill>
                  <a:srgbClr val="002060"/>
                </a:solidFill>
              </a:rPr>
              <a:t>Evangelism offers salvation as a present gift with assurance of eternal bliss.</a:t>
            </a:r>
          </a:p>
          <a:p>
            <a:pPr lvl="0"/>
            <a:r>
              <a:rPr lang="en-GB" sz="3200" b="1" dirty="0">
                <a:solidFill>
                  <a:srgbClr val="FF0000"/>
                </a:solidFill>
              </a:rPr>
              <a:t>Evangelism is not </a:t>
            </a:r>
            <a:r>
              <a:rPr lang="en-GB" sz="3200" b="1" dirty="0" err="1">
                <a:solidFill>
                  <a:srgbClr val="FF0000"/>
                </a:solidFill>
              </a:rPr>
              <a:t>proselytism</a:t>
            </a:r>
            <a:r>
              <a:rPr lang="en-GB" sz="3200" b="1" dirty="0" smtClean="0">
                <a:solidFill>
                  <a:srgbClr val="FF0000"/>
                </a:solidFill>
              </a:rPr>
              <a:t>.</a:t>
            </a:r>
            <a:endParaRPr lang="en-GB" sz="3200" b="1" dirty="0">
              <a:solidFill>
                <a:srgbClr val="FF0000"/>
              </a:solidFill>
            </a:endParaRPr>
          </a:p>
        </p:txBody>
      </p:sp>
    </p:spTree>
    <p:extLst>
      <p:ext uri="{BB962C8B-B14F-4D97-AF65-F5344CB8AC3E}">
        <p14:creationId xmlns:p14="http://schemas.microsoft.com/office/powerpoint/2010/main" val="302163833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010828"/>
          </a:xfrm>
        </p:spPr>
        <p:txBody>
          <a:bodyPr>
            <a:normAutofit/>
          </a:bodyPr>
          <a:lstStyle/>
          <a:p>
            <a:pPr algn="ctr"/>
            <a:r>
              <a:rPr lang="en-GB" sz="4800" b="1" dirty="0" smtClean="0">
                <a:solidFill>
                  <a:srgbClr val="C00000"/>
                </a:solidFill>
              </a:rPr>
              <a:t>Introduction to Missiology</a:t>
            </a:r>
            <a:endParaRPr lang="en-GB" sz="4800" b="1" dirty="0">
              <a:solidFill>
                <a:srgbClr val="C00000"/>
              </a:solidFill>
            </a:endParaRPr>
          </a:p>
        </p:txBody>
      </p:sp>
      <p:sp>
        <p:nvSpPr>
          <p:cNvPr id="3" name="Content Placeholder 2"/>
          <p:cNvSpPr>
            <a:spLocks noGrp="1"/>
          </p:cNvSpPr>
          <p:nvPr>
            <p:ph idx="1"/>
          </p:nvPr>
        </p:nvSpPr>
        <p:spPr>
          <a:xfrm>
            <a:off x="252549" y="1375953"/>
            <a:ext cx="8691154" cy="5077097"/>
          </a:xfrm>
        </p:spPr>
        <p:txBody>
          <a:bodyPr>
            <a:normAutofit fontScale="92500" lnSpcReduction="10000"/>
          </a:bodyPr>
          <a:lstStyle/>
          <a:p>
            <a:r>
              <a:rPr lang="en-GB" sz="3200" b="1" dirty="0">
                <a:solidFill>
                  <a:srgbClr val="002060"/>
                </a:solidFill>
              </a:rPr>
              <a:t>Evangelism is not the same as church extension.</a:t>
            </a:r>
          </a:p>
          <a:p>
            <a:pPr lvl="0"/>
            <a:r>
              <a:rPr lang="en-GB" sz="3200" b="1" dirty="0" smtClean="0">
                <a:solidFill>
                  <a:srgbClr val="FF0000"/>
                </a:solidFill>
              </a:rPr>
              <a:t>Nevertheless</a:t>
            </a:r>
            <a:r>
              <a:rPr lang="en-GB" sz="3200" b="1" dirty="0">
                <a:solidFill>
                  <a:srgbClr val="FF0000"/>
                </a:solidFill>
              </a:rPr>
              <a:t>, it does seek to enable the Church to grow.</a:t>
            </a:r>
          </a:p>
          <a:p>
            <a:pPr lvl="0"/>
            <a:r>
              <a:rPr lang="en-GB" sz="3200" b="1" dirty="0">
                <a:solidFill>
                  <a:srgbClr val="002060"/>
                </a:solidFill>
              </a:rPr>
              <a:t>In evangelism, ‘only people can be addressed and only people can respond’.</a:t>
            </a:r>
          </a:p>
          <a:p>
            <a:pPr lvl="0"/>
            <a:r>
              <a:rPr lang="en-GB" sz="3200" b="1" dirty="0">
                <a:solidFill>
                  <a:srgbClr val="FF0000"/>
                </a:solidFill>
              </a:rPr>
              <a:t>Authentic evangelism is always contextual.</a:t>
            </a:r>
          </a:p>
          <a:p>
            <a:pPr lvl="0"/>
            <a:r>
              <a:rPr lang="en-GB" sz="3200" b="1" dirty="0" smtClean="0">
                <a:solidFill>
                  <a:srgbClr val="002060"/>
                </a:solidFill>
              </a:rPr>
              <a:t>Evangelism </a:t>
            </a:r>
            <a:r>
              <a:rPr lang="en-GB" sz="3200" b="1" dirty="0">
                <a:solidFill>
                  <a:srgbClr val="002060"/>
                </a:solidFill>
              </a:rPr>
              <a:t>cannot be divorced from preaching and practice of justice.</a:t>
            </a:r>
          </a:p>
          <a:p>
            <a:pPr lvl="0"/>
            <a:r>
              <a:rPr lang="en-GB" sz="3200" b="1" dirty="0">
                <a:solidFill>
                  <a:srgbClr val="FF0000"/>
                </a:solidFill>
              </a:rPr>
              <a:t>Evangelism is not a mechanism to hasten the return of Christ.</a:t>
            </a:r>
          </a:p>
          <a:p>
            <a:pPr lvl="0"/>
            <a:r>
              <a:rPr lang="en-GB" sz="3200" b="1" dirty="0">
                <a:solidFill>
                  <a:srgbClr val="002060"/>
                </a:solidFill>
              </a:rPr>
              <a:t>Evangelism is not only verbal proclamation.</a:t>
            </a:r>
          </a:p>
          <a:p>
            <a:pPr marL="0" indent="0">
              <a:buNone/>
            </a:pPr>
            <a:endParaRPr lang="en-GB" sz="3000" b="1" dirty="0">
              <a:solidFill>
                <a:srgbClr val="FF0000"/>
              </a:solidFill>
            </a:endParaRPr>
          </a:p>
        </p:txBody>
      </p:sp>
    </p:spTree>
    <p:extLst>
      <p:ext uri="{BB962C8B-B14F-4D97-AF65-F5344CB8AC3E}">
        <p14:creationId xmlns:p14="http://schemas.microsoft.com/office/powerpoint/2010/main" val="189350498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010828"/>
          </a:xfrm>
        </p:spPr>
        <p:txBody>
          <a:bodyPr>
            <a:normAutofit/>
          </a:bodyPr>
          <a:lstStyle/>
          <a:p>
            <a:pPr algn="ctr"/>
            <a:r>
              <a:rPr lang="en-GB" sz="4800" b="1" dirty="0" smtClean="0">
                <a:solidFill>
                  <a:srgbClr val="C00000"/>
                </a:solidFill>
              </a:rPr>
              <a:t>Introduction to Missiology</a:t>
            </a:r>
            <a:endParaRPr lang="en-GB" sz="4800" b="1" dirty="0">
              <a:solidFill>
                <a:srgbClr val="C00000"/>
              </a:solidFill>
            </a:endParaRPr>
          </a:p>
        </p:txBody>
      </p:sp>
      <p:sp>
        <p:nvSpPr>
          <p:cNvPr id="3" name="Content Placeholder 2"/>
          <p:cNvSpPr>
            <a:spLocks noGrp="1"/>
          </p:cNvSpPr>
          <p:nvPr>
            <p:ph idx="1"/>
          </p:nvPr>
        </p:nvSpPr>
        <p:spPr>
          <a:xfrm>
            <a:off x="628650" y="1375954"/>
            <a:ext cx="8088630" cy="5207726"/>
          </a:xfrm>
        </p:spPr>
        <p:txBody>
          <a:bodyPr>
            <a:normAutofit fontScale="92500" lnSpcReduction="20000"/>
          </a:bodyPr>
          <a:lstStyle/>
          <a:p>
            <a:pPr marL="0" indent="0">
              <a:buNone/>
            </a:pPr>
            <a:r>
              <a:rPr lang="en-GB" sz="3200" b="1" dirty="0" smtClean="0">
                <a:solidFill>
                  <a:schemeClr val="accent6">
                    <a:lumMod val="50000"/>
                  </a:schemeClr>
                </a:solidFill>
              </a:rPr>
              <a:t>“evangelism</a:t>
            </a:r>
            <a:r>
              <a:rPr lang="en-GB" sz="3200" b="1" dirty="0">
                <a:solidFill>
                  <a:schemeClr val="accent6">
                    <a:lumMod val="50000"/>
                  </a:schemeClr>
                </a:solidFill>
              </a:rPr>
              <a:t>… that dimension and activity of the church’s mission which , by word and deed and in the light of particular conditions and a particular context, offers every person and community, everywhere, a valid opportunity to be directly challenged to a radical reorientation of their lives, a reorientation which involves such things as deliverance from slavery to the world and its powers; embracing Christ as Saviour and Lord; becoming a living member of his community, the church; being enlisted into his service of reconciliation, peace and justice on earth; and being committed to God’s purpose of placing all things under the rule of Christ</a:t>
            </a:r>
            <a:r>
              <a:rPr lang="en-GB" sz="3200" b="1" dirty="0" smtClean="0">
                <a:solidFill>
                  <a:schemeClr val="accent6">
                    <a:lumMod val="50000"/>
                  </a:schemeClr>
                </a:solidFill>
              </a:rPr>
              <a:t>.” (p. 420)</a:t>
            </a:r>
            <a:endParaRPr lang="en-GB" sz="3000" b="1" dirty="0">
              <a:solidFill>
                <a:srgbClr val="FF0000"/>
              </a:solidFill>
            </a:endParaRPr>
          </a:p>
        </p:txBody>
      </p:sp>
    </p:spTree>
    <p:extLst>
      <p:ext uri="{BB962C8B-B14F-4D97-AF65-F5344CB8AC3E}">
        <p14:creationId xmlns:p14="http://schemas.microsoft.com/office/powerpoint/2010/main" val="168932305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010828"/>
          </a:xfrm>
        </p:spPr>
        <p:txBody>
          <a:bodyPr>
            <a:normAutofit/>
          </a:bodyPr>
          <a:lstStyle/>
          <a:p>
            <a:pPr algn="ctr"/>
            <a:r>
              <a:rPr lang="en-GB" sz="4800" b="1" dirty="0" smtClean="0">
                <a:solidFill>
                  <a:srgbClr val="C00000"/>
                </a:solidFill>
              </a:rPr>
              <a:t>Introduction to Missiology</a:t>
            </a:r>
            <a:endParaRPr lang="en-GB" sz="4800" b="1" dirty="0">
              <a:solidFill>
                <a:srgbClr val="C00000"/>
              </a:solidFill>
            </a:endParaRPr>
          </a:p>
        </p:txBody>
      </p:sp>
      <p:sp>
        <p:nvSpPr>
          <p:cNvPr id="3" name="Content Placeholder 2"/>
          <p:cNvSpPr>
            <a:spLocks noGrp="1"/>
          </p:cNvSpPr>
          <p:nvPr>
            <p:ph idx="1"/>
          </p:nvPr>
        </p:nvSpPr>
        <p:spPr>
          <a:xfrm>
            <a:off x="628650" y="1375954"/>
            <a:ext cx="8088630" cy="5207726"/>
          </a:xfrm>
        </p:spPr>
        <p:txBody>
          <a:bodyPr>
            <a:normAutofit/>
          </a:bodyPr>
          <a:lstStyle/>
          <a:p>
            <a:pPr marL="0" indent="0">
              <a:buNone/>
            </a:pPr>
            <a:r>
              <a:rPr lang="en-GB" sz="3000" b="1" dirty="0" smtClean="0">
                <a:solidFill>
                  <a:srgbClr val="00B050"/>
                </a:solidFill>
              </a:rPr>
              <a:t>Mission and Liberation</a:t>
            </a:r>
          </a:p>
          <a:p>
            <a:pPr marL="0" indent="0">
              <a:buNone/>
            </a:pPr>
            <a:r>
              <a:rPr lang="en-GB" sz="3000" b="1" dirty="0" smtClean="0">
                <a:solidFill>
                  <a:srgbClr val="FF0000"/>
                </a:solidFill>
              </a:rPr>
              <a:t>Importance of liberation theology for mission</a:t>
            </a:r>
          </a:p>
          <a:p>
            <a:pPr marL="0" indent="0">
              <a:buNone/>
            </a:pPr>
            <a:r>
              <a:rPr lang="en-GB" sz="3000" b="1" dirty="0" err="1" smtClean="0">
                <a:solidFill>
                  <a:srgbClr val="002060"/>
                </a:solidFill>
              </a:rPr>
              <a:t>Locatedness</a:t>
            </a:r>
            <a:r>
              <a:rPr lang="en-GB" sz="3000" b="1" dirty="0" smtClean="0">
                <a:solidFill>
                  <a:srgbClr val="002060"/>
                </a:solidFill>
              </a:rPr>
              <a:t> of mission – mission for and with whom?</a:t>
            </a:r>
          </a:p>
          <a:p>
            <a:pPr marL="0" indent="0">
              <a:buNone/>
            </a:pPr>
            <a:r>
              <a:rPr lang="en-GB" sz="3000" b="1" dirty="0" smtClean="0">
                <a:solidFill>
                  <a:srgbClr val="FF0000"/>
                </a:solidFill>
              </a:rPr>
              <a:t>For liberation theology, the poor are at the heart of mission, as protagonists and as motivation</a:t>
            </a:r>
          </a:p>
          <a:p>
            <a:pPr marL="0" indent="0">
              <a:buNone/>
            </a:pPr>
            <a:r>
              <a:rPr lang="en-GB" sz="3000" b="1" dirty="0" smtClean="0">
                <a:solidFill>
                  <a:srgbClr val="002060"/>
                </a:solidFill>
              </a:rPr>
              <a:t>In what sense does mission contribute to the liberation of the poor – and in what sense is this liberation integral rather than partial?</a:t>
            </a:r>
            <a:endParaRPr lang="en-GB" sz="3000" b="1" dirty="0">
              <a:solidFill>
                <a:srgbClr val="002060"/>
              </a:solidFill>
            </a:endParaRPr>
          </a:p>
        </p:txBody>
      </p:sp>
    </p:spTree>
    <p:extLst>
      <p:ext uri="{BB962C8B-B14F-4D97-AF65-F5344CB8AC3E}">
        <p14:creationId xmlns:p14="http://schemas.microsoft.com/office/powerpoint/2010/main" val="378030007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010828"/>
          </a:xfrm>
        </p:spPr>
        <p:txBody>
          <a:bodyPr>
            <a:normAutofit/>
          </a:bodyPr>
          <a:lstStyle/>
          <a:p>
            <a:pPr algn="ctr"/>
            <a:r>
              <a:rPr lang="en-GB" sz="4800" b="1" dirty="0" smtClean="0">
                <a:solidFill>
                  <a:srgbClr val="C00000"/>
                </a:solidFill>
              </a:rPr>
              <a:t>Introduction to Missiology</a:t>
            </a:r>
            <a:endParaRPr lang="en-GB" sz="4800" b="1" dirty="0">
              <a:solidFill>
                <a:srgbClr val="C00000"/>
              </a:solidFill>
            </a:endParaRPr>
          </a:p>
        </p:txBody>
      </p:sp>
      <p:sp>
        <p:nvSpPr>
          <p:cNvPr id="3" name="Content Placeholder 2"/>
          <p:cNvSpPr>
            <a:spLocks noGrp="1"/>
          </p:cNvSpPr>
          <p:nvPr>
            <p:ph idx="1"/>
          </p:nvPr>
        </p:nvSpPr>
        <p:spPr>
          <a:xfrm>
            <a:off x="628650" y="1375954"/>
            <a:ext cx="8088630" cy="5207726"/>
          </a:xfrm>
        </p:spPr>
        <p:txBody>
          <a:bodyPr>
            <a:normAutofit/>
          </a:bodyPr>
          <a:lstStyle/>
          <a:p>
            <a:pPr marL="0" indent="0">
              <a:buNone/>
            </a:pPr>
            <a:r>
              <a:rPr lang="en-GB" sz="3000" b="1" dirty="0" smtClean="0">
                <a:solidFill>
                  <a:srgbClr val="00B050"/>
                </a:solidFill>
              </a:rPr>
              <a:t>Mission as Common Witness</a:t>
            </a:r>
          </a:p>
          <a:p>
            <a:pPr marL="0" indent="0">
              <a:buNone/>
            </a:pPr>
            <a:r>
              <a:rPr lang="en-GB" sz="3000" b="1" dirty="0" smtClean="0">
                <a:solidFill>
                  <a:srgbClr val="FF0000"/>
                </a:solidFill>
              </a:rPr>
              <a:t>The ecumenical dimension of mission</a:t>
            </a:r>
          </a:p>
          <a:p>
            <a:pPr marL="0" indent="0">
              <a:buNone/>
            </a:pPr>
            <a:r>
              <a:rPr lang="en-GB" sz="3000" b="1" dirty="0" smtClean="0">
                <a:solidFill>
                  <a:srgbClr val="002060"/>
                </a:solidFill>
              </a:rPr>
              <a:t>“the mutual coordination of mission and unity is non-negotiable”</a:t>
            </a:r>
          </a:p>
          <a:p>
            <a:pPr marL="0" indent="0">
              <a:buNone/>
            </a:pPr>
            <a:r>
              <a:rPr lang="en-GB" sz="3000" b="1" dirty="0" smtClean="0">
                <a:solidFill>
                  <a:srgbClr val="FF0000"/>
                </a:solidFill>
              </a:rPr>
              <a:t>Tension between maintaining both mission and unity on the one hand and truth and unity on the other hand</a:t>
            </a:r>
          </a:p>
          <a:p>
            <a:pPr marL="0" indent="0">
              <a:buNone/>
            </a:pPr>
            <a:r>
              <a:rPr lang="en-GB" sz="3000" b="1" dirty="0" smtClean="0">
                <a:solidFill>
                  <a:srgbClr val="002060"/>
                </a:solidFill>
              </a:rPr>
              <a:t>“a united church-in-mission is essential in light of the fact that the church’s mission </a:t>
            </a:r>
            <a:r>
              <a:rPr lang="en-GB" sz="3000" b="1" i="1" dirty="0" smtClean="0">
                <a:solidFill>
                  <a:srgbClr val="002060"/>
                </a:solidFill>
              </a:rPr>
              <a:t>will never come to an end</a:t>
            </a:r>
            <a:r>
              <a:rPr lang="en-GB" sz="3000" b="1" dirty="0" smtClean="0">
                <a:solidFill>
                  <a:srgbClr val="002060"/>
                </a:solidFill>
              </a:rPr>
              <a:t>”.</a:t>
            </a:r>
          </a:p>
        </p:txBody>
      </p:sp>
    </p:spTree>
    <p:extLst>
      <p:ext uri="{BB962C8B-B14F-4D97-AF65-F5344CB8AC3E}">
        <p14:creationId xmlns:p14="http://schemas.microsoft.com/office/powerpoint/2010/main" val="25014390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1" y="365126"/>
            <a:ext cx="7886700" cy="1036955"/>
          </a:xfrm>
        </p:spPr>
        <p:txBody>
          <a:bodyPr>
            <a:normAutofit/>
          </a:bodyPr>
          <a:lstStyle/>
          <a:p>
            <a:pPr algn="ctr"/>
            <a:r>
              <a:rPr lang="en-GB" sz="4800" b="1" dirty="0" smtClean="0">
                <a:solidFill>
                  <a:srgbClr val="C00000"/>
                </a:solidFill>
              </a:rPr>
              <a:t>Introduction to Missiology</a:t>
            </a:r>
            <a:endParaRPr lang="en-GB" sz="4800" b="1" dirty="0">
              <a:solidFill>
                <a:srgbClr val="C00000"/>
              </a:solidFill>
            </a:endParaRPr>
          </a:p>
        </p:txBody>
      </p:sp>
      <p:sp>
        <p:nvSpPr>
          <p:cNvPr id="3" name="Content Placeholder 2"/>
          <p:cNvSpPr>
            <a:spLocks noGrp="1"/>
          </p:cNvSpPr>
          <p:nvPr>
            <p:ph idx="1"/>
          </p:nvPr>
        </p:nvSpPr>
        <p:spPr>
          <a:xfrm>
            <a:off x="628651" y="1550129"/>
            <a:ext cx="8114756" cy="4998717"/>
          </a:xfrm>
        </p:spPr>
        <p:txBody>
          <a:bodyPr>
            <a:normAutofit fontScale="85000" lnSpcReduction="20000"/>
          </a:bodyPr>
          <a:lstStyle/>
          <a:p>
            <a:pPr marL="0" indent="0">
              <a:buNone/>
              <a:defRPr/>
            </a:pPr>
            <a:r>
              <a:rPr lang="en-GB" altLang="en-US" sz="3200" b="1" dirty="0" err="1" smtClean="0">
                <a:solidFill>
                  <a:srgbClr val="002060"/>
                </a:solidFill>
              </a:rPr>
              <a:t>Missio</a:t>
            </a:r>
            <a:r>
              <a:rPr lang="en-GB" altLang="en-US" sz="3200" b="1" dirty="0" smtClean="0">
                <a:solidFill>
                  <a:srgbClr val="002060"/>
                </a:solidFill>
              </a:rPr>
              <a:t> Dei</a:t>
            </a:r>
          </a:p>
          <a:p>
            <a:pPr>
              <a:defRPr/>
            </a:pPr>
            <a:r>
              <a:rPr lang="en-GB" altLang="en-US" sz="3500" b="1" dirty="0" smtClean="0">
                <a:solidFill>
                  <a:srgbClr val="FF0000"/>
                </a:solidFill>
              </a:rPr>
              <a:t>Who is the subject of mission?</a:t>
            </a:r>
          </a:p>
          <a:p>
            <a:pPr>
              <a:defRPr/>
            </a:pPr>
            <a:r>
              <a:rPr lang="en-GB" altLang="en-US" sz="3500" b="1" dirty="0" smtClean="0">
                <a:solidFill>
                  <a:srgbClr val="002060"/>
                </a:solidFill>
              </a:rPr>
              <a:t>Traditional answer: “People”.</a:t>
            </a:r>
          </a:p>
          <a:p>
            <a:pPr>
              <a:defRPr/>
            </a:pPr>
            <a:r>
              <a:rPr lang="en-GB" altLang="en-US" sz="3500" b="1" dirty="0" smtClean="0">
                <a:solidFill>
                  <a:srgbClr val="FF0000"/>
                </a:solidFill>
              </a:rPr>
              <a:t>So is mission merely human activity, even if human activity that is according to the will of God?</a:t>
            </a:r>
          </a:p>
          <a:p>
            <a:pPr>
              <a:defRPr/>
            </a:pPr>
            <a:r>
              <a:rPr lang="en-GB" altLang="en-US" sz="3500" b="1" dirty="0" smtClean="0">
                <a:solidFill>
                  <a:srgbClr val="002060"/>
                </a:solidFill>
              </a:rPr>
              <a:t>Karl Barth “Theology and </a:t>
            </a:r>
            <a:r>
              <a:rPr lang="en-GB" altLang="en-US" sz="3500" b="1" dirty="0">
                <a:solidFill>
                  <a:srgbClr val="002060"/>
                </a:solidFill>
              </a:rPr>
              <a:t>M</a:t>
            </a:r>
            <a:r>
              <a:rPr lang="en-GB" altLang="en-US" sz="3500" b="1" dirty="0" smtClean="0">
                <a:solidFill>
                  <a:srgbClr val="002060"/>
                </a:solidFill>
              </a:rPr>
              <a:t>ission Today” (Die </a:t>
            </a:r>
            <a:r>
              <a:rPr lang="en-GB" altLang="en-US" sz="3500" b="1" dirty="0" err="1" smtClean="0">
                <a:solidFill>
                  <a:srgbClr val="002060"/>
                </a:solidFill>
              </a:rPr>
              <a:t>Theologie</a:t>
            </a:r>
            <a:r>
              <a:rPr lang="en-GB" altLang="en-US" sz="3500" b="1" dirty="0" smtClean="0">
                <a:solidFill>
                  <a:srgbClr val="002060"/>
                </a:solidFill>
              </a:rPr>
              <a:t> und die Mission in der </a:t>
            </a:r>
            <a:r>
              <a:rPr lang="en-GB" altLang="en-US" sz="3500" b="1" dirty="0" err="1" smtClean="0">
                <a:solidFill>
                  <a:srgbClr val="002060"/>
                </a:solidFill>
              </a:rPr>
              <a:t>Gegenwart</a:t>
            </a:r>
            <a:r>
              <a:rPr lang="en-GB" altLang="en-US" sz="3500" b="1" dirty="0" smtClean="0">
                <a:solidFill>
                  <a:srgbClr val="002060"/>
                </a:solidFill>
              </a:rPr>
              <a:t>), 1932.</a:t>
            </a:r>
          </a:p>
          <a:p>
            <a:pPr>
              <a:defRPr/>
            </a:pPr>
            <a:r>
              <a:rPr lang="en-GB" altLang="en-US" sz="3500" b="1" dirty="0" smtClean="0">
                <a:solidFill>
                  <a:srgbClr val="FF0000"/>
                </a:solidFill>
              </a:rPr>
              <a:t>Karl Hartenstein (1894–1952), coined phrase “</a:t>
            </a:r>
            <a:r>
              <a:rPr lang="en-GB" altLang="en-US" sz="3500" b="1" dirty="0" err="1" smtClean="0">
                <a:solidFill>
                  <a:srgbClr val="FF0000"/>
                </a:solidFill>
              </a:rPr>
              <a:t>missio</a:t>
            </a:r>
            <a:r>
              <a:rPr lang="en-GB" altLang="en-US" sz="3500" b="1" dirty="0" smtClean="0">
                <a:solidFill>
                  <a:srgbClr val="FF0000"/>
                </a:solidFill>
              </a:rPr>
              <a:t> Dei”.</a:t>
            </a:r>
          </a:p>
          <a:p>
            <a:pPr>
              <a:defRPr/>
            </a:pPr>
            <a:r>
              <a:rPr lang="en-GB" altLang="en-US" sz="3500" b="1" dirty="0" smtClean="0">
                <a:solidFill>
                  <a:srgbClr val="002060"/>
                </a:solidFill>
              </a:rPr>
              <a:t>Later developments (</a:t>
            </a:r>
            <a:r>
              <a:rPr lang="en-GB" altLang="en-US" sz="3500" b="1" dirty="0" err="1" smtClean="0">
                <a:solidFill>
                  <a:srgbClr val="002060"/>
                </a:solidFill>
              </a:rPr>
              <a:t>Willingen</a:t>
            </a:r>
            <a:r>
              <a:rPr lang="en-GB" altLang="en-US" sz="3500" b="1" dirty="0" smtClean="0">
                <a:solidFill>
                  <a:srgbClr val="002060"/>
                </a:solidFill>
              </a:rPr>
              <a:t>, Georg </a:t>
            </a:r>
            <a:r>
              <a:rPr lang="en-GB" altLang="en-US" sz="3500" b="1" dirty="0" err="1" smtClean="0">
                <a:solidFill>
                  <a:srgbClr val="002060"/>
                </a:solidFill>
              </a:rPr>
              <a:t>Vicedom</a:t>
            </a:r>
            <a:r>
              <a:rPr lang="en-GB" altLang="en-US" sz="3500" b="1" dirty="0" smtClean="0">
                <a:solidFill>
                  <a:srgbClr val="002060"/>
                </a:solidFill>
              </a:rPr>
              <a:t>)</a:t>
            </a:r>
          </a:p>
          <a:p>
            <a:pPr>
              <a:defRPr/>
            </a:pPr>
            <a:endParaRPr lang="cs-CZ" altLang="en-US" sz="3200" b="1" dirty="0">
              <a:solidFill>
                <a:srgbClr val="FF0000"/>
              </a:solidFill>
            </a:endParaRPr>
          </a:p>
        </p:txBody>
      </p:sp>
    </p:spTree>
    <p:extLst>
      <p:ext uri="{BB962C8B-B14F-4D97-AF65-F5344CB8AC3E}">
        <p14:creationId xmlns:p14="http://schemas.microsoft.com/office/powerpoint/2010/main" val="30656111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010828"/>
          </a:xfrm>
        </p:spPr>
        <p:txBody>
          <a:bodyPr>
            <a:normAutofit/>
          </a:bodyPr>
          <a:lstStyle/>
          <a:p>
            <a:pPr algn="ctr"/>
            <a:r>
              <a:rPr lang="en-GB" sz="4800" b="1" dirty="0" smtClean="0">
                <a:solidFill>
                  <a:srgbClr val="C00000"/>
                </a:solidFill>
              </a:rPr>
              <a:t>Introduction to Missiology</a:t>
            </a:r>
            <a:endParaRPr lang="en-GB" sz="4800" b="1" dirty="0">
              <a:solidFill>
                <a:srgbClr val="C00000"/>
              </a:solidFill>
            </a:endParaRPr>
          </a:p>
        </p:txBody>
      </p:sp>
      <p:sp>
        <p:nvSpPr>
          <p:cNvPr id="3" name="Content Placeholder 2"/>
          <p:cNvSpPr>
            <a:spLocks noGrp="1"/>
          </p:cNvSpPr>
          <p:nvPr>
            <p:ph idx="1"/>
          </p:nvPr>
        </p:nvSpPr>
        <p:spPr>
          <a:xfrm>
            <a:off x="628650" y="1375954"/>
            <a:ext cx="8088630" cy="5207726"/>
          </a:xfrm>
        </p:spPr>
        <p:txBody>
          <a:bodyPr>
            <a:normAutofit/>
          </a:bodyPr>
          <a:lstStyle/>
          <a:p>
            <a:pPr marL="0" indent="0">
              <a:buNone/>
            </a:pPr>
            <a:r>
              <a:rPr lang="en-GB" sz="3000" b="1" dirty="0" smtClean="0">
                <a:solidFill>
                  <a:srgbClr val="FF0000"/>
                </a:solidFill>
              </a:rPr>
              <a:t>“mission in unity means an end to </a:t>
            </a:r>
            <a:r>
              <a:rPr lang="en-GB" sz="3000" b="1" i="1" dirty="0" smtClean="0">
                <a:solidFill>
                  <a:srgbClr val="FF0000"/>
                </a:solidFill>
              </a:rPr>
              <a:t>the distinction between “sending” and “receiving” churches”</a:t>
            </a:r>
          </a:p>
          <a:p>
            <a:pPr marL="0" indent="0">
              <a:buNone/>
            </a:pPr>
            <a:r>
              <a:rPr lang="en-GB" sz="3000" b="1" dirty="0" smtClean="0">
                <a:solidFill>
                  <a:srgbClr val="002060"/>
                </a:solidFill>
              </a:rPr>
              <a:t>Mission in unity will also serve all humanity by showing the possibility of unity</a:t>
            </a:r>
          </a:p>
          <a:p>
            <a:pPr marL="0" indent="0">
              <a:buNone/>
            </a:pPr>
            <a:r>
              <a:rPr lang="en-GB" sz="3000" b="1" dirty="0" smtClean="0">
                <a:solidFill>
                  <a:srgbClr val="FF0000"/>
                </a:solidFill>
              </a:rPr>
              <a:t>Lack of unity is fundamentally a sin</a:t>
            </a:r>
          </a:p>
          <a:p>
            <a:pPr marL="0" indent="0">
              <a:buNone/>
            </a:pPr>
            <a:r>
              <a:rPr lang="en-GB" sz="3000" b="1" dirty="0" smtClean="0">
                <a:solidFill>
                  <a:srgbClr val="002060"/>
                </a:solidFill>
              </a:rPr>
              <a:t>This also means that the proliferation of new churches has to be brought into question – is this the will of God or human sinfulness and pride?</a:t>
            </a:r>
          </a:p>
        </p:txBody>
      </p:sp>
    </p:spTree>
    <p:extLst>
      <p:ext uri="{BB962C8B-B14F-4D97-AF65-F5344CB8AC3E}">
        <p14:creationId xmlns:p14="http://schemas.microsoft.com/office/powerpoint/2010/main" val="427703577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010828"/>
          </a:xfrm>
        </p:spPr>
        <p:txBody>
          <a:bodyPr>
            <a:normAutofit/>
          </a:bodyPr>
          <a:lstStyle/>
          <a:p>
            <a:pPr algn="ctr"/>
            <a:r>
              <a:rPr lang="en-GB" sz="4800" b="1" dirty="0" smtClean="0">
                <a:solidFill>
                  <a:srgbClr val="C00000"/>
                </a:solidFill>
              </a:rPr>
              <a:t>Introduction to Missiology</a:t>
            </a:r>
            <a:endParaRPr lang="en-GB" sz="4800" b="1" dirty="0">
              <a:solidFill>
                <a:srgbClr val="C00000"/>
              </a:solidFill>
            </a:endParaRPr>
          </a:p>
        </p:txBody>
      </p:sp>
      <p:sp>
        <p:nvSpPr>
          <p:cNvPr id="3" name="Content Placeholder 2"/>
          <p:cNvSpPr>
            <a:spLocks noGrp="1"/>
          </p:cNvSpPr>
          <p:nvPr>
            <p:ph idx="1"/>
          </p:nvPr>
        </p:nvSpPr>
        <p:spPr>
          <a:xfrm>
            <a:off x="383177" y="1375954"/>
            <a:ext cx="8334103" cy="5207726"/>
          </a:xfrm>
        </p:spPr>
        <p:txBody>
          <a:bodyPr>
            <a:normAutofit/>
          </a:bodyPr>
          <a:lstStyle/>
          <a:p>
            <a:pPr marL="0" indent="0">
              <a:buNone/>
            </a:pPr>
            <a:r>
              <a:rPr lang="en-GB" sz="3000" b="1" dirty="0" smtClean="0">
                <a:solidFill>
                  <a:srgbClr val="00B050"/>
                </a:solidFill>
              </a:rPr>
              <a:t>Mission as Action in Hope</a:t>
            </a:r>
          </a:p>
          <a:p>
            <a:pPr marL="0" indent="0">
              <a:buNone/>
            </a:pPr>
            <a:r>
              <a:rPr lang="en-GB" sz="3000" b="1" dirty="0" smtClean="0">
                <a:solidFill>
                  <a:srgbClr val="FF0000"/>
                </a:solidFill>
              </a:rPr>
              <a:t>The rediscovery of the eschatological dimension of Christian life</a:t>
            </a:r>
          </a:p>
          <a:p>
            <a:pPr marL="0" indent="0">
              <a:buNone/>
            </a:pPr>
            <a:r>
              <a:rPr lang="en-GB" sz="3000" b="1" dirty="0" smtClean="0">
                <a:solidFill>
                  <a:srgbClr val="002060"/>
                </a:solidFill>
              </a:rPr>
              <a:t>Eschatology as grounded hope</a:t>
            </a:r>
          </a:p>
          <a:p>
            <a:pPr marL="0" indent="0">
              <a:buNone/>
            </a:pPr>
            <a:r>
              <a:rPr lang="en-GB" sz="3000" b="1" dirty="0" smtClean="0">
                <a:solidFill>
                  <a:srgbClr val="FF0000"/>
                </a:solidFill>
              </a:rPr>
              <a:t>Warning of danger of “extreme </a:t>
            </a:r>
            <a:r>
              <a:rPr lang="en-GB" sz="3000" b="1" dirty="0" err="1" smtClean="0">
                <a:solidFill>
                  <a:srgbClr val="FF0000"/>
                </a:solidFill>
              </a:rPr>
              <a:t>eschatologization</a:t>
            </a:r>
            <a:r>
              <a:rPr lang="en-GB" sz="3000" b="1" dirty="0" smtClean="0">
                <a:solidFill>
                  <a:srgbClr val="FF0000"/>
                </a:solidFill>
              </a:rPr>
              <a:t>” of mission – millennial movements, for example.</a:t>
            </a:r>
          </a:p>
          <a:p>
            <a:pPr marL="0" indent="0">
              <a:buNone/>
            </a:pPr>
            <a:endParaRPr lang="en-GB" sz="3000" b="1" dirty="0">
              <a:solidFill>
                <a:srgbClr val="FF0000"/>
              </a:solidFill>
            </a:endParaRPr>
          </a:p>
        </p:txBody>
      </p:sp>
    </p:spTree>
    <p:extLst>
      <p:ext uri="{BB962C8B-B14F-4D97-AF65-F5344CB8AC3E}">
        <p14:creationId xmlns:p14="http://schemas.microsoft.com/office/powerpoint/2010/main" val="126681021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010828"/>
          </a:xfrm>
        </p:spPr>
        <p:txBody>
          <a:bodyPr>
            <a:normAutofit/>
          </a:bodyPr>
          <a:lstStyle/>
          <a:p>
            <a:pPr algn="ctr"/>
            <a:r>
              <a:rPr lang="en-GB" sz="4800" b="1" dirty="0" smtClean="0">
                <a:solidFill>
                  <a:srgbClr val="C00000"/>
                </a:solidFill>
              </a:rPr>
              <a:t>Introduction to Missiology</a:t>
            </a:r>
            <a:endParaRPr lang="en-GB" sz="4800" b="1" dirty="0">
              <a:solidFill>
                <a:srgbClr val="C00000"/>
              </a:solidFill>
            </a:endParaRPr>
          </a:p>
        </p:txBody>
      </p:sp>
      <p:sp>
        <p:nvSpPr>
          <p:cNvPr id="3" name="Content Placeholder 2"/>
          <p:cNvSpPr>
            <a:spLocks noGrp="1"/>
          </p:cNvSpPr>
          <p:nvPr>
            <p:ph idx="1"/>
          </p:nvPr>
        </p:nvSpPr>
        <p:spPr>
          <a:xfrm>
            <a:off x="628650" y="1375954"/>
            <a:ext cx="8088630" cy="5207726"/>
          </a:xfrm>
        </p:spPr>
        <p:txBody>
          <a:bodyPr>
            <a:normAutofit/>
          </a:bodyPr>
          <a:lstStyle/>
          <a:p>
            <a:pPr marL="0" indent="0">
              <a:buNone/>
            </a:pPr>
            <a:r>
              <a:rPr lang="en-GB" sz="3000" b="1" dirty="0" smtClean="0">
                <a:solidFill>
                  <a:srgbClr val="00B050"/>
                </a:solidFill>
              </a:rPr>
              <a:t>Theological Questions </a:t>
            </a:r>
          </a:p>
          <a:p>
            <a:pPr>
              <a:buFontTx/>
              <a:buChar char="-"/>
            </a:pPr>
            <a:r>
              <a:rPr lang="en-GB" sz="3000" b="1" dirty="0" smtClean="0">
                <a:solidFill>
                  <a:srgbClr val="FF0000"/>
                </a:solidFill>
              </a:rPr>
              <a:t>In </a:t>
            </a:r>
            <a:r>
              <a:rPr lang="en-GB" sz="3000" b="1" dirty="0">
                <a:solidFill>
                  <a:srgbClr val="FF0000"/>
                </a:solidFill>
              </a:rPr>
              <a:t>what sense is mission </a:t>
            </a:r>
            <a:r>
              <a:rPr lang="en-GB" sz="3000" b="1" dirty="0" smtClean="0">
                <a:solidFill>
                  <a:srgbClr val="FF0000"/>
                </a:solidFill>
              </a:rPr>
              <a:t>“of God” (</a:t>
            </a:r>
            <a:r>
              <a:rPr lang="en-GB" sz="3000" b="1" i="1" dirty="0" smtClean="0">
                <a:solidFill>
                  <a:srgbClr val="FF0000"/>
                </a:solidFill>
              </a:rPr>
              <a:t>missio Dei</a:t>
            </a:r>
            <a:r>
              <a:rPr lang="en-GB" sz="3000" b="1" dirty="0" smtClean="0">
                <a:solidFill>
                  <a:srgbClr val="FF0000"/>
                </a:solidFill>
              </a:rPr>
              <a:t>)</a:t>
            </a:r>
            <a:r>
              <a:rPr lang="en-GB" sz="3000" b="1" i="1" dirty="0" smtClean="0">
                <a:solidFill>
                  <a:srgbClr val="FF0000"/>
                </a:solidFill>
              </a:rPr>
              <a:t>?</a:t>
            </a:r>
          </a:p>
          <a:p>
            <a:pPr>
              <a:buFontTx/>
              <a:buChar char="-"/>
            </a:pPr>
            <a:r>
              <a:rPr lang="en-GB" sz="3000" b="1" dirty="0" smtClean="0">
                <a:solidFill>
                  <a:srgbClr val="002060"/>
                </a:solidFill>
              </a:rPr>
              <a:t>How are other religions to be envisaged in terms of mission?</a:t>
            </a:r>
          </a:p>
          <a:p>
            <a:pPr>
              <a:buFontTx/>
              <a:buChar char="-"/>
            </a:pPr>
            <a:r>
              <a:rPr lang="en-GB" sz="3000" b="1" dirty="0" smtClean="0">
                <a:solidFill>
                  <a:srgbClr val="FF0000"/>
                </a:solidFill>
              </a:rPr>
              <a:t>What hope does the proclamation of the Christian gospel bring?</a:t>
            </a:r>
          </a:p>
          <a:p>
            <a:pPr>
              <a:buFontTx/>
              <a:buChar char="-"/>
            </a:pPr>
            <a:r>
              <a:rPr lang="en-GB" sz="3000" b="1" dirty="0" smtClean="0">
                <a:solidFill>
                  <a:srgbClr val="002060"/>
                </a:solidFill>
              </a:rPr>
              <a:t>What is the role of the church in mission, what is the role of the churches?</a:t>
            </a:r>
            <a:endParaRPr lang="en-GB" sz="3000" b="1" dirty="0">
              <a:solidFill>
                <a:srgbClr val="002060"/>
              </a:solidFill>
            </a:endParaRPr>
          </a:p>
          <a:p>
            <a:pPr marL="0" indent="0">
              <a:buNone/>
            </a:pPr>
            <a:endParaRPr lang="en-GB" sz="3000" b="1" dirty="0">
              <a:solidFill>
                <a:srgbClr val="FF0000"/>
              </a:solidFill>
            </a:endParaRPr>
          </a:p>
        </p:txBody>
      </p:sp>
    </p:spTree>
    <p:extLst>
      <p:ext uri="{BB962C8B-B14F-4D97-AF65-F5344CB8AC3E}">
        <p14:creationId xmlns:p14="http://schemas.microsoft.com/office/powerpoint/2010/main" val="36345965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1" y="365126"/>
            <a:ext cx="7886700" cy="1036955"/>
          </a:xfrm>
        </p:spPr>
        <p:txBody>
          <a:bodyPr>
            <a:normAutofit/>
          </a:bodyPr>
          <a:lstStyle/>
          <a:p>
            <a:pPr algn="ctr"/>
            <a:r>
              <a:rPr lang="en-GB" sz="4800" b="1" dirty="0" smtClean="0">
                <a:solidFill>
                  <a:srgbClr val="C00000"/>
                </a:solidFill>
              </a:rPr>
              <a:t>Introduction to Missiology</a:t>
            </a:r>
            <a:endParaRPr lang="en-GB" sz="4800" b="1" dirty="0">
              <a:solidFill>
                <a:srgbClr val="C00000"/>
              </a:solidFill>
            </a:endParaRPr>
          </a:p>
        </p:txBody>
      </p:sp>
      <p:sp>
        <p:nvSpPr>
          <p:cNvPr id="3" name="Content Placeholder 2"/>
          <p:cNvSpPr>
            <a:spLocks noGrp="1"/>
          </p:cNvSpPr>
          <p:nvPr>
            <p:ph idx="1"/>
          </p:nvPr>
        </p:nvSpPr>
        <p:spPr>
          <a:xfrm>
            <a:off x="628651" y="1550129"/>
            <a:ext cx="8114756" cy="4902925"/>
          </a:xfrm>
        </p:spPr>
        <p:txBody>
          <a:bodyPr>
            <a:normAutofit fontScale="92500"/>
          </a:bodyPr>
          <a:lstStyle/>
          <a:p>
            <a:pPr marL="0" indent="0">
              <a:buNone/>
            </a:pPr>
            <a:r>
              <a:rPr lang="en-GB" b="1" dirty="0" smtClean="0">
                <a:solidFill>
                  <a:srgbClr val="002060"/>
                </a:solidFill>
              </a:rPr>
              <a:t>Andrew Kirk, </a:t>
            </a:r>
            <a:r>
              <a:rPr lang="en-GB" b="1" i="1" dirty="0" smtClean="0">
                <a:solidFill>
                  <a:srgbClr val="002060"/>
                </a:solidFill>
              </a:rPr>
              <a:t>What is Mission? Theological Explorations</a:t>
            </a:r>
            <a:r>
              <a:rPr lang="en-GB" b="1" dirty="0" smtClean="0">
                <a:solidFill>
                  <a:srgbClr val="002060"/>
                </a:solidFill>
              </a:rPr>
              <a:t> (London: </a:t>
            </a:r>
            <a:r>
              <a:rPr lang="en-GB" b="1" dirty="0" err="1" smtClean="0">
                <a:solidFill>
                  <a:srgbClr val="002060"/>
                </a:solidFill>
              </a:rPr>
              <a:t>Darton</a:t>
            </a:r>
            <a:r>
              <a:rPr lang="en-GB" b="1" dirty="0" smtClean="0">
                <a:solidFill>
                  <a:srgbClr val="002060"/>
                </a:solidFill>
              </a:rPr>
              <a:t>, Longman and Todd, 1999)</a:t>
            </a:r>
          </a:p>
          <a:p>
            <a:pPr marL="0" indent="0">
              <a:buNone/>
            </a:pPr>
            <a:r>
              <a:rPr lang="en-GB" b="1" i="1" dirty="0" err="1" smtClean="0">
                <a:solidFill>
                  <a:srgbClr val="FF0000"/>
                </a:solidFill>
              </a:rPr>
              <a:t>Missio</a:t>
            </a:r>
            <a:r>
              <a:rPr lang="en-GB" b="1" i="1" dirty="0" smtClean="0">
                <a:solidFill>
                  <a:srgbClr val="FF0000"/>
                </a:solidFill>
              </a:rPr>
              <a:t> Dei </a:t>
            </a:r>
            <a:r>
              <a:rPr lang="en-GB" b="1" dirty="0" smtClean="0">
                <a:solidFill>
                  <a:srgbClr val="FF0000"/>
                </a:solidFill>
              </a:rPr>
              <a:t>demands faith in a personal God who has a plan and a will for the redemption of the whole of creation:</a:t>
            </a:r>
          </a:p>
          <a:p>
            <a:pPr marL="0" indent="0">
              <a:buNone/>
            </a:pPr>
            <a:r>
              <a:rPr lang="en-GB" b="1" dirty="0" err="1" smtClean="0">
                <a:solidFill>
                  <a:srgbClr val="FF0000"/>
                </a:solidFill>
              </a:rPr>
              <a:t>Eph</a:t>
            </a:r>
            <a:r>
              <a:rPr lang="en-GB" b="1" dirty="0" smtClean="0">
                <a:solidFill>
                  <a:srgbClr val="FF0000"/>
                </a:solidFill>
              </a:rPr>
              <a:t> 1:7-10: </a:t>
            </a:r>
            <a:r>
              <a:rPr lang="en-GB" b="1" dirty="0" smtClean="0">
                <a:solidFill>
                  <a:srgbClr val="7030A0"/>
                </a:solidFill>
              </a:rPr>
              <a:t>In </a:t>
            </a:r>
            <a:r>
              <a:rPr lang="en-GB" b="1" dirty="0">
                <a:solidFill>
                  <a:srgbClr val="7030A0"/>
                </a:solidFill>
              </a:rPr>
              <a:t>him we have redemption through his blood, the forgiveness of our trespasses, according to the riches of his </a:t>
            </a:r>
            <a:r>
              <a:rPr lang="en-GB" b="1" dirty="0" smtClean="0">
                <a:solidFill>
                  <a:srgbClr val="7030A0"/>
                </a:solidFill>
              </a:rPr>
              <a:t>grace </a:t>
            </a:r>
            <a:r>
              <a:rPr lang="en-GB" b="1" dirty="0">
                <a:solidFill>
                  <a:srgbClr val="7030A0"/>
                </a:solidFill>
              </a:rPr>
              <a:t>that he lavished on us. With all wisdom and </a:t>
            </a:r>
            <a:r>
              <a:rPr lang="en-GB" b="1" dirty="0" smtClean="0">
                <a:solidFill>
                  <a:srgbClr val="7030A0"/>
                </a:solidFill>
              </a:rPr>
              <a:t>insight </a:t>
            </a:r>
            <a:r>
              <a:rPr lang="en-GB" b="1" dirty="0">
                <a:solidFill>
                  <a:srgbClr val="7030A0"/>
                </a:solidFill>
              </a:rPr>
              <a:t>he has made known to us the mystery of his will, according to his good pleasure that he set forth in </a:t>
            </a:r>
            <a:r>
              <a:rPr lang="en-GB" b="1" dirty="0" smtClean="0">
                <a:solidFill>
                  <a:srgbClr val="7030A0"/>
                </a:solidFill>
              </a:rPr>
              <a:t>Christ, </a:t>
            </a:r>
            <a:r>
              <a:rPr lang="en-GB" b="1" dirty="0">
                <a:solidFill>
                  <a:srgbClr val="7030A0"/>
                </a:solidFill>
              </a:rPr>
              <a:t>as a plan for the fullness of time, to gather up all things in him, things in heaven and things on earth. </a:t>
            </a:r>
            <a:endParaRPr lang="en-GB" b="1" i="1" dirty="0">
              <a:solidFill>
                <a:srgbClr val="7030A0"/>
              </a:solidFill>
            </a:endParaRPr>
          </a:p>
        </p:txBody>
      </p:sp>
    </p:spTree>
    <p:extLst>
      <p:ext uri="{BB962C8B-B14F-4D97-AF65-F5344CB8AC3E}">
        <p14:creationId xmlns:p14="http://schemas.microsoft.com/office/powerpoint/2010/main" val="22857577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1" y="130632"/>
            <a:ext cx="7886700" cy="940525"/>
          </a:xfrm>
        </p:spPr>
        <p:txBody>
          <a:bodyPr>
            <a:normAutofit/>
          </a:bodyPr>
          <a:lstStyle/>
          <a:p>
            <a:pPr algn="ctr"/>
            <a:r>
              <a:rPr lang="en-GB" sz="4800" b="1" dirty="0" smtClean="0">
                <a:solidFill>
                  <a:srgbClr val="C00000"/>
                </a:solidFill>
              </a:rPr>
              <a:t>Introduction to Missiology</a:t>
            </a:r>
            <a:endParaRPr lang="en-GB" sz="4800" b="1" dirty="0">
              <a:solidFill>
                <a:srgbClr val="C00000"/>
              </a:solidFill>
            </a:endParaRPr>
          </a:p>
        </p:txBody>
      </p:sp>
      <p:sp>
        <p:nvSpPr>
          <p:cNvPr id="3" name="Content Placeholder 2"/>
          <p:cNvSpPr>
            <a:spLocks noGrp="1"/>
          </p:cNvSpPr>
          <p:nvPr>
            <p:ph idx="1"/>
          </p:nvPr>
        </p:nvSpPr>
        <p:spPr>
          <a:xfrm>
            <a:off x="628651" y="1236618"/>
            <a:ext cx="8114756" cy="5216435"/>
          </a:xfrm>
        </p:spPr>
        <p:txBody>
          <a:bodyPr>
            <a:normAutofit/>
          </a:bodyPr>
          <a:lstStyle/>
          <a:p>
            <a:pPr>
              <a:defRPr/>
            </a:pPr>
            <a:r>
              <a:rPr lang="en-GB" altLang="en-US" sz="3200" b="1" dirty="0" smtClean="0">
                <a:solidFill>
                  <a:srgbClr val="FF0000"/>
                </a:solidFill>
              </a:rPr>
              <a:t>The concept of </a:t>
            </a:r>
            <a:r>
              <a:rPr lang="en-GB" altLang="en-US" sz="3200" b="1" dirty="0" err="1" smtClean="0">
                <a:solidFill>
                  <a:srgbClr val="FF0000"/>
                </a:solidFill>
              </a:rPr>
              <a:t>missio</a:t>
            </a:r>
            <a:r>
              <a:rPr lang="en-GB" altLang="en-US" sz="3200" b="1" dirty="0" smtClean="0">
                <a:solidFill>
                  <a:srgbClr val="FF0000"/>
                </a:solidFill>
              </a:rPr>
              <a:t> Dei is normally understood as an attempt to root human missionary activity in the mystery of the Trinity, where the Father sends the Son and the Holy Spirit.</a:t>
            </a:r>
          </a:p>
          <a:p>
            <a:pPr>
              <a:buNone/>
              <a:defRPr/>
            </a:pPr>
            <a:endParaRPr lang="en-GB" altLang="en-US" sz="3200" b="1" dirty="0" smtClean="0">
              <a:solidFill>
                <a:srgbClr val="FF0000"/>
              </a:solidFill>
            </a:endParaRPr>
          </a:p>
          <a:p>
            <a:pPr>
              <a:defRPr/>
            </a:pPr>
            <a:r>
              <a:rPr lang="en-GB" altLang="en-US" sz="3200" b="1" dirty="0" smtClean="0">
                <a:solidFill>
                  <a:srgbClr val="002060"/>
                </a:solidFill>
              </a:rPr>
              <a:t>Christians do mission, or accept the task of doing mission because they are created in the image of God, Father, Son and Holy Spirit.</a:t>
            </a:r>
          </a:p>
          <a:p>
            <a:pPr marL="0" indent="0">
              <a:buNone/>
            </a:pPr>
            <a:endParaRPr lang="en-GB" b="1" dirty="0">
              <a:solidFill>
                <a:srgbClr val="FF0000"/>
              </a:solidFill>
            </a:endParaRPr>
          </a:p>
        </p:txBody>
      </p:sp>
    </p:spTree>
    <p:extLst>
      <p:ext uri="{BB962C8B-B14F-4D97-AF65-F5344CB8AC3E}">
        <p14:creationId xmlns:p14="http://schemas.microsoft.com/office/powerpoint/2010/main" val="23564315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1" y="365126"/>
            <a:ext cx="7886700" cy="1036955"/>
          </a:xfrm>
        </p:spPr>
        <p:txBody>
          <a:bodyPr>
            <a:normAutofit/>
          </a:bodyPr>
          <a:lstStyle/>
          <a:p>
            <a:pPr algn="ctr"/>
            <a:r>
              <a:rPr lang="en-GB" sz="4800" b="1" dirty="0" smtClean="0">
                <a:solidFill>
                  <a:srgbClr val="C00000"/>
                </a:solidFill>
              </a:rPr>
              <a:t>Introduction to Missiology</a:t>
            </a:r>
            <a:endParaRPr lang="en-GB" sz="4800" b="1" dirty="0">
              <a:solidFill>
                <a:srgbClr val="C00000"/>
              </a:solidFill>
            </a:endParaRPr>
          </a:p>
        </p:txBody>
      </p:sp>
      <p:sp>
        <p:nvSpPr>
          <p:cNvPr id="3" name="Content Placeholder 2"/>
          <p:cNvSpPr>
            <a:spLocks noGrp="1"/>
          </p:cNvSpPr>
          <p:nvPr>
            <p:ph idx="1"/>
          </p:nvPr>
        </p:nvSpPr>
        <p:spPr>
          <a:xfrm>
            <a:off x="628651" y="1550129"/>
            <a:ext cx="8114756" cy="4902925"/>
          </a:xfrm>
        </p:spPr>
        <p:txBody>
          <a:bodyPr/>
          <a:lstStyle/>
          <a:p>
            <a:pPr marL="0" indent="0">
              <a:buNone/>
            </a:pPr>
            <a:r>
              <a:rPr lang="en-GB" b="1" dirty="0" smtClean="0">
                <a:solidFill>
                  <a:srgbClr val="FF0000"/>
                </a:solidFill>
              </a:rPr>
              <a:t>The Trinitarian dimension of </a:t>
            </a:r>
            <a:r>
              <a:rPr lang="en-GB" b="1" dirty="0" err="1" smtClean="0">
                <a:solidFill>
                  <a:srgbClr val="FF0000"/>
                </a:solidFill>
              </a:rPr>
              <a:t>missio</a:t>
            </a:r>
            <a:r>
              <a:rPr lang="en-GB" b="1" dirty="0" smtClean="0">
                <a:solidFill>
                  <a:srgbClr val="FF0000"/>
                </a:solidFill>
              </a:rPr>
              <a:t> Dei</a:t>
            </a:r>
          </a:p>
          <a:p>
            <a:pPr marL="0" indent="0">
              <a:buNone/>
            </a:pPr>
            <a:r>
              <a:rPr lang="en-GB" b="1" dirty="0" smtClean="0">
                <a:solidFill>
                  <a:srgbClr val="002060"/>
                </a:solidFill>
              </a:rPr>
              <a:t>This is seen in God’s love for his creation. </a:t>
            </a:r>
          </a:p>
          <a:p>
            <a:pPr marL="0" indent="0">
              <a:buNone/>
            </a:pPr>
            <a:r>
              <a:rPr lang="en-GB" b="1" dirty="0" smtClean="0">
                <a:solidFill>
                  <a:srgbClr val="FF0000"/>
                </a:solidFill>
              </a:rPr>
              <a:t>“the mission of God flows directly from the nature of who God is… God’s intention for the world is that in every respect it should show forth the way he is – love, community, equality, diversity, mercy, compassion and justice.” (Kirk, </a:t>
            </a:r>
            <a:r>
              <a:rPr lang="en-GB" b="1" i="1" dirty="0" smtClean="0">
                <a:solidFill>
                  <a:srgbClr val="FF0000"/>
                </a:solidFill>
              </a:rPr>
              <a:t>What is Mission?</a:t>
            </a:r>
            <a:r>
              <a:rPr lang="en-GB" b="1" dirty="0" smtClean="0">
                <a:solidFill>
                  <a:srgbClr val="FF0000"/>
                </a:solidFill>
              </a:rPr>
              <a:t>, 28).</a:t>
            </a:r>
            <a:endParaRPr lang="en-GB" b="1" dirty="0">
              <a:solidFill>
                <a:srgbClr val="FF0000"/>
              </a:solidFill>
            </a:endParaRPr>
          </a:p>
        </p:txBody>
      </p:sp>
    </p:spTree>
    <p:extLst>
      <p:ext uri="{BB962C8B-B14F-4D97-AF65-F5344CB8AC3E}">
        <p14:creationId xmlns:p14="http://schemas.microsoft.com/office/powerpoint/2010/main" val="13342551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1" y="365126"/>
            <a:ext cx="7886700" cy="1036955"/>
          </a:xfrm>
        </p:spPr>
        <p:txBody>
          <a:bodyPr>
            <a:normAutofit/>
          </a:bodyPr>
          <a:lstStyle/>
          <a:p>
            <a:pPr algn="ctr"/>
            <a:r>
              <a:rPr lang="cs-CZ" sz="4800" b="1" dirty="0" err="1" smtClean="0">
                <a:solidFill>
                  <a:srgbClr val="C00000"/>
                </a:solidFill>
              </a:rPr>
              <a:t>Introduction</a:t>
            </a:r>
            <a:r>
              <a:rPr lang="cs-CZ" sz="4800" b="1" dirty="0" smtClean="0">
                <a:solidFill>
                  <a:srgbClr val="C00000"/>
                </a:solidFill>
              </a:rPr>
              <a:t> to </a:t>
            </a:r>
            <a:r>
              <a:rPr lang="cs-CZ" sz="4800" b="1" dirty="0" err="1" smtClean="0">
                <a:solidFill>
                  <a:srgbClr val="C00000"/>
                </a:solidFill>
              </a:rPr>
              <a:t>Missiology</a:t>
            </a:r>
            <a:endParaRPr lang="en-GB" sz="4800" b="1" dirty="0">
              <a:solidFill>
                <a:srgbClr val="C00000"/>
              </a:solidFill>
            </a:endParaRPr>
          </a:p>
        </p:txBody>
      </p:sp>
      <p:sp>
        <p:nvSpPr>
          <p:cNvPr id="3" name="Content Placeholder 2"/>
          <p:cNvSpPr>
            <a:spLocks noGrp="1"/>
          </p:cNvSpPr>
          <p:nvPr>
            <p:ph idx="1"/>
          </p:nvPr>
        </p:nvSpPr>
        <p:spPr>
          <a:xfrm>
            <a:off x="514623" y="1402083"/>
            <a:ext cx="8114756" cy="4902925"/>
          </a:xfrm>
        </p:spPr>
        <p:txBody>
          <a:bodyPr/>
          <a:lstStyle/>
          <a:p>
            <a:pPr marL="0" indent="0">
              <a:buNone/>
            </a:pPr>
            <a:r>
              <a:rPr lang="en-US" b="1" dirty="0" smtClean="0">
                <a:solidFill>
                  <a:srgbClr val="002060"/>
                </a:solidFill>
              </a:rPr>
              <a:t>“Mission is, primarily and ultimately, the work of the Triune God, Creator, Redeemer and Sanctifier, for the sake of the world,  a ministry in which the church is privileged to participate.” (Bosch, </a:t>
            </a:r>
            <a:r>
              <a:rPr lang="en-US" b="1" i="1" dirty="0" smtClean="0">
                <a:solidFill>
                  <a:srgbClr val="002060"/>
                </a:solidFill>
              </a:rPr>
              <a:t>Transforming Mission</a:t>
            </a:r>
            <a:r>
              <a:rPr lang="en-US" b="1" dirty="0" smtClean="0">
                <a:solidFill>
                  <a:srgbClr val="002060"/>
                </a:solidFill>
              </a:rPr>
              <a:t>, 392</a:t>
            </a:r>
            <a:r>
              <a:rPr lang="en-GB" b="1" dirty="0" smtClean="0">
                <a:solidFill>
                  <a:srgbClr val="002060"/>
                </a:solidFill>
              </a:rPr>
              <a:t>)</a:t>
            </a:r>
          </a:p>
          <a:p>
            <a:pPr marL="0" indent="0">
              <a:buNone/>
            </a:pPr>
            <a:r>
              <a:rPr lang="en-US" b="1" dirty="0" smtClean="0">
                <a:solidFill>
                  <a:srgbClr val="FF0000"/>
                </a:solidFill>
              </a:rPr>
              <a:t>Importance of Kingdom of God as the reality of God’s carrying out of his redemptive mission through the sending of the Son and Spirit</a:t>
            </a:r>
            <a:endParaRPr lang="en-GB" b="1" dirty="0" smtClean="0">
              <a:solidFill>
                <a:srgbClr val="FF0000"/>
              </a:solidFill>
            </a:endParaRPr>
          </a:p>
        </p:txBody>
      </p:sp>
    </p:spTree>
    <p:extLst>
      <p:ext uri="{BB962C8B-B14F-4D97-AF65-F5344CB8AC3E}">
        <p14:creationId xmlns:p14="http://schemas.microsoft.com/office/powerpoint/2010/main" val="12593943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1" y="365126"/>
            <a:ext cx="7886700" cy="1036955"/>
          </a:xfrm>
        </p:spPr>
        <p:txBody>
          <a:bodyPr>
            <a:normAutofit/>
          </a:bodyPr>
          <a:lstStyle/>
          <a:p>
            <a:pPr algn="ctr"/>
            <a:r>
              <a:rPr lang="cs-CZ" sz="4800" b="1" dirty="0" err="1" smtClean="0">
                <a:solidFill>
                  <a:srgbClr val="C00000"/>
                </a:solidFill>
              </a:rPr>
              <a:t>Introduction</a:t>
            </a:r>
            <a:r>
              <a:rPr lang="cs-CZ" sz="4800" b="1" dirty="0" smtClean="0">
                <a:solidFill>
                  <a:srgbClr val="C00000"/>
                </a:solidFill>
              </a:rPr>
              <a:t> to </a:t>
            </a:r>
            <a:r>
              <a:rPr lang="cs-CZ" sz="4800" b="1" dirty="0" err="1" smtClean="0">
                <a:solidFill>
                  <a:srgbClr val="C00000"/>
                </a:solidFill>
              </a:rPr>
              <a:t>Missiology</a:t>
            </a:r>
            <a:endParaRPr lang="en-GB" sz="4800" b="1" dirty="0">
              <a:solidFill>
                <a:srgbClr val="C00000"/>
              </a:solidFill>
            </a:endParaRPr>
          </a:p>
        </p:txBody>
      </p:sp>
      <p:sp>
        <p:nvSpPr>
          <p:cNvPr id="3" name="Content Placeholder 2"/>
          <p:cNvSpPr>
            <a:spLocks noGrp="1"/>
          </p:cNvSpPr>
          <p:nvPr>
            <p:ph idx="1"/>
          </p:nvPr>
        </p:nvSpPr>
        <p:spPr>
          <a:xfrm>
            <a:off x="514623" y="1402083"/>
            <a:ext cx="8114756" cy="4902925"/>
          </a:xfrm>
        </p:spPr>
        <p:txBody>
          <a:bodyPr/>
          <a:lstStyle/>
          <a:p>
            <a:pPr>
              <a:defRPr/>
            </a:pPr>
            <a:r>
              <a:rPr lang="en-GB" altLang="en-US" sz="3600" b="1" dirty="0">
                <a:solidFill>
                  <a:srgbClr val="002060"/>
                </a:solidFill>
              </a:rPr>
              <a:t>The Strengths of the Concept</a:t>
            </a:r>
          </a:p>
          <a:p>
            <a:pPr>
              <a:buNone/>
              <a:defRPr/>
            </a:pPr>
            <a:endParaRPr lang="en-GB" altLang="en-US" sz="3600" b="1" dirty="0">
              <a:solidFill>
                <a:srgbClr val="FF0000"/>
              </a:solidFill>
            </a:endParaRPr>
          </a:p>
          <a:p>
            <a:pPr lvl="1">
              <a:defRPr/>
            </a:pPr>
            <a:r>
              <a:rPr lang="en-GB" altLang="en-US" sz="3200" b="1" dirty="0">
                <a:solidFill>
                  <a:srgbClr val="FF0000"/>
                </a:solidFill>
              </a:rPr>
              <a:t>An attempt to give a divine grounding to mission </a:t>
            </a:r>
          </a:p>
          <a:p>
            <a:pPr lvl="1">
              <a:defRPr/>
            </a:pPr>
            <a:endParaRPr lang="en-GB" altLang="en-US" sz="3200" b="1" dirty="0">
              <a:solidFill>
                <a:srgbClr val="FF0000"/>
              </a:solidFill>
            </a:endParaRPr>
          </a:p>
          <a:p>
            <a:pPr lvl="1">
              <a:defRPr/>
            </a:pPr>
            <a:r>
              <a:rPr lang="en-GB" altLang="en-US" sz="3200" b="1" dirty="0">
                <a:solidFill>
                  <a:srgbClr val="002060"/>
                </a:solidFill>
              </a:rPr>
              <a:t>Mission as intrinsic to God</a:t>
            </a:r>
          </a:p>
          <a:p>
            <a:pPr lvl="1">
              <a:buNone/>
              <a:defRPr/>
            </a:pPr>
            <a:endParaRPr lang="en-GB" altLang="en-US" sz="3200" b="1" dirty="0">
              <a:solidFill>
                <a:srgbClr val="FF0000"/>
              </a:solidFill>
            </a:endParaRPr>
          </a:p>
          <a:p>
            <a:pPr lvl="1">
              <a:defRPr/>
            </a:pPr>
            <a:r>
              <a:rPr lang="en-GB" altLang="en-US" sz="3200" b="1" dirty="0">
                <a:solidFill>
                  <a:srgbClr val="FF0000"/>
                </a:solidFill>
              </a:rPr>
              <a:t>The Trinitarian nature of mission</a:t>
            </a:r>
          </a:p>
        </p:txBody>
      </p:sp>
    </p:spTree>
    <p:extLst>
      <p:ext uri="{BB962C8B-B14F-4D97-AF65-F5344CB8AC3E}">
        <p14:creationId xmlns:p14="http://schemas.microsoft.com/office/powerpoint/2010/main" val="5882080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1" y="365126"/>
            <a:ext cx="7886700" cy="1036955"/>
          </a:xfrm>
        </p:spPr>
        <p:txBody>
          <a:bodyPr>
            <a:normAutofit/>
          </a:bodyPr>
          <a:lstStyle/>
          <a:p>
            <a:pPr algn="ctr"/>
            <a:r>
              <a:rPr lang="cs-CZ" sz="4800" b="1" dirty="0" err="1" smtClean="0">
                <a:solidFill>
                  <a:srgbClr val="C00000"/>
                </a:solidFill>
              </a:rPr>
              <a:t>Introduction</a:t>
            </a:r>
            <a:r>
              <a:rPr lang="cs-CZ" sz="4800" b="1" dirty="0" smtClean="0">
                <a:solidFill>
                  <a:srgbClr val="C00000"/>
                </a:solidFill>
              </a:rPr>
              <a:t> to </a:t>
            </a:r>
            <a:r>
              <a:rPr lang="cs-CZ" sz="4800" b="1" dirty="0" err="1" smtClean="0">
                <a:solidFill>
                  <a:srgbClr val="C00000"/>
                </a:solidFill>
              </a:rPr>
              <a:t>Missiology</a:t>
            </a:r>
            <a:endParaRPr lang="en-GB" sz="4800" b="1" dirty="0">
              <a:solidFill>
                <a:srgbClr val="C00000"/>
              </a:solidFill>
            </a:endParaRPr>
          </a:p>
        </p:txBody>
      </p:sp>
      <p:sp>
        <p:nvSpPr>
          <p:cNvPr id="3" name="Content Placeholder 2"/>
          <p:cNvSpPr>
            <a:spLocks noGrp="1"/>
          </p:cNvSpPr>
          <p:nvPr>
            <p:ph idx="1"/>
          </p:nvPr>
        </p:nvSpPr>
        <p:spPr>
          <a:xfrm>
            <a:off x="514623" y="1402083"/>
            <a:ext cx="8114756" cy="4902925"/>
          </a:xfrm>
        </p:spPr>
        <p:txBody>
          <a:bodyPr/>
          <a:lstStyle/>
          <a:p>
            <a:pPr>
              <a:defRPr/>
            </a:pPr>
            <a:r>
              <a:rPr lang="en-GB" altLang="en-US" sz="3200" b="1" dirty="0">
                <a:solidFill>
                  <a:srgbClr val="002060"/>
                </a:solidFill>
              </a:rPr>
              <a:t>The missionary implications of </a:t>
            </a:r>
            <a:r>
              <a:rPr lang="en-GB" altLang="en-US" sz="3200" b="1" i="1" dirty="0">
                <a:solidFill>
                  <a:srgbClr val="002060"/>
                </a:solidFill>
              </a:rPr>
              <a:t>missio </a:t>
            </a:r>
            <a:r>
              <a:rPr lang="en-GB" altLang="en-US" sz="3200" b="1" i="1" dirty="0" smtClean="0">
                <a:solidFill>
                  <a:srgbClr val="002060"/>
                </a:solidFill>
              </a:rPr>
              <a:t>Dei</a:t>
            </a:r>
          </a:p>
          <a:p>
            <a:pPr marL="0" indent="0">
              <a:buNone/>
              <a:defRPr/>
            </a:pPr>
            <a:endParaRPr lang="en-GB" altLang="en-US" sz="3200" b="1" i="1" dirty="0">
              <a:solidFill>
                <a:srgbClr val="002060"/>
              </a:solidFill>
            </a:endParaRPr>
          </a:p>
          <a:p>
            <a:pPr lvl="1">
              <a:defRPr/>
            </a:pPr>
            <a:r>
              <a:rPr lang="en-GB" altLang="en-US" sz="3200" b="1" dirty="0">
                <a:solidFill>
                  <a:srgbClr val="FF0000"/>
                </a:solidFill>
              </a:rPr>
              <a:t>Mission not just another thing we do</a:t>
            </a:r>
          </a:p>
          <a:p>
            <a:pPr lvl="1">
              <a:buNone/>
              <a:defRPr/>
            </a:pPr>
            <a:endParaRPr lang="en-GB" altLang="en-US" sz="3200" b="1" dirty="0">
              <a:solidFill>
                <a:srgbClr val="FF0000"/>
              </a:solidFill>
            </a:endParaRPr>
          </a:p>
          <a:p>
            <a:pPr lvl="1">
              <a:defRPr/>
            </a:pPr>
            <a:r>
              <a:rPr lang="en-GB" altLang="en-US" sz="3200" b="1" dirty="0">
                <a:solidFill>
                  <a:srgbClr val="002060"/>
                </a:solidFill>
              </a:rPr>
              <a:t>The practical and theological requirement for mission</a:t>
            </a:r>
          </a:p>
          <a:p>
            <a:pPr lvl="1">
              <a:buNone/>
              <a:defRPr/>
            </a:pPr>
            <a:endParaRPr lang="en-GB" altLang="en-US" sz="3200" b="1" dirty="0">
              <a:solidFill>
                <a:srgbClr val="FF0000"/>
              </a:solidFill>
            </a:endParaRPr>
          </a:p>
          <a:p>
            <a:pPr lvl="1">
              <a:defRPr/>
            </a:pPr>
            <a:r>
              <a:rPr lang="en-GB" altLang="en-US" sz="3200" b="1" dirty="0">
                <a:solidFill>
                  <a:srgbClr val="FF0000"/>
                </a:solidFill>
              </a:rPr>
              <a:t>Mission from God to humanity, or even from God to God present in his creation</a:t>
            </a:r>
          </a:p>
          <a:p>
            <a:pPr marL="0" indent="0">
              <a:buNone/>
              <a:defRPr/>
            </a:pPr>
            <a:endParaRPr lang="en-GB" altLang="en-US" sz="3200" b="1" dirty="0">
              <a:solidFill>
                <a:srgbClr val="FF0000"/>
              </a:solidFill>
            </a:endParaRPr>
          </a:p>
        </p:txBody>
      </p:sp>
    </p:spTree>
    <p:extLst>
      <p:ext uri="{BB962C8B-B14F-4D97-AF65-F5344CB8AC3E}">
        <p14:creationId xmlns:p14="http://schemas.microsoft.com/office/powerpoint/2010/main" val="410924889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237</TotalTime>
  <Words>1760</Words>
  <Application>Microsoft Office PowerPoint</Application>
  <PresentationFormat>On-screen Show (4:3)</PresentationFormat>
  <Paragraphs>191</Paragraphs>
  <Slides>32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32</vt:i4>
      </vt:variant>
    </vt:vector>
  </HeadingPairs>
  <TitlesOfParts>
    <vt:vector size="36" baseType="lpstr">
      <vt:lpstr>Arial</vt:lpstr>
      <vt:lpstr>Calibri</vt:lpstr>
      <vt:lpstr>Calibri Light</vt:lpstr>
      <vt:lpstr>Office Theme</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MISSIOLOGY</dc:title>
  <dc:creator>Tim Noble</dc:creator>
  <cp:lastModifiedBy>Tim Noble</cp:lastModifiedBy>
  <cp:revision>21</cp:revision>
  <dcterms:created xsi:type="dcterms:W3CDTF">2016-11-21T16:06:59Z</dcterms:created>
  <dcterms:modified xsi:type="dcterms:W3CDTF">2024-12-04T08:49:30Z</dcterms:modified>
</cp:coreProperties>
</file>